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0" r:id="rId6"/>
  </p:sldMasterIdLst>
  <p:notesMasterIdLst>
    <p:notesMasterId r:id="rId144"/>
  </p:notesMasterIdLst>
  <p:handoutMasterIdLst>
    <p:handoutMasterId r:id="rId145"/>
  </p:handoutMasterIdLst>
  <p:sldIdLst>
    <p:sldId id="354" r:id="rId7"/>
    <p:sldId id="355" r:id="rId8"/>
    <p:sldId id="356" r:id="rId9"/>
    <p:sldId id="357" r:id="rId10"/>
    <p:sldId id="358" r:id="rId11"/>
    <p:sldId id="359" r:id="rId12"/>
    <p:sldId id="360" r:id="rId13"/>
    <p:sldId id="361" r:id="rId14"/>
    <p:sldId id="362" r:id="rId15"/>
    <p:sldId id="363" r:id="rId16"/>
    <p:sldId id="364" r:id="rId17"/>
    <p:sldId id="377" r:id="rId18"/>
    <p:sldId id="366" r:id="rId19"/>
    <p:sldId id="373" r:id="rId20"/>
    <p:sldId id="374" r:id="rId21"/>
    <p:sldId id="369" r:id="rId22"/>
    <p:sldId id="375" r:id="rId23"/>
    <p:sldId id="371" r:id="rId24"/>
    <p:sldId id="376" r:id="rId25"/>
    <p:sldId id="388" r:id="rId26"/>
    <p:sldId id="389" r:id="rId27"/>
    <p:sldId id="390" r:id="rId28"/>
    <p:sldId id="391" r:id="rId29"/>
    <p:sldId id="392" r:id="rId30"/>
    <p:sldId id="393" r:id="rId31"/>
    <p:sldId id="394" r:id="rId32"/>
    <p:sldId id="383" r:id="rId33"/>
    <p:sldId id="395" r:id="rId34"/>
    <p:sldId id="396" r:id="rId35"/>
    <p:sldId id="365" r:id="rId36"/>
    <p:sldId id="397" r:id="rId37"/>
    <p:sldId id="367" r:id="rId38"/>
    <p:sldId id="368" r:id="rId39"/>
    <p:sldId id="398" r:id="rId40"/>
    <p:sldId id="370" r:id="rId41"/>
    <p:sldId id="399" r:id="rId42"/>
    <p:sldId id="372" r:id="rId43"/>
    <p:sldId id="384" r:id="rId44"/>
    <p:sldId id="385" r:id="rId45"/>
    <p:sldId id="400" r:id="rId46"/>
    <p:sldId id="401" r:id="rId47"/>
    <p:sldId id="402" r:id="rId48"/>
    <p:sldId id="378" r:id="rId49"/>
    <p:sldId id="386" r:id="rId50"/>
    <p:sldId id="387" r:id="rId51"/>
    <p:sldId id="381" r:id="rId52"/>
    <p:sldId id="382" r:id="rId53"/>
    <p:sldId id="403" r:id="rId54"/>
    <p:sldId id="404" r:id="rId55"/>
    <p:sldId id="405" r:id="rId56"/>
    <p:sldId id="406" r:id="rId57"/>
    <p:sldId id="407" r:id="rId58"/>
    <p:sldId id="408" r:id="rId59"/>
    <p:sldId id="409" r:id="rId60"/>
    <p:sldId id="410" r:id="rId61"/>
    <p:sldId id="411" r:id="rId62"/>
    <p:sldId id="412" r:id="rId63"/>
    <p:sldId id="413" r:id="rId64"/>
    <p:sldId id="414" r:id="rId65"/>
    <p:sldId id="415" r:id="rId66"/>
    <p:sldId id="416" r:id="rId67"/>
    <p:sldId id="417" r:id="rId68"/>
    <p:sldId id="418" r:id="rId69"/>
    <p:sldId id="419" r:id="rId70"/>
    <p:sldId id="420" r:id="rId71"/>
    <p:sldId id="421" r:id="rId72"/>
    <p:sldId id="422" r:id="rId73"/>
    <p:sldId id="423" r:id="rId74"/>
    <p:sldId id="424" r:id="rId75"/>
    <p:sldId id="425" r:id="rId76"/>
    <p:sldId id="426" r:id="rId77"/>
    <p:sldId id="427" r:id="rId78"/>
    <p:sldId id="428" r:id="rId79"/>
    <p:sldId id="429" r:id="rId80"/>
    <p:sldId id="430" r:id="rId81"/>
    <p:sldId id="431" r:id="rId82"/>
    <p:sldId id="432" r:id="rId83"/>
    <p:sldId id="433" r:id="rId84"/>
    <p:sldId id="434" r:id="rId85"/>
    <p:sldId id="435" r:id="rId86"/>
    <p:sldId id="436" r:id="rId87"/>
    <p:sldId id="437" r:id="rId88"/>
    <p:sldId id="438" r:id="rId89"/>
    <p:sldId id="439" r:id="rId90"/>
    <p:sldId id="440" r:id="rId91"/>
    <p:sldId id="441" r:id="rId92"/>
    <p:sldId id="442" r:id="rId93"/>
    <p:sldId id="443" r:id="rId94"/>
    <p:sldId id="444" r:id="rId95"/>
    <p:sldId id="445" r:id="rId96"/>
    <p:sldId id="446" r:id="rId97"/>
    <p:sldId id="447" r:id="rId98"/>
    <p:sldId id="448" r:id="rId99"/>
    <p:sldId id="449" r:id="rId100"/>
    <p:sldId id="450" r:id="rId101"/>
    <p:sldId id="451" r:id="rId102"/>
    <p:sldId id="452" r:id="rId103"/>
    <p:sldId id="453" r:id="rId104"/>
    <p:sldId id="454" r:id="rId105"/>
    <p:sldId id="455" r:id="rId106"/>
    <p:sldId id="456" r:id="rId107"/>
    <p:sldId id="457" r:id="rId108"/>
    <p:sldId id="458" r:id="rId109"/>
    <p:sldId id="459" r:id="rId110"/>
    <p:sldId id="460" r:id="rId111"/>
    <p:sldId id="461" r:id="rId112"/>
    <p:sldId id="462" r:id="rId113"/>
    <p:sldId id="463" r:id="rId114"/>
    <p:sldId id="464" r:id="rId115"/>
    <p:sldId id="465" r:id="rId116"/>
    <p:sldId id="466" r:id="rId117"/>
    <p:sldId id="467" r:id="rId118"/>
    <p:sldId id="468" r:id="rId119"/>
    <p:sldId id="469" r:id="rId120"/>
    <p:sldId id="379" r:id="rId121"/>
    <p:sldId id="380" r:id="rId122"/>
    <p:sldId id="470" r:id="rId123"/>
    <p:sldId id="471" r:id="rId124"/>
    <p:sldId id="472" r:id="rId125"/>
    <p:sldId id="473" r:id="rId126"/>
    <p:sldId id="474" r:id="rId127"/>
    <p:sldId id="475" r:id="rId128"/>
    <p:sldId id="476" r:id="rId129"/>
    <p:sldId id="477" r:id="rId130"/>
    <p:sldId id="478" r:id="rId131"/>
    <p:sldId id="479" r:id="rId132"/>
    <p:sldId id="480" r:id="rId133"/>
    <p:sldId id="481" r:id="rId134"/>
    <p:sldId id="482" r:id="rId135"/>
    <p:sldId id="483" r:id="rId136"/>
    <p:sldId id="484" r:id="rId137"/>
    <p:sldId id="485" r:id="rId138"/>
    <p:sldId id="486" r:id="rId139"/>
    <p:sldId id="487" r:id="rId140"/>
    <p:sldId id="488" r:id="rId141"/>
    <p:sldId id="489" r:id="rId142"/>
    <p:sldId id="490" r:id="rId14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60" userDrawn="1">
          <p15:clr>
            <a:srgbClr val="A4A3A4"/>
          </p15:clr>
        </p15:guide>
        <p15:guide id="2" pos="288" userDrawn="1">
          <p15:clr>
            <a:srgbClr val="A4A3A4"/>
          </p15:clr>
        </p15:guide>
        <p15:guide id="3" pos="5488" userDrawn="1">
          <p15:clr>
            <a:srgbClr val="A4A3A4"/>
          </p15:clr>
        </p15:guide>
        <p15:guide id="4" orient="horz" pos="1570" userDrawn="1">
          <p15:clr>
            <a:srgbClr val="A4A3A4"/>
          </p15:clr>
        </p15:guide>
        <p15:guide id="5" orient="horz" pos="960" userDrawn="1">
          <p15:clr>
            <a:srgbClr val="A4A3A4"/>
          </p15:clr>
        </p15:guide>
        <p15:guide id="6" pos="392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56" autoAdjust="0"/>
    <p:restoredTop sz="82177" autoAdjust="0"/>
  </p:normalViewPr>
  <p:slideViewPr>
    <p:cSldViewPr snapToGrid="0" snapToObjects="1">
      <p:cViewPr varScale="1">
        <p:scale>
          <a:sx n="55" d="100"/>
          <a:sy n="55" d="100"/>
        </p:scale>
        <p:origin x="1872" y="52"/>
      </p:cViewPr>
      <p:guideLst>
        <p:guide orient="horz" pos="3960"/>
        <p:guide pos="288"/>
        <p:guide pos="5488"/>
        <p:guide orient="horz" pos="1570"/>
        <p:guide orient="horz" pos="960"/>
        <p:guide pos="3923"/>
      </p:guideLst>
    </p:cSldViewPr>
  </p:slideViewPr>
  <p:outlineViewPr>
    <p:cViewPr>
      <p:scale>
        <a:sx n="33" d="100"/>
        <a:sy n="33" d="100"/>
      </p:scale>
      <p:origin x="0" y="-13632"/>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notesMaster" Target="notesMasters/notesMaster1.xml"/><Relationship Id="rId149"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78.wmf"/><Relationship Id="rId3" Type="http://schemas.openxmlformats.org/officeDocument/2006/relationships/image" Target="../media/image68.wmf"/><Relationship Id="rId7" Type="http://schemas.openxmlformats.org/officeDocument/2006/relationships/image" Target="../media/image72.wmf"/><Relationship Id="rId12" Type="http://schemas.openxmlformats.org/officeDocument/2006/relationships/image" Target="../media/image77.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11" Type="http://schemas.openxmlformats.org/officeDocument/2006/relationships/image" Target="../media/image76.wmf"/><Relationship Id="rId5" Type="http://schemas.openxmlformats.org/officeDocument/2006/relationships/image" Target="../media/image70.wmf"/><Relationship Id="rId15" Type="http://schemas.openxmlformats.org/officeDocument/2006/relationships/image" Target="../media/image80.wmf"/><Relationship Id="rId10" Type="http://schemas.openxmlformats.org/officeDocument/2006/relationships/image" Target="../media/image75.wmf"/><Relationship Id="rId4" Type="http://schemas.openxmlformats.org/officeDocument/2006/relationships/image" Target="../media/image69.wmf"/><Relationship Id="rId9" Type="http://schemas.openxmlformats.org/officeDocument/2006/relationships/image" Target="../media/image74.wmf"/><Relationship Id="rId14" Type="http://schemas.openxmlformats.org/officeDocument/2006/relationships/image" Target="../media/image79.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4" Type="http://schemas.openxmlformats.org/officeDocument/2006/relationships/image" Target="../media/image9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2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image" Target="../media/image132.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image" Target="../media/image136.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42.wmf"/><Relationship Id="rId5" Type="http://schemas.openxmlformats.org/officeDocument/2006/relationships/image" Target="../media/image146.wmf"/><Relationship Id="rId4" Type="http://schemas.openxmlformats.org/officeDocument/2006/relationships/image" Target="../media/image145.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image" Target="../media/image157.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image" Target="../media/image16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piece of zinc sits on an electronic balance. The mass reads 68.60 grams. A graduated cylinder holds 35.5 </a:t>
            </a:r>
            <a:r>
              <a:rPr lang="en-GB" dirty="0" err="1"/>
              <a:t>milliliters</a:t>
            </a:r>
            <a:r>
              <a:rPr lang="en-GB" dirty="0"/>
              <a:t> of water. The zinc is placed into the cylinder and the volume increases to 45.0 </a:t>
            </a:r>
            <a:r>
              <a:rPr lang="en-GB" dirty="0" err="1"/>
              <a:t>milliliters</a:t>
            </a:r>
            <a:r>
              <a:rPr lang="en-GB" dirty="0"/>
              <a:t>.</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85217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Volume by displacement = 33.0 </a:t>
            </a:r>
            <a:r>
              <a:rPr lang="en-IN" sz="1200" b="0" i="0" u="none" strike="noStrike" kern="1200" cap="none" dirty="0" err="1">
                <a:solidFill>
                  <a:schemeClr val="dk1"/>
                </a:solidFill>
                <a:effectLst/>
                <a:latin typeface="Arial"/>
                <a:ea typeface="Arial"/>
                <a:cs typeface="Arial"/>
                <a:sym typeface="Arial"/>
              </a:rPr>
              <a:t>milliliters</a:t>
            </a:r>
            <a:r>
              <a:rPr lang="en-IN" sz="1200" b="0" i="0" u="none" strike="noStrike" kern="1200" cap="none" dirty="0">
                <a:solidFill>
                  <a:schemeClr val="dk1"/>
                </a:solidFill>
                <a:effectLst/>
                <a:latin typeface="Arial"/>
                <a:ea typeface="Arial"/>
                <a:cs typeface="Arial"/>
                <a:sym typeface="Arial"/>
              </a:rPr>
              <a:t> minus 25.0 </a:t>
            </a:r>
            <a:r>
              <a:rPr lang="en-IN" sz="1200" b="0" i="0" u="none" strike="noStrike" kern="1200" cap="none" dirty="0" err="1">
                <a:solidFill>
                  <a:schemeClr val="dk1"/>
                </a:solidFill>
                <a:effectLst/>
                <a:latin typeface="Arial"/>
                <a:ea typeface="Arial"/>
                <a:cs typeface="Arial"/>
                <a:sym typeface="Arial"/>
              </a:rPr>
              <a:t>milliliters</a:t>
            </a:r>
            <a:r>
              <a:rPr lang="en-IN" sz="1200" b="0" i="0" u="none" strike="noStrike" kern="1200" cap="none" dirty="0">
                <a:solidFill>
                  <a:schemeClr val="dk1"/>
                </a:solidFill>
                <a:effectLst/>
                <a:latin typeface="Arial"/>
                <a:ea typeface="Arial"/>
                <a:cs typeface="Arial"/>
                <a:sym typeface="Arial"/>
              </a:rPr>
              <a:t> = 8.0 </a:t>
            </a:r>
            <a:r>
              <a:rPr lang="en-IN" sz="1200" b="0" i="0" u="none" strike="noStrike" kern="1200" cap="none" dirty="0" err="1">
                <a:solidFill>
                  <a:schemeClr val="dk1"/>
                </a:solidFill>
                <a:effectLst/>
                <a:latin typeface="Arial"/>
                <a:ea typeface="Arial"/>
                <a:cs typeface="Arial"/>
                <a:sym typeface="Arial"/>
              </a:rPr>
              <a:t>milliliters</a:t>
            </a:r>
            <a:r>
              <a:rPr lang="en-IN" sz="1200" b="0" i="0" u="none" strike="noStrike" kern="1200" cap="none" dirty="0">
                <a:solidFill>
                  <a:schemeClr val="dk1"/>
                </a:solidFill>
                <a:effectLst/>
                <a:latin typeface="Arial"/>
                <a:ea typeface="Arial"/>
                <a:cs typeface="Arial"/>
                <a:sym typeface="Arial"/>
              </a:rPr>
              <a:t>. Density = start fraction mass of sample over volume of sample end fraction = start fraction 48.0 grams, 3 significant figures, over 8.0 </a:t>
            </a:r>
            <a:r>
              <a:rPr lang="en-IN" sz="1200" b="0" i="0" u="none" strike="noStrike" kern="1200" cap="none" dirty="0" err="1">
                <a:solidFill>
                  <a:schemeClr val="dk1"/>
                </a:solidFill>
                <a:effectLst/>
                <a:latin typeface="Arial"/>
                <a:ea typeface="Arial"/>
                <a:cs typeface="Arial"/>
                <a:sym typeface="Arial"/>
              </a:rPr>
              <a:t>milliliters</a:t>
            </a:r>
            <a:r>
              <a:rPr lang="en-IN" sz="1200" b="0" i="0" u="none" strike="noStrike" kern="1200" cap="none" dirty="0">
                <a:solidFill>
                  <a:schemeClr val="dk1"/>
                </a:solidFill>
                <a:effectLst/>
                <a:latin typeface="Arial"/>
                <a:ea typeface="Arial"/>
                <a:cs typeface="Arial"/>
                <a:sym typeface="Arial"/>
              </a:rPr>
              <a:t>, 2 significant figures, = 6.0 grams per </a:t>
            </a:r>
            <a:r>
              <a:rPr lang="en-IN" sz="1200" b="0" i="0" u="none" strike="noStrike" kern="1200" cap="none" dirty="0" err="1">
                <a:solidFill>
                  <a:schemeClr val="dk1"/>
                </a:solidFill>
                <a:effectLst/>
                <a:latin typeface="Arial"/>
                <a:ea typeface="Arial"/>
                <a:cs typeface="Arial"/>
                <a:sym typeface="Arial"/>
              </a:rPr>
              <a:t>milliliter</a:t>
            </a:r>
            <a:r>
              <a:rPr lang="en-IN" sz="1200" b="0" i="0" u="none" strike="noStrike" kern="1200" cap="none" dirty="0">
                <a:solidFill>
                  <a:schemeClr val="dk1"/>
                </a:solidFill>
                <a:effectLst/>
                <a:latin typeface="Arial"/>
                <a:ea typeface="Arial"/>
                <a:cs typeface="Arial"/>
                <a:sym typeface="Arial"/>
              </a:rPr>
              <a:t>, 2 significant figures.</a:t>
            </a:r>
            <a:r>
              <a:rPr lang="en-IN" dirty="0"/>
              <a:t>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2793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Metric units for measuring length in meters, mass in grams, volume in </a:t>
            </a:r>
            <a:r>
              <a:rPr lang="en-IN" dirty="0" err="1"/>
              <a:t>liters</a:t>
            </a:r>
            <a:r>
              <a:rPr lang="en-IN" dirty="0"/>
              <a:t>, temperature in degrees Celsius, and time in seconds. mass and volume are used to give density and specific gravity.</a:t>
            </a:r>
          </a:p>
          <a:p>
            <a:r>
              <a:rPr lang="en-IN" dirty="0"/>
              <a:t>● Measured numbers, which have significant figures that require rounding off answers or adding zeroes.</a:t>
            </a:r>
          </a:p>
          <a:p>
            <a:r>
              <a:rPr lang="en-IN" dirty="0"/>
              <a:t>● Prefixes that change the size of metric units to give equalities used for conversion factors to change units in problem solving.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3171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girl’s backpack weights 12 kilograms, or 26 pounds. The girl weights 58.0 kilograms, or 128 pounds. The girl is 1.7 meters tall, or 65 inches tall. The distance they walk is 2.1 </a:t>
            </a:r>
            <a:r>
              <a:rPr lang="en-IN" dirty="0" err="1"/>
              <a:t>kilometers</a:t>
            </a:r>
            <a:r>
              <a:rPr lang="en-IN" dirty="0"/>
              <a:t>, or 1.3 miles.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038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68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29879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volume of the cube = 10 centimeters times 10 centimeters times 10 centimeters = 1000 cubic centimeters = 1000 </a:t>
            </a:r>
            <a:r>
              <a:rPr lang="en-IN" dirty="0" err="1"/>
              <a:t>milliliters</a:t>
            </a:r>
            <a:r>
              <a:rPr lang="en-IN" dirty="0"/>
              <a:t> = 1 </a:t>
            </a:r>
            <a:r>
              <a:rPr lang="en-IN" dirty="0" err="1"/>
              <a:t>liter</a:t>
            </a:r>
            <a:r>
              <a:rPr lang="en-IN" dirty="0"/>
              <a:t>. The volume of the 1 centimeter cubes = 1 centimeter times 1 centimeter times 1 centimeter = 1 cubic centimeter = 1 </a:t>
            </a:r>
            <a:r>
              <a:rPr lang="en-IN" dirty="0" err="1"/>
              <a:t>milliliter</a:t>
            </a:r>
            <a:r>
              <a:rPr lang="en-IN"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56170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segment is further divided into 5 equal segments. The liquid in the syringe measures to the 1 </a:t>
            </a:r>
            <a:r>
              <a:rPr lang="en-IN" dirty="0" err="1"/>
              <a:t>milliliter</a:t>
            </a:r>
            <a:r>
              <a:rPr lang="en-IN" dirty="0"/>
              <a:t> mark. The following values are equivalent, 1.0 </a:t>
            </a:r>
            <a:r>
              <a:rPr lang="en-IN" dirty="0" err="1"/>
              <a:t>milliliter</a:t>
            </a:r>
            <a:r>
              <a:rPr lang="en-IN" dirty="0"/>
              <a:t> = 1.0 cubic centimeter = 1.0 c </a:t>
            </a:r>
            <a:r>
              <a:rPr lang="en-IN" dirty="0" err="1"/>
              <a:t>c</a:t>
            </a:r>
            <a:r>
              <a:rPr lang="en-IN"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6125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4883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density of each object is as follows.</a:t>
            </a:r>
          </a:p>
          <a:p>
            <a:r>
              <a:rPr lang="en-GB" dirty="0"/>
              <a:t>• Cork, density = 0.26 grams per </a:t>
            </a:r>
            <a:r>
              <a:rPr lang="en-GB" dirty="0" err="1"/>
              <a:t>milliliter</a:t>
            </a:r>
            <a:r>
              <a:rPr lang="en-GB" dirty="0"/>
              <a:t>. Cork floats at the surface of the water.</a:t>
            </a:r>
          </a:p>
          <a:p>
            <a:r>
              <a:rPr lang="en-GB" dirty="0"/>
              <a:t>• Ice, density = 0.92 grams per </a:t>
            </a:r>
            <a:r>
              <a:rPr lang="en-GB" dirty="0" err="1"/>
              <a:t>milliliter</a:t>
            </a:r>
            <a:r>
              <a:rPr lang="en-GB" dirty="0"/>
              <a:t>. Ice floats just below the surface of the water.</a:t>
            </a:r>
          </a:p>
          <a:p>
            <a:r>
              <a:rPr lang="en-GB" dirty="0"/>
              <a:t>• Water, density = 1.00 grams per </a:t>
            </a:r>
            <a:r>
              <a:rPr lang="en-GB" dirty="0" err="1"/>
              <a:t>milliliter</a:t>
            </a:r>
            <a:r>
              <a:rPr lang="en-GB" dirty="0"/>
              <a:t>.</a:t>
            </a:r>
          </a:p>
          <a:p>
            <a:r>
              <a:rPr lang="en-GB" dirty="0"/>
              <a:t>• </a:t>
            </a:r>
            <a:r>
              <a:rPr lang="en-GB" dirty="0" err="1"/>
              <a:t>Aluminum</a:t>
            </a:r>
            <a:r>
              <a:rPr lang="en-GB" dirty="0"/>
              <a:t>, density = 2.70 grams per </a:t>
            </a:r>
            <a:r>
              <a:rPr lang="en-GB" dirty="0" err="1"/>
              <a:t>milliliter</a:t>
            </a:r>
            <a:r>
              <a:rPr lang="en-GB" dirty="0"/>
              <a:t>. </a:t>
            </a:r>
            <a:r>
              <a:rPr lang="en-GB" dirty="0" err="1"/>
              <a:t>Aluminum</a:t>
            </a:r>
            <a:r>
              <a:rPr lang="en-GB" dirty="0"/>
              <a:t> resist on the bottom of the container.</a:t>
            </a:r>
          </a:p>
          <a:p>
            <a:r>
              <a:rPr lang="en-GB" dirty="0"/>
              <a:t>• Lead, density = 11.3 grams per </a:t>
            </a:r>
            <a:r>
              <a:rPr lang="en-GB" dirty="0" err="1"/>
              <a:t>milliliter</a:t>
            </a:r>
            <a:r>
              <a:rPr lang="en-GB" dirty="0"/>
              <a:t>. Lead resist on the bottom of the container.</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2157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density of each object is as follows.</a:t>
            </a:r>
          </a:p>
          <a:p>
            <a:r>
              <a:rPr lang="en-GB" dirty="0"/>
              <a:t>• Cork, density = 0.26 grams per </a:t>
            </a:r>
            <a:r>
              <a:rPr lang="en-GB" dirty="0" err="1"/>
              <a:t>milliliter</a:t>
            </a:r>
            <a:r>
              <a:rPr lang="en-GB" dirty="0"/>
              <a:t>. Cork floats at the surface of the water.</a:t>
            </a:r>
          </a:p>
          <a:p>
            <a:r>
              <a:rPr lang="en-GB" dirty="0"/>
              <a:t>• Ice, density = 0.92 grams per </a:t>
            </a:r>
            <a:r>
              <a:rPr lang="en-GB" dirty="0" err="1"/>
              <a:t>milliliter</a:t>
            </a:r>
            <a:r>
              <a:rPr lang="en-GB" dirty="0"/>
              <a:t>. Ice floats just below the surface of the water.</a:t>
            </a:r>
          </a:p>
          <a:p>
            <a:r>
              <a:rPr lang="en-GB" dirty="0"/>
              <a:t>• Water, density = 1.00 grams per </a:t>
            </a:r>
            <a:r>
              <a:rPr lang="en-GB" dirty="0" err="1"/>
              <a:t>milliliter</a:t>
            </a:r>
            <a:r>
              <a:rPr lang="en-GB" dirty="0"/>
              <a:t>.</a:t>
            </a:r>
          </a:p>
          <a:p>
            <a:r>
              <a:rPr lang="en-GB" dirty="0"/>
              <a:t>• </a:t>
            </a:r>
            <a:r>
              <a:rPr lang="en-GB" dirty="0" err="1"/>
              <a:t>Aluminum</a:t>
            </a:r>
            <a:r>
              <a:rPr lang="en-GB" dirty="0"/>
              <a:t>, density = 2.70 grams per </a:t>
            </a:r>
            <a:r>
              <a:rPr lang="en-GB" dirty="0" err="1"/>
              <a:t>milliliter</a:t>
            </a:r>
            <a:r>
              <a:rPr lang="en-GB" dirty="0"/>
              <a:t>. </a:t>
            </a:r>
            <a:r>
              <a:rPr lang="en-GB" dirty="0" err="1"/>
              <a:t>Aluminum</a:t>
            </a:r>
            <a:r>
              <a:rPr lang="en-GB" dirty="0"/>
              <a:t> resist on the bottom of the container.</a:t>
            </a:r>
          </a:p>
          <a:p>
            <a:r>
              <a:rPr lang="en-GB" dirty="0"/>
              <a:t>• Lead, density = 11.3 grams per </a:t>
            </a:r>
            <a:r>
              <a:rPr lang="en-GB" dirty="0" err="1"/>
              <a:t>milliliter</a:t>
            </a:r>
            <a:r>
              <a:rPr lang="en-GB" dirty="0"/>
              <a:t>. Lead resist on the bottom of the container.</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83087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4492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40063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909267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33601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29408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801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19862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33813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803329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1415"/>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56169"/>
            <a:ext cx="3730239" cy="49141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22831"/>
            <a:ext cx="3732767" cy="49141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702601"/>
            <a:ext cx="3732767" cy="49141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424149"/>
            <a:ext cx="3730239" cy="49141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491414"/>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55883"/>
            <a:ext cx="3733414" cy="49170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022832"/>
            <a:ext cx="3730239" cy="491414"/>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702603"/>
            <a:ext cx="3730239" cy="491414"/>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424149"/>
            <a:ext cx="3733414" cy="49141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0BD8B070-8459-469E-B9A5-15E073A77523}"/>
              </a:ext>
            </a:extLst>
          </p:cNvPr>
          <p:cNvSpPr>
            <a:spLocks noGrp="1"/>
          </p:cNvSpPr>
          <p:nvPr>
            <p:ph sz="quarter" idx="24"/>
          </p:nvPr>
        </p:nvSpPr>
        <p:spPr>
          <a:xfrm>
            <a:off x="454025" y="5103813"/>
            <a:ext cx="3733800" cy="49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28E7FD48-A28C-4ACB-ACC4-0AD865677EB6}"/>
              </a:ext>
            </a:extLst>
          </p:cNvPr>
          <p:cNvSpPr>
            <a:spLocks noGrp="1"/>
          </p:cNvSpPr>
          <p:nvPr>
            <p:ph sz="quarter" idx="25"/>
          </p:nvPr>
        </p:nvSpPr>
        <p:spPr>
          <a:xfrm>
            <a:off x="4956175" y="5103813"/>
            <a:ext cx="3730625" cy="49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99585C67-724B-47A8-870A-B9C3DA529DEB}"/>
              </a:ext>
            </a:extLst>
          </p:cNvPr>
          <p:cNvSpPr>
            <a:spLocks noGrp="1"/>
          </p:cNvSpPr>
          <p:nvPr>
            <p:ph sz="quarter" idx="26"/>
          </p:nvPr>
        </p:nvSpPr>
        <p:spPr>
          <a:xfrm>
            <a:off x="454025" y="5783263"/>
            <a:ext cx="3733800" cy="388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364749B9-D015-483F-8E04-D84A43F258E2}"/>
              </a:ext>
            </a:extLst>
          </p:cNvPr>
          <p:cNvSpPr>
            <a:spLocks noGrp="1"/>
          </p:cNvSpPr>
          <p:nvPr>
            <p:ph sz="quarter" idx="27"/>
          </p:nvPr>
        </p:nvSpPr>
        <p:spPr>
          <a:xfrm>
            <a:off x="4956175" y="5803900"/>
            <a:ext cx="3730625" cy="236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192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0388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3957876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12900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75712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6298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1415"/>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56169"/>
            <a:ext cx="3730239" cy="49141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22831"/>
            <a:ext cx="3732767" cy="49141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702601"/>
            <a:ext cx="3732767" cy="49141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424149"/>
            <a:ext cx="3730239" cy="49141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491414"/>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55883"/>
            <a:ext cx="3733414" cy="49170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022832"/>
            <a:ext cx="3730239" cy="491414"/>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702603"/>
            <a:ext cx="3730239" cy="491414"/>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424149"/>
            <a:ext cx="3733414" cy="49141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0BD8B070-8459-469E-B9A5-15E073A77523}"/>
              </a:ext>
            </a:extLst>
          </p:cNvPr>
          <p:cNvSpPr>
            <a:spLocks noGrp="1"/>
          </p:cNvSpPr>
          <p:nvPr>
            <p:ph sz="quarter" idx="24"/>
          </p:nvPr>
        </p:nvSpPr>
        <p:spPr>
          <a:xfrm>
            <a:off x="454025" y="5103813"/>
            <a:ext cx="3733800" cy="49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28E7FD48-A28C-4ACB-ACC4-0AD865677EB6}"/>
              </a:ext>
            </a:extLst>
          </p:cNvPr>
          <p:cNvSpPr>
            <a:spLocks noGrp="1"/>
          </p:cNvSpPr>
          <p:nvPr>
            <p:ph sz="quarter" idx="25"/>
          </p:nvPr>
        </p:nvSpPr>
        <p:spPr>
          <a:xfrm>
            <a:off x="4956175" y="5103813"/>
            <a:ext cx="3730625" cy="49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99585C67-724B-47A8-870A-B9C3DA529DEB}"/>
              </a:ext>
            </a:extLst>
          </p:cNvPr>
          <p:cNvSpPr>
            <a:spLocks noGrp="1"/>
          </p:cNvSpPr>
          <p:nvPr>
            <p:ph sz="quarter" idx="26"/>
          </p:nvPr>
        </p:nvSpPr>
        <p:spPr>
          <a:xfrm>
            <a:off x="454025" y="5783263"/>
            <a:ext cx="3733800" cy="388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364749B9-D015-483F-8E04-D84A43F258E2}"/>
              </a:ext>
            </a:extLst>
          </p:cNvPr>
          <p:cNvSpPr>
            <a:spLocks noGrp="1"/>
          </p:cNvSpPr>
          <p:nvPr>
            <p:ph sz="quarter" idx="27"/>
          </p:nvPr>
        </p:nvSpPr>
        <p:spPr>
          <a:xfrm>
            <a:off x="4956175" y="5803900"/>
            <a:ext cx="3730625" cy="236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31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jp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58D8C1EF-BC07-415D-B74C-98F6431B4BF5}"/>
              </a:ext>
            </a:extLst>
          </p:cNvPr>
          <p:cNvPicPr>
            <a:picLocks noChangeAspect="1"/>
          </p:cNvPicPr>
          <p:nvPr userDrawn="1"/>
        </p:nvPicPr>
        <p:blipFill>
          <a:blip r:embed="rId17"/>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9" r:id="rId10"/>
    <p:sldLayoutId id="2147483681" r:id="rId11"/>
    <p:sldLayoutId id="2147483671" r:id="rId12"/>
    <p:sldLayoutId id="2147483680" r:id="rId13"/>
    <p:sldLayoutId id="2147483656"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6" name="Picture Placeholder 21" descr="Pearson Logo">
            <a:extLst>
              <a:ext uri="{FF2B5EF4-FFF2-40B4-BE49-F238E27FC236}">
                <a16:creationId xmlns:a16="http://schemas.microsoft.com/office/drawing/2014/main" id="{2FB8E49D-E363-4D6F-BCF2-5FB8A00CBD69}"/>
              </a:ext>
            </a:extLst>
          </p:cNvPr>
          <p:cNvPicPr>
            <a:picLocks noChangeAspect="1"/>
          </p:cNvPicPr>
          <p:nvPr userDrawn="1"/>
        </p:nvPicPr>
        <p:blipFill>
          <a:blip r:embed="rId16"/>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09183484"/>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4.xml"/><Relationship Id="rId1" Type="http://schemas.openxmlformats.org/officeDocument/2006/relationships/vmlDrawing" Target="../drawings/vmlDrawing40.vml"/><Relationship Id="rId6" Type="http://schemas.openxmlformats.org/officeDocument/2006/relationships/image" Target="../media/image122.wmf"/><Relationship Id="rId5" Type="http://schemas.openxmlformats.org/officeDocument/2006/relationships/oleObject" Target="../embeddings/oleObject90.bin"/><Relationship Id="rId4" Type="http://schemas.openxmlformats.org/officeDocument/2006/relationships/image" Target="../media/image121.w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4.xml"/><Relationship Id="rId1" Type="http://schemas.openxmlformats.org/officeDocument/2006/relationships/vmlDrawing" Target="../drawings/vmlDrawing41.vml"/><Relationship Id="rId6" Type="http://schemas.openxmlformats.org/officeDocument/2006/relationships/image" Target="../media/image125.wmf"/><Relationship Id="rId5" Type="http://schemas.openxmlformats.org/officeDocument/2006/relationships/oleObject" Target="../embeddings/oleObject92.bin"/><Relationship Id="rId4" Type="http://schemas.openxmlformats.org/officeDocument/2006/relationships/image" Target="../media/image124.wmf"/></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3.xml"/><Relationship Id="rId1" Type="http://schemas.openxmlformats.org/officeDocument/2006/relationships/vmlDrawing" Target="../drawings/vmlDrawing42.vml"/><Relationship Id="rId6" Type="http://schemas.openxmlformats.org/officeDocument/2006/relationships/image" Target="../media/image127.wmf"/><Relationship Id="rId5" Type="http://schemas.openxmlformats.org/officeDocument/2006/relationships/oleObject" Target="../embeddings/oleObject94.bin"/><Relationship Id="rId4" Type="http://schemas.openxmlformats.org/officeDocument/2006/relationships/image" Target="../media/image126.wmf"/></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4.xml"/><Relationship Id="rId1" Type="http://schemas.openxmlformats.org/officeDocument/2006/relationships/vmlDrawing" Target="../drawings/vmlDrawing43.vml"/><Relationship Id="rId6" Type="http://schemas.openxmlformats.org/officeDocument/2006/relationships/image" Target="../media/image130.wmf"/><Relationship Id="rId5" Type="http://schemas.openxmlformats.org/officeDocument/2006/relationships/oleObject" Target="../embeddings/oleObject96.bin"/><Relationship Id="rId4" Type="http://schemas.openxmlformats.org/officeDocument/2006/relationships/image" Target="../media/image129.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4.xml"/><Relationship Id="rId1" Type="http://schemas.openxmlformats.org/officeDocument/2006/relationships/vmlDrawing" Target="../drawings/vmlDrawing44.vml"/><Relationship Id="rId6" Type="http://schemas.openxmlformats.org/officeDocument/2006/relationships/image" Target="../media/image133.wmf"/><Relationship Id="rId5" Type="http://schemas.openxmlformats.org/officeDocument/2006/relationships/oleObject" Target="../embeddings/oleObject98.bin"/><Relationship Id="rId4" Type="http://schemas.openxmlformats.org/officeDocument/2006/relationships/image" Target="../media/image132.wmf"/></Relationships>
</file>

<file path=ppt/slides/_rels/slide11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4.xml"/><Relationship Id="rId1" Type="http://schemas.openxmlformats.org/officeDocument/2006/relationships/vmlDrawing" Target="../drawings/vmlDrawing45.vml"/><Relationship Id="rId6" Type="http://schemas.openxmlformats.org/officeDocument/2006/relationships/image" Target="../media/image137.wmf"/><Relationship Id="rId5" Type="http://schemas.openxmlformats.org/officeDocument/2006/relationships/oleObject" Target="../embeddings/oleObject100.bin"/><Relationship Id="rId4" Type="http://schemas.openxmlformats.org/officeDocument/2006/relationships/image" Target="../media/image136.wmf"/></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18.xml"/><Relationship Id="rId1" Type="http://schemas.openxmlformats.org/officeDocument/2006/relationships/vmlDrawing" Target="../drawings/vmlDrawing46.vml"/><Relationship Id="rId4" Type="http://schemas.openxmlformats.org/officeDocument/2006/relationships/image" Target="../media/image139.wmf"/></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5.bin"/><Relationship Id="rId4" Type="http://schemas.openxmlformats.org/officeDocument/2006/relationships/image" Target="../media/image11.wmf"/><Relationship Id="rId9"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24.xml"/><Relationship Id="rId1" Type="http://schemas.openxmlformats.org/officeDocument/2006/relationships/vmlDrawing" Target="../drawings/vmlDrawing47.vml"/><Relationship Id="rId4" Type="http://schemas.openxmlformats.org/officeDocument/2006/relationships/image" Target="../media/image141.wmf"/></Relationships>
</file>

<file path=ppt/slides/_rels/slide121.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oleObject" Target="../embeddings/oleObject103.bin"/><Relationship Id="rId7" Type="http://schemas.openxmlformats.org/officeDocument/2006/relationships/oleObject" Target="../embeddings/oleObject105.bin"/><Relationship Id="rId12" Type="http://schemas.openxmlformats.org/officeDocument/2006/relationships/image" Target="../media/image146.wmf"/><Relationship Id="rId2" Type="http://schemas.openxmlformats.org/officeDocument/2006/relationships/slideLayout" Target="../slideLayouts/slideLayout19.xml"/><Relationship Id="rId1" Type="http://schemas.openxmlformats.org/officeDocument/2006/relationships/vmlDrawing" Target="../drawings/vmlDrawing48.vml"/><Relationship Id="rId6" Type="http://schemas.openxmlformats.org/officeDocument/2006/relationships/image" Target="../media/image143.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145.wmf"/><Relationship Id="rId4" Type="http://schemas.openxmlformats.org/officeDocument/2006/relationships/image" Target="../media/image142.wmf"/><Relationship Id="rId9" Type="http://schemas.openxmlformats.org/officeDocument/2006/relationships/oleObject" Target="../embeddings/oleObject106.bin"/></Relationships>
</file>

<file path=ppt/slides/_rels/slide1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vmlDrawing" Target="../drawings/vmlDrawing49.vml"/><Relationship Id="rId6" Type="http://schemas.openxmlformats.org/officeDocument/2006/relationships/image" Target="../media/image150.wmf"/><Relationship Id="rId5" Type="http://schemas.openxmlformats.org/officeDocument/2006/relationships/oleObject" Target="../embeddings/oleObject108.bin"/><Relationship Id="rId4" Type="http://schemas.openxmlformats.org/officeDocument/2006/relationships/image" Target="../media/image151.png"/></Relationships>
</file>

<file path=ppt/slides/_rels/slide1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50.vml"/><Relationship Id="rId5" Type="http://schemas.openxmlformats.org/officeDocument/2006/relationships/image" Target="../media/image154.wmf"/><Relationship Id="rId4" Type="http://schemas.openxmlformats.org/officeDocument/2006/relationships/oleObject" Target="../embeddings/oleObject109.bin"/></Relationships>
</file>

<file path=ppt/slides/_rels/slide12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20.xml"/><Relationship Id="rId1" Type="http://schemas.openxmlformats.org/officeDocument/2006/relationships/vmlDrawing" Target="../drawings/vmlDrawing51.vml"/><Relationship Id="rId6" Type="http://schemas.openxmlformats.org/officeDocument/2006/relationships/image" Target="../media/image158.wmf"/><Relationship Id="rId5" Type="http://schemas.openxmlformats.org/officeDocument/2006/relationships/oleObject" Target="../embeddings/oleObject111.bin"/><Relationship Id="rId4" Type="http://schemas.openxmlformats.org/officeDocument/2006/relationships/image" Target="../media/image157.w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Layout" Target="../slideLayouts/slideLayout20.xml"/><Relationship Id="rId1" Type="http://schemas.openxmlformats.org/officeDocument/2006/relationships/vmlDrawing" Target="../drawings/vmlDrawing52.vml"/><Relationship Id="rId6" Type="http://schemas.openxmlformats.org/officeDocument/2006/relationships/image" Target="../media/image161.wmf"/><Relationship Id="rId5" Type="http://schemas.openxmlformats.org/officeDocument/2006/relationships/oleObject" Target="../embeddings/oleObject113.bin"/><Relationship Id="rId4" Type="http://schemas.openxmlformats.org/officeDocument/2006/relationships/image" Target="../media/image160.wmf"/></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Layout" Target="../slideLayouts/slideLayout19.xml"/><Relationship Id="rId1" Type="http://schemas.openxmlformats.org/officeDocument/2006/relationships/vmlDrawing" Target="../drawings/vmlDrawing53.vml"/><Relationship Id="rId6" Type="http://schemas.openxmlformats.org/officeDocument/2006/relationships/image" Target="../media/image163.wmf"/><Relationship Id="rId5" Type="http://schemas.openxmlformats.org/officeDocument/2006/relationships/oleObject" Target="../embeddings/oleObject115.bin"/><Relationship Id="rId4" Type="http://schemas.openxmlformats.org/officeDocument/2006/relationships/image" Target="../media/image162.wmf"/></Relationships>
</file>

<file path=ppt/slides/_rels/slide13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9.bin"/><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image" Target="../media/image27.wmf"/><Relationship Id="rId5" Type="http://schemas.openxmlformats.org/officeDocument/2006/relationships/oleObject" Target="../embeddings/oleObject11.bin"/><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29.wmf"/><Relationship Id="rId5" Type="http://schemas.openxmlformats.org/officeDocument/2006/relationships/oleObject" Target="../embeddings/oleObject13.bin"/><Relationship Id="rId4" Type="http://schemas.openxmlformats.org/officeDocument/2006/relationships/image" Target="../media/image28.wmf"/></Relationships>
</file>

<file path=ppt/slides/_rels/slide36.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32.wmf"/><Relationship Id="rId5" Type="http://schemas.openxmlformats.org/officeDocument/2006/relationships/oleObject" Target="../embeddings/oleObject16.bin"/><Relationship Id="rId4" Type="http://schemas.openxmlformats.org/officeDocument/2006/relationships/image" Target="../media/image31.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8.xml"/><Relationship Id="rId1" Type="http://schemas.openxmlformats.org/officeDocument/2006/relationships/vmlDrawing" Target="../drawings/vmlDrawing9.vml"/><Relationship Id="rId6" Type="http://schemas.openxmlformats.org/officeDocument/2006/relationships/image" Target="../media/image35.wmf"/><Relationship Id="rId5" Type="http://schemas.openxmlformats.org/officeDocument/2006/relationships/oleObject" Target="../embeddings/oleObject19.bin"/><Relationship Id="rId4" Type="http://schemas.openxmlformats.org/officeDocument/2006/relationships/image" Target="../media/image34.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8.xml"/><Relationship Id="rId1" Type="http://schemas.openxmlformats.org/officeDocument/2006/relationships/vmlDrawing" Target="../drawings/vmlDrawing10.vml"/><Relationship Id="rId4" Type="http://schemas.openxmlformats.org/officeDocument/2006/relationships/image" Target="../media/image36.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image" Target="../media/image39.wmf"/><Relationship Id="rId5" Type="http://schemas.openxmlformats.org/officeDocument/2006/relationships/oleObject" Target="../embeddings/oleObject22.bin"/><Relationship Id="rId4" Type="http://schemas.openxmlformats.org/officeDocument/2006/relationships/image" Target="../media/image38.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8.xml"/><Relationship Id="rId1" Type="http://schemas.openxmlformats.org/officeDocument/2006/relationships/vmlDrawing" Target="../drawings/vmlDrawing12.vml"/><Relationship Id="rId6" Type="http://schemas.openxmlformats.org/officeDocument/2006/relationships/image" Target="../media/image42.wmf"/><Relationship Id="rId5" Type="http://schemas.openxmlformats.org/officeDocument/2006/relationships/oleObject" Target="../embeddings/oleObject25.bin"/><Relationship Id="rId4" Type="http://schemas.openxmlformats.org/officeDocument/2006/relationships/image" Target="../media/image41.wmf"/></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3.xml"/><Relationship Id="rId1" Type="http://schemas.openxmlformats.org/officeDocument/2006/relationships/vmlDrawing" Target="../drawings/vmlDrawing13.vml"/><Relationship Id="rId6" Type="http://schemas.openxmlformats.org/officeDocument/2006/relationships/image" Target="../media/image46.wmf"/><Relationship Id="rId5" Type="http://schemas.openxmlformats.org/officeDocument/2006/relationships/oleObject" Target="../embeddings/oleObject27.bin"/><Relationship Id="rId4" Type="http://schemas.openxmlformats.org/officeDocument/2006/relationships/image" Target="../media/image45.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vmlDrawing" Target="../drawings/vmlDrawing14.vml"/><Relationship Id="rId6" Type="http://schemas.openxmlformats.org/officeDocument/2006/relationships/image" Target="../media/image49.png"/><Relationship Id="rId5" Type="http://schemas.openxmlformats.org/officeDocument/2006/relationships/image" Target="../media/image47.wmf"/><Relationship Id="rId4" Type="http://schemas.openxmlformats.org/officeDocument/2006/relationships/oleObject" Target="../embeddings/oleObject28.bin"/></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51.wmf"/></Relationships>
</file>

<file path=ppt/slides/_rels/slide59.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52.wmf"/><Relationship Id="rId5" Type="http://schemas.openxmlformats.org/officeDocument/2006/relationships/oleObject" Target="../embeddings/oleObject31.bin"/><Relationship Id="rId4" Type="http://schemas.openxmlformats.org/officeDocument/2006/relationships/image" Target="../media/image51.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xml"/><Relationship Id="rId1" Type="http://schemas.openxmlformats.org/officeDocument/2006/relationships/vmlDrawing" Target="../drawings/vmlDrawing17.vml"/><Relationship Id="rId4" Type="http://schemas.openxmlformats.org/officeDocument/2006/relationships/image" Target="../media/image54.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55.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40.bin"/><Relationship Id="rId18" Type="http://schemas.openxmlformats.org/officeDocument/2006/relationships/image" Target="../media/image65.wmf"/><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62.wmf"/><Relationship Id="rId17" Type="http://schemas.openxmlformats.org/officeDocument/2006/relationships/oleObject" Target="../embeddings/oleObject42.bin"/><Relationship Id="rId2" Type="http://schemas.openxmlformats.org/officeDocument/2006/relationships/slideLayout" Target="../slideLayouts/slideLayout3.xml"/><Relationship Id="rId16" Type="http://schemas.openxmlformats.org/officeDocument/2006/relationships/image" Target="../media/image64.wmf"/><Relationship Id="rId1" Type="http://schemas.openxmlformats.org/officeDocument/2006/relationships/vmlDrawing" Target="../drawings/vmlDrawing19.vml"/><Relationship Id="rId6" Type="http://schemas.openxmlformats.org/officeDocument/2006/relationships/image" Target="../media/image59.wmf"/><Relationship Id="rId11" Type="http://schemas.openxmlformats.org/officeDocument/2006/relationships/oleObject" Target="../embeddings/oleObject39.bin"/><Relationship Id="rId5" Type="http://schemas.openxmlformats.org/officeDocument/2006/relationships/oleObject" Target="../embeddings/oleObject36.bin"/><Relationship Id="rId15" Type="http://schemas.openxmlformats.org/officeDocument/2006/relationships/oleObject" Target="../embeddings/oleObject41.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38.bin"/><Relationship Id="rId14" Type="http://schemas.openxmlformats.org/officeDocument/2006/relationships/image" Target="../media/image63.wmf"/></Relationships>
</file>

<file path=ppt/slides/_rels/slide68.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48.bin"/><Relationship Id="rId18" Type="http://schemas.openxmlformats.org/officeDocument/2006/relationships/image" Target="../media/image73.wmf"/><Relationship Id="rId26" Type="http://schemas.openxmlformats.org/officeDocument/2006/relationships/image" Target="../media/image77.wmf"/><Relationship Id="rId3" Type="http://schemas.openxmlformats.org/officeDocument/2006/relationships/oleObject" Target="../embeddings/oleObject43.bin"/><Relationship Id="rId21" Type="http://schemas.openxmlformats.org/officeDocument/2006/relationships/oleObject" Target="../embeddings/oleObject52.bin"/><Relationship Id="rId7" Type="http://schemas.openxmlformats.org/officeDocument/2006/relationships/oleObject" Target="../embeddings/oleObject45.bin"/><Relationship Id="rId12" Type="http://schemas.openxmlformats.org/officeDocument/2006/relationships/image" Target="../media/image70.wmf"/><Relationship Id="rId17" Type="http://schemas.openxmlformats.org/officeDocument/2006/relationships/oleObject" Target="../embeddings/oleObject50.bin"/><Relationship Id="rId25" Type="http://schemas.openxmlformats.org/officeDocument/2006/relationships/oleObject" Target="../embeddings/oleObject54.bin"/><Relationship Id="rId2" Type="http://schemas.openxmlformats.org/officeDocument/2006/relationships/slideLayout" Target="../slideLayouts/slideLayout8.xml"/><Relationship Id="rId16" Type="http://schemas.openxmlformats.org/officeDocument/2006/relationships/image" Target="../media/image72.wmf"/><Relationship Id="rId20" Type="http://schemas.openxmlformats.org/officeDocument/2006/relationships/image" Target="../media/image74.wmf"/><Relationship Id="rId29" Type="http://schemas.openxmlformats.org/officeDocument/2006/relationships/oleObject" Target="../embeddings/oleObject56.bin"/><Relationship Id="rId1" Type="http://schemas.openxmlformats.org/officeDocument/2006/relationships/vmlDrawing" Target="../drawings/vmlDrawing20.vml"/><Relationship Id="rId6" Type="http://schemas.openxmlformats.org/officeDocument/2006/relationships/image" Target="../media/image67.wmf"/><Relationship Id="rId11" Type="http://schemas.openxmlformats.org/officeDocument/2006/relationships/oleObject" Target="../embeddings/oleObject47.bin"/><Relationship Id="rId24" Type="http://schemas.openxmlformats.org/officeDocument/2006/relationships/image" Target="../media/image76.wmf"/><Relationship Id="rId32" Type="http://schemas.openxmlformats.org/officeDocument/2006/relationships/image" Target="../media/image80.wmf"/><Relationship Id="rId5" Type="http://schemas.openxmlformats.org/officeDocument/2006/relationships/oleObject" Target="../embeddings/oleObject44.bin"/><Relationship Id="rId15" Type="http://schemas.openxmlformats.org/officeDocument/2006/relationships/oleObject" Target="../embeddings/oleObject49.bin"/><Relationship Id="rId23" Type="http://schemas.openxmlformats.org/officeDocument/2006/relationships/oleObject" Target="../embeddings/oleObject53.bin"/><Relationship Id="rId28" Type="http://schemas.openxmlformats.org/officeDocument/2006/relationships/image" Target="../media/image78.wmf"/><Relationship Id="rId10" Type="http://schemas.openxmlformats.org/officeDocument/2006/relationships/image" Target="../media/image69.wmf"/><Relationship Id="rId19" Type="http://schemas.openxmlformats.org/officeDocument/2006/relationships/oleObject" Target="../embeddings/oleObject51.bin"/><Relationship Id="rId31" Type="http://schemas.openxmlformats.org/officeDocument/2006/relationships/oleObject" Target="../embeddings/oleObject57.bin"/><Relationship Id="rId4" Type="http://schemas.openxmlformats.org/officeDocument/2006/relationships/image" Target="../media/image66.wmf"/><Relationship Id="rId9" Type="http://schemas.openxmlformats.org/officeDocument/2006/relationships/oleObject" Target="../embeddings/oleObject46.bin"/><Relationship Id="rId14" Type="http://schemas.openxmlformats.org/officeDocument/2006/relationships/image" Target="../media/image71.wmf"/><Relationship Id="rId22" Type="http://schemas.openxmlformats.org/officeDocument/2006/relationships/image" Target="../media/image75.wmf"/><Relationship Id="rId27" Type="http://schemas.openxmlformats.org/officeDocument/2006/relationships/oleObject" Target="../embeddings/oleObject55.bin"/><Relationship Id="rId30" Type="http://schemas.openxmlformats.org/officeDocument/2006/relationships/image" Target="../media/image79.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8.xml"/><Relationship Id="rId1" Type="http://schemas.openxmlformats.org/officeDocument/2006/relationships/vmlDrawing" Target="../drawings/vmlDrawing21.vml"/><Relationship Id="rId6" Type="http://schemas.openxmlformats.org/officeDocument/2006/relationships/image" Target="../media/image82.wmf"/><Relationship Id="rId5" Type="http://schemas.openxmlformats.org/officeDocument/2006/relationships/oleObject" Target="../embeddings/oleObject59.bin"/><Relationship Id="rId4" Type="http://schemas.openxmlformats.org/officeDocument/2006/relationships/image" Target="../media/image8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5.xml"/><Relationship Id="rId1" Type="http://schemas.openxmlformats.org/officeDocument/2006/relationships/vmlDrawing" Target="../drawings/vmlDrawing22.vml"/><Relationship Id="rId4" Type="http://schemas.openxmlformats.org/officeDocument/2006/relationships/image" Target="../media/image83.wmf"/></Relationships>
</file>

<file path=ppt/slides/_rels/slide71.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61.bin"/><Relationship Id="rId7" Type="http://schemas.openxmlformats.org/officeDocument/2006/relationships/oleObject" Target="../embeddings/oleObject63.bin"/><Relationship Id="rId2" Type="http://schemas.openxmlformats.org/officeDocument/2006/relationships/slideLayout" Target="../slideLayouts/slideLayout8.xml"/><Relationship Id="rId1" Type="http://schemas.openxmlformats.org/officeDocument/2006/relationships/vmlDrawing" Target="../drawings/vmlDrawing23.vml"/><Relationship Id="rId6" Type="http://schemas.openxmlformats.org/officeDocument/2006/relationships/image" Target="../media/image85.wmf"/><Relationship Id="rId5" Type="http://schemas.openxmlformats.org/officeDocument/2006/relationships/oleObject" Target="../embeddings/oleObject62.bin"/><Relationship Id="rId4" Type="http://schemas.openxmlformats.org/officeDocument/2006/relationships/image" Target="../media/image84.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87.wmf"/></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89.wmf"/></Relationships>
</file>

<file path=ppt/slides/_rels/slide7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5.xml"/><Relationship Id="rId7" Type="http://schemas.openxmlformats.org/officeDocument/2006/relationships/image" Target="../media/image91.wmf"/><Relationship Id="rId12" Type="http://schemas.openxmlformats.org/officeDocument/2006/relationships/image" Target="../media/image93.wmf"/><Relationship Id="rId2" Type="http://schemas.openxmlformats.org/officeDocument/2006/relationships/slideLayout" Target="../slideLayouts/slideLayout8.xml"/><Relationship Id="rId1" Type="http://schemas.openxmlformats.org/officeDocument/2006/relationships/vmlDrawing" Target="../drawings/vmlDrawing26.vml"/><Relationship Id="rId6" Type="http://schemas.openxmlformats.org/officeDocument/2006/relationships/oleObject" Target="../embeddings/oleObject67.bin"/><Relationship Id="rId11" Type="http://schemas.openxmlformats.org/officeDocument/2006/relationships/oleObject" Target="../embeddings/oleObject69.bin"/><Relationship Id="rId5" Type="http://schemas.openxmlformats.org/officeDocument/2006/relationships/image" Target="../media/image90.wmf"/><Relationship Id="rId10" Type="http://schemas.openxmlformats.org/officeDocument/2006/relationships/image" Target="../media/image92.wmf"/><Relationship Id="rId4" Type="http://schemas.openxmlformats.org/officeDocument/2006/relationships/oleObject" Target="../embeddings/oleObject66.bin"/><Relationship Id="rId9" Type="http://schemas.openxmlformats.org/officeDocument/2006/relationships/oleObject" Target="../embeddings/oleObject68.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mlDrawing" Target="../drawings/vmlDrawing27.vml"/><Relationship Id="rId6" Type="http://schemas.openxmlformats.org/officeDocument/2006/relationships/image" Target="../media/image96.png"/><Relationship Id="rId5" Type="http://schemas.openxmlformats.org/officeDocument/2006/relationships/image" Target="../media/image95.wmf"/><Relationship Id="rId4" Type="http://schemas.openxmlformats.org/officeDocument/2006/relationships/oleObject" Target="../embeddings/oleObject70.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8.xml"/><Relationship Id="rId1" Type="http://schemas.openxmlformats.org/officeDocument/2006/relationships/vmlDrawing" Target="../drawings/vmlDrawing28.vml"/><Relationship Id="rId6" Type="http://schemas.openxmlformats.org/officeDocument/2006/relationships/image" Target="../media/image98.wmf"/><Relationship Id="rId5" Type="http://schemas.openxmlformats.org/officeDocument/2006/relationships/oleObject" Target="../embeddings/oleObject72.bin"/><Relationship Id="rId4" Type="http://schemas.openxmlformats.org/officeDocument/2006/relationships/image" Target="../media/image97.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3.xml"/><Relationship Id="rId1" Type="http://schemas.openxmlformats.org/officeDocument/2006/relationships/vmlDrawing" Target="../drawings/vmlDrawing29.vml"/><Relationship Id="rId4" Type="http://schemas.openxmlformats.org/officeDocument/2006/relationships/image" Target="../media/image99.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3.xml"/><Relationship Id="rId1" Type="http://schemas.openxmlformats.org/officeDocument/2006/relationships/vmlDrawing" Target="../drawings/vmlDrawing30.vml"/><Relationship Id="rId4" Type="http://schemas.openxmlformats.org/officeDocument/2006/relationships/image" Target="../media/image100.wmf"/></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mlDrawing" Target="../drawings/vmlDrawing31.vml"/><Relationship Id="rId6" Type="http://schemas.openxmlformats.org/officeDocument/2006/relationships/image" Target="../media/image103.wmf"/><Relationship Id="rId5" Type="http://schemas.openxmlformats.org/officeDocument/2006/relationships/oleObject" Target="../embeddings/oleObject75.bin"/><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8.xml"/><Relationship Id="rId1" Type="http://schemas.openxmlformats.org/officeDocument/2006/relationships/vmlDrawing" Target="../drawings/vmlDrawing32.vml"/><Relationship Id="rId4" Type="http://schemas.openxmlformats.org/officeDocument/2006/relationships/image" Target="../media/image105.w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3.xml"/><Relationship Id="rId1" Type="http://schemas.openxmlformats.org/officeDocument/2006/relationships/vmlDrawing" Target="../drawings/vmlDrawing33.vml"/><Relationship Id="rId6" Type="http://schemas.openxmlformats.org/officeDocument/2006/relationships/image" Target="../media/image107.wmf"/><Relationship Id="rId5" Type="http://schemas.openxmlformats.org/officeDocument/2006/relationships/oleObject" Target="../embeddings/oleObject78.bin"/><Relationship Id="rId4" Type="http://schemas.openxmlformats.org/officeDocument/2006/relationships/image" Target="../media/image106.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79.bin"/><Relationship Id="rId7" Type="http://schemas.openxmlformats.org/officeDocument/2006/relationships/oleObject" Target="../embeddings/oleObject81.bin"/><Relationship Id="rId2" Type="http://schemas.openxmlformats.org/officeDocument/2006/relationships/slideLayout" Target="../slideLayouts/slideLayout5.xml"/><Relationship Id="rId1" Type="http://schemas.openxmlformats.org/officeDocument/2006/relationships/vmlDrawing" Target="../drawings/vmlDrawing34.vml"/><Relationship Id="rId6" Type="http://schemas.openxmlformats.org/officeDocument/2006/relationships/image" Target="../media/image109.wmf"/><Relationship Id="rId5" Type="http://schemas.openxmlformats.org/officeDocument/2006/relationships/oleObject" Target="../embeddings/oleObject80.bin"/><Relationship Id="rId4" Type="http://schemas.openxmlformats.org/officeDocument/2006/relationships/image" Target="../media/image108.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3.xml"/><Relationship Id="rId1" Type="http://schemas.openxmlformats.org/officeDocument/2006/relationships/vmlDrawing" Target="../drawings/vmlDrawing35.vml"/><Relationship Id="rId4" Type="http://schemas.openxmlformats.org/officeDocument/2006/relationships/image" Target="../media/image111.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3.xml"/><Relationship Id="rId1" Type="http://schemas.openxmlformats.org/officeDocument/2006/relationships/vmlDrawing" Target="../drawings/vmlDrawing36.vml"/><Relationship Id="rId4" Type="http://schemas.openxmlformats.org/officeDocument/2006/relationships/image" Target="../media/image112.w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3.xml"/><Relationship Id="rId1" Type="http://schemas.openxmlformats.org/officeDocument/2006/relationships/vmlDrawing" Target="../drawings/vmlDrawing37.vml"/><Relationship Id="rId4" Type="http://schemas.openxmlformats.org/officeDocument/2006/relationships/image" Target="../media/image113.w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3.xml"/><Relationship Id="rId1" Type="http://schemas.openxmlformats.org/officeDocument/2006/relationships/vmlDrawing" Target="../drawings/vmlDrawing38.vml"/><Relationship Id="rId4" Type="http://schemas.openxmlformats.org/officeDocument/2006/relationships/image" Target="../media/image114.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oleObject" Target="../embeddings/oleObject86.bin"/><Relationship Id="rId7" Type="http://schemas.openxmlformats.org/officeDocument/2006/relationships/oleObject" Target="../embeddings/oleObject88.bin"/><Relationship Id="rId2" Type="http://schemas.openxmlformats.org/officeDocument/2006/relationships/slideLayout" Target="../slideLayouts/slideLayout6.xml"/><Relationship Id="rId1" Type="http://schemas.openxmlformats.org/officeDocument/2006/relationships/vmlDrawing" Target="../drawings/vmlDrawing39.vml"/><Relationship Id="rId6" Type="http://schemas.openxmlformats.org/officeDocument/2006/relationships/image" Target="../media/image116.wmf"/><Relationship Id="rId5" Type="http://schemas.openxmlformats.org/officeDocument/2006/relationships/oleObject" Target="../embeddings/oleObject87.bin"/><Relationship Id="rId4" Type="http://schemas.openxmlformats.org/officeDocument/2006/relationships/image" Target="../media/image1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2</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Chemistry and Measurements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0A7A761A-0031-4AE5-8B3E-DCE8C1B620FE}"/>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58BA-A5DD-4BFF-A235-C5DDE1FB881B}"/>
              </a:ext>
            </a:extLst>
          </p:cNvPr>
          <p:cNvSpPr>
            <a:spLocks noGrp="1"/>
          </p:cNvSpPr>
          <p:nvPr>
            <p:ph type="title"/>
          </p:nvPr>
        </p:nvSpPr>
        <p:spPr/>
        <p:txBody>
          <a:bodyPr/>
          <a:lstStyle/>
          <a:p>
            <a:r>
              <a:rPr lang="en-US" dirty="0"/>
              <a:t>Mass </a:t>
            </a:r>
            <a:r>
              <a:rPr lang="en-US" sz="2000" b="0" dirty="0"/>
              <a:t>(1 of 2)</a:t>
            </a:r>
          </a:p>
        </p:txBody>
      </p:sp>
      <p:sp>
        <p:nvSpPr>
          <p:cNvPr id="3" name="Content Placeholder 2">
            <a:extLst>
              <a:ext uri="{FF2B5EF4-FFF2-40B4-BE49-F238E27FC236}">
                <a16:creationId xmlns:a16="http://schemas.microsoft.com/office/drawing/2014/main" id="{F3B6BA63-B8E0-4E3C-A6CA-87EAA4002764}"/>
              </a:ext>
            </a:extLst>
          </p:cNvPr>
          <p:cNvSpPr>
            <a:spLocks noGrp="1"/>
          </p:cNvSpPr>
          <p:nvPr>
            <p:ph sz="quarter" idx="13"/>
          </p:nvPr>
        </p:nvSpPr>
        <p:spPr>
          <a:xfrm>
            <a:off x="457200" y="1556326"/>
            <a:ext cx="4601817" cy="4520624"/>
          </a:xfrm>
        </p:spPr>
        <p:txBody>
          <a:bodyPr/>
          <a:lstStyle/>
          <a:p>
            <a:pPr marL="432" indent="0">
              <a:buNone/>
            </a:pPr>
            <a:r>
              <a:rPr lang="en-US" sz="2400" dirty="0">
                <a:solidFill>
                  <a:schemeClr val="tx1"/>
                </a:solidFill>
              </a:rPr>
              <a:t>The mass of an object, a measure of the quantity of material it contains,</a:t>
            </a:r>
          </a:p>
          <a:p>
            <a:r>
              <a:rPr lang="en-GB" sz="2400" dirty="0">
                <a:solidFill>
                  <a:schemeClr val="tx1"/>
                </a:solidFill>
              </a:rPr>
              <a:t>is measured on an electronic balance.</a:t>
            </a:r>
          </a:p>
          <a:p>
            <a:r>
              <a:rPr lang="en-GB" sz="2400" dirty="0">
                <a:solidFill>
                  <a:schemeClr val="tx1"/>
                </a:solidFill>
              </a:rPr>
              <a:t>has the S</a:t>
            </a:r>
            <a:r>
              <a:rPr lang="en-GB" sz="100" dirty="0">
                <a:solidFill>
                  <a:schemeClr val="tx1"/>
                </a:solidFill>
              </a:rPr>
              <a:t> </a:t>
            </a:r>
            <a:r>
              <a:rPr lang="en-GB" sz="2400" dirty="0">
                <a:solidFill>
                  <a:schemeClr val="tx1"/>
                </a:solidFill>
              </a:rPr>
              <a:t>I unit of kilogram (k</a:t>
            </a:r>
            <a:r>
              <a:rPr lang="en-GB" sz="100" dirty="0">
                <a:solidFill>
                  <a:schemeClr val="tx1"/>
                </a:solidFill>
              </a:rPr>
              <a:t> </a:t>
            </a:r>
            <a:r>
              <a:rPr lang="en-GB" sz="2400" dirty="0">
                <a:solidFill>
                  <a:schemeClr val="tx1"/>
                </a:solidFill>
              </a:rPr>
              <a:t>g).</a:t>
            </a:r>
          </a:p>
          <a:p>
            <a:r>
              <a:rPr lang="en-GB" sz="2400" dirty="0">
                <a:solidFill>
                  <a:schemeClr val="tx1"/>
                </a:solidFill>
              </a:rPr>
              <a:t>is often measured by chemists in grams (g).</a:t>
            </a:r>
          </a:p>
        </p:txBody>
      </p:sp>
      <p:pic>
        <p:nvPicPr>
          <p:cNvPr id="6" name="Content Placeholder 5" descr="A nickel sits in a tray on top of an electronic balance, which shows that the mass of a nickel is 5.01 grams."/>
          <p:cNvPicPr>
            <a:picLocks noGrp="1" noChangeAspect="1"/>
          </p:cNvPicPr>
          <p:nvPr>
            <p:ph sz="quarter" idx="14"/>
          </p:nvPr>
        </p:nvPicPr>
        <p:blipFill>
          <a:blip r:embed="rId2"/>
          <a:stretch>
            <a:fillRect/>
          </a:stretch>
        </p:blipFill>
        <p:spPr>
          <a:xfrm>
            <a:off x="5183325" y="1556326"/>
            <a:ext cx="3582987" cy="3718750"/>
          </a:xfrm>
          <a:prstGeom prst="rect">
            <a:avLst/>
          </a:prstGeom>
        </p:spPr>
      </p:pic>
    </p:spTree>
    <p:extLst>
      <p:ext uri="{BB962C8B-B14F-4D97-AF65-F5344CB8AC3E}">
        <p14:creationId xmlns:p14="http://schemas.microsoft.com/office/powerpoint/2010/main" val="10567235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21EC-17F2-4572-9571-83FDD61DC1B9}"/>
              </a:ext>
            </a:extLst>
          </p:cNvPr>
          <p:cNvSpPr>
            <a:spLocks noGrp="1"/>
          </p:cNvSpPr>
          <p:nvPr>
            <p:ph type="title"/>
          </p:nvPr>
        </p:nvSpPr>
        <p:spPr/>
        <p:txBody>
          <a:bodyPr/>
          <a:lstStyle/>
          <a:p>
            <a:r>
              <a:rPr lang="en-US" sz="3400" dirty="0"/>
              <a:t>2.6 Problem Solving Using Unit Conversions</a:t>
            </a:r>
          </a:p>
        </p:txBody>
      </p:sp>
      <p:sp>
        <p:nvSpPr>
          <p:cNvPr id="3" name="Content Placeholder 2">
            <a:extLst>
              <a:ext uri="{FF2B5EF4-FFF2-40B4-BE49-F238E27FC236}">
                <a16:creationId xmlns:a16="http://schemas.microsoft.com/office/drawing/2014/main" id="{E01B8119-8344-4DF7-9F5E-E6742B7B0B49}"/>
              </a:ext>
            </a:extLst>
          </p:cNvPr>
          <p:cNvSpPr>
            <a:spLocks noGrp="1"/>
          </p:cNvSpPr>
          <p:nvPr>
            <p:ph sz="quarter" idx="14"/>
          </p:nvPr>
        </p:nvSpPr>
        <p:spPr>
          <a:xfrm>
            <a:off x="457200" y="1555200"/>
            <a:ext cx="3024000" cy="1721400"/>
          </a:xfrm>
        </p:spPr>
        <p:txBody>
          <a:bodyPr/>
          <a:lstStyle/>
          <a:p>
            <a:pPr marL="432" indent="0">
              <a:buNone/>
            </a:pPr>
            <a:r>
              <a:rPr lang="en-US" sz="2400" dirty="0"/>
              <a:t>Agricultural fertilizers applied to a field provide nitrogen for plant growth.</a:t>
            </a:r>
          </a:p>
        </p:txBody>
      </p:sp>
      <p:pic>
        <p:nvPicPr>
          <p:cNvPr id="26" name="Content Placeholder 25" descr="A farm vehicle applies fertilizer to a field.">
            <a:extLst>
              <a:ext uri="{FF2B5EF4-FFF2-40B4-BE49-F238E27FC236}">
                <a16:creationId xmlns:a16="http://schemas.microsoft.com/office/drawing/2014/main" id="{02123880-709B-4572-BE96-F813A928B577}"/>
              </a:ext>
            </a:extLst>
          </p:cNvPr>
          <p:cNvPicPr>
            <a:picLocks noGrp="1" noChangeAspect="1"/>
          </p:cNvPicPr>
          <p:nvPr>
            <p:ph sz="quarter" idx="16"/>
          </p:nvPr>
        </p:nvPicPr>
        <p:blipFill>
          <a:blip r:embed="rId2"/>
          <a:stretch>
            <a:fillRect/>
          </a:stretch>
        </p:blipFill>
        <p:spPr>
          <a:xfrm>
            <a:off x="4803311" y="1555200"/>
            <a:ext cx="3883489" cy="2932430"/>
          </a:xfrm>
          <a:prstGeom prst="rect">
            <a:avLst/>
          </a:prstGeom>
        </p:spPr>
      </p:pic>
      <p:sp>
        <p:nvSpPr>
          <p:cNvPr id="4" name="Content Placeholder 3">
            <a:extLst>
              <a:ext uri="{FF2B5EF4-FFF2-40B4-BE49-F238E27FC236}">
                <a16:creationId xmlns:a16="http://schemas.microsoft.com/office/drawing/2014/main" id="{5F6B653E-7A91-46F0-BAE6-F529FA352E46}"/>
              </a:ext>
            </a:extLst>
          </p:cNvPr>
          <p:cNvSpPr>
            <a:spLocks noGrp="1"/>
          </p:cNvSpPr>
          <p:nvPr>
            <p:ph sz="quarter" idx="15"/>
          </p:nvPr>
        </p:nvSpPr>
        <p:spPr>
          <a:xfrm>
            <a:off x="457200" y="5533950"/>
            <a:ext cx="8229600" cy="790650"/>
          </a:xfrm>
        </p:spPr>
        <p:txBody>
          <a:bodyPr/>
          <a:lstStyle/>
          <a:p>
            <a:pPr marL="432" indent="0">
              <a:buNone/>
            </a:pPr>
            <a:r>
              <a:rPr lang="en-US" sz="2400" b="1" dirty="0"/>
              <a:t>Learning Goal</a:t>
            </a:r>
            <a:r>
              <a:rPr lang="en-US" sz="2400" dirty="0"/>
              <a:t> Use conversion factors to change from one unit to another.</a:t>
            </a:r>
          </a:p>
        </p:txBody>
      </p:sp>
    </p:spTree>
    <p:extLst>
      <p:ext uri="{BB962C8B-B14F-4D97-AF65-F5344CB8AC3E}">
        <p14:creationId xmlns:p14="http://schemas.microsoft.com/office/powerpoint/2010/main" val="3330456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3ED3-8758-421B-A966-EDA682CFF2FC}"/>
              </a:ext>
            </a:extLst>
          </p:cNvPr>
          <p:cNvSpPr>
            <a:spLocks noGrp="1"/>
          </p:cNvSpPr>
          <p:nvPr>
            <p:ph type="title"/>
          </p:nvPr>
        </p:nvSpPr>
        <p:spPr/>
        <p:txBody>
          <a:bodyPr/>
          <a:lstStyle/>
          <a:p>
            <a:r>
              <a:rPr lang="en-US" sz="3400" dirty="0"/>
              <a:t>Problem Solving Using Conversion Factors</a:t>
            </a:r>
          </a:p>
        </p:txBody>
      </p:sp>
      <p:pic>
        <p:nvPicPr>
          <p:cNvPr id="6" name="Content Placeholder 5" descr="Core chemistry skill, using conversion factors.">
            <a:extLst>
              <a:ext uri="{FF2B5EF4-FFF2-40B4-BE49-F238E27FC236}">
                <a16:creationId xmlns:a16="http://schemas.microsoft.com/office/drawing/2014/main" id="{27BDA169-4BA3-48AD-81DD-EFC1568CC5C9}"/>
              </a:ext>
            </a:extLst>
          </p:cNvPr>
          <p:cNvPicPr>
            <a:picLocks noGrp="1" noChangeAspect="1"/>
          </p:cNvPicPr>
          <p:nvPr>
            <p:ph sz="quarter" idx="14"/>
          </p:nvPr>
        </p:nvPicPr>
        <p:blipFill>
          <a:blip r:embed="rId2"/>
          <a:stretch>
            <a:fillRect/>
          </a:stretch>
        </p:blipFill>
        <p:spPr>
          <a:xfrm>
            <a:off x="457200" y="1555200"/>
            <a:ext cx="3810330" cy="896190"/>
          </a:xfrm>
          <a:prstGeom prst="rect">
            <a:avLst/>
          </a:prstGeom>
        </p:spPr>
      </p:pic>
      <p:sp>
        <p:nvSpPr>
          <p:cNvPr id="3" name="Content Placeholder 2">
            <a:extLst>
              <a:ext uri="{FF2B5EF4-FFF2-40B4-BE49-F238E27FC236}">
                <a16:creationId xmlns:a16="http://schemas.microsoft.com/office/drawing/2014/main" id="{6446EDC7-FFB8-4080-9D74-4AA4D80ED7C9}"/>
              </a:ext>
            </a:extLst>
          </p:cNvPr>
          <p:cNvSpPr>
            <a:spLocks noGrp="1"/>
          </p:cNvSpPr>
          <p:nvPr>
            <p:ph sz="quarter" idx="13"/>
          </p:nvPr>
        </p:nvSpPr>
        <p:spPr>
          <a:xfrm>
            <a:off x="457200" y="2693940"/>
            <a:ext cx="8229600" cy="3459210"/>
          </a:xfrm>
        </p:spPr>
        <p:txBody>
          <a:bodyPr/>
          <a:lstStyle/>
          <a:p>
            <a:pPr marL="432" indent="0">
              <a:buNone/>
            </a:pPr>
            <a:r>
              <a:rPr lang="en-US" sz="2400" dirty="0"/>
              <a:t>The problem-solving process begins by analyzing the problem in order to</a:t>
            </a:r>
          </a:p>
          <a:p>
            <a:r>
              <a:rPr lang="en-US" sz="2400" dirty="0"/>
              <a:t>identify the given unit and needed unit</a:t>
            </a:r>
          </a:p>
          <a:p>
            <a:r>
              <a:rPr lang="en-US" sz="2400" dirty="0"/>
              <a:t>write a plan that converts the given unit to the needed unit</a:t>
            </a:r>
          </a:p>
          <a:p>
            <a:r>
              <a:rPr lang="en-US" sz="2400" dirty="0"/>
              <a:t>identify one or more conversion factors that cancel units and provide the needed unit</a:t>
            </a:r>
          </a:p>
          <a:p>
            <a:r>
              <a:rPr lang="en-US" sz="2400" dirty="0"/>
              <a:t>set up the calculation</a:t>
            </a:r>
          </a:p>
        </p:txBody>
      </p:sp>
    </p:spTree>
    <p:extLst>
      <p:ext uri="{BB962C8B-B14F-4D97-AF65-F5344CB8AC3E}">
        <p14:creationId xmlns:p14="http://schemas.microsoft.com/office/powerpoint/2010/main" val="40675631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43DF-559B-476E-A3D0-F29B3BA1639B}"/>
              </a:ext>
            </a:extLst>
          </p:cNvPr>
          <p:cNvSpPr>
            <a:spLocks noGrp="1"/>
          </p:cNvSpPr>
          <p:nvPr>
            <p:ph type="title"/>
          </p:nvPr>
        </p:nvSpPr>
        <p:spPr/>
        <p:txBody>
          <a:bodyPr/>
          <a:lstStyle/>
          <a:p>
            <a:r>
              <a:rPr lang="en-US" sz="3400" dirty="0"/>
              <a:t>Solving Problems Using Conversion Factors </a:t>
            </a:r>
            <a:r>
              <a:rPr lang="en-US" sz="2000" b="0" dirty="0"/>
              <a:t>(1 of 3)</a:t>
            </a:r>
          </a:p>
        </p:txBody>
      </p:sp>
      <p:sp>
        <p:nvSpPr>
          <p:cNvPr id="3" name="Content Placeholder 2">
            <a:extLst>
              <a:ext uri="{FF2B5EF4-FFF2-40B4-BE49-F238E27FC236}">
                <a16:creationId xmlns:a16="http://schemas.microsoft.com/office/drawing/2014/main" id="{AA2D5B6B-9775-4FB5-98E3-7F4D931ABF3B}"/>
              </a:ext>
            </a:extLst>
          </p:cNvPr>
          <p:cNvSpPr>
            <a:spLocks noGrp="1"/>
          </p:cNvSpPr>
          <p:nvPr>
            <p:ph sz="quarter" idx="13"/>
          </p:nvPr>
        </p:nvSpPr>
        <p:spPr>
          <a:xfrm>
            <a:off x="457200" y="1564952"/>
            <a:ext cx="8229600" cy="4467955"/>
          </a:xfrm>
        </p:spPr>
        <p:txBody>
          <a:bodyPr/>
          <a:lstStyle/>
          <a:p>
            <a:pPr marL="432" indent="0">
              <a:buNone/>
            </a:pPr>
            <a:r>
              <a:rPr lang="en-US" b="1" dirty="0"/>
              <a:t>Example:</a:t>
            </a:r>
            <a:r>
              <a:rPr lang="en-US" dirty="0"/>
              <a:t> If a person weighs 178 l</a:t>
            </a:r>
            <a:r>
              <a:rPr lang="en-US" sz="100" dirty="0"/>
              <a:t> </a:t>
            </a:r>
            <a:r>
              <a:rPr lang="en-US" dirty="0"/>
              <a:t>b, what is the body mass in kilograms?</a:t>
            </a:r>
          </a:p>
        </p:txBody>
      </p:sp>
    </p:spTree>
    <p:extLst>
      <p:ext uri="{BB962C8B-B14F-4D97-AF65-F5344CB8AC3E}">
        <p14:creationId xmlns:p14="http://schemas.microsoft.com/office/powerpoint/2010/main" val="8532994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88421-1F56-49FD-A815-F8DA538A3377}"/>
              </a:ext>
            </a:extLst>
          </p:cNvPr>
          <p:cNvSpPr>
            <a:spLocks noGrp="1"/>
          </p:cNvSpPr>
          <p:nvPr>
            <p:ph type="title"/>
          </p:nvPr>
        </p:nvSpPr>
        <p:spPr/>
        <p:txBody>
          <a:bodyPr/>
          <a:lstStyle/>
          <a:p>
            <a:r>
              <a:rPr lang="en-US" sz="3400" dirty="0"/>
              <a:t>Solving Problems Using Conversion Factors </a:t>
            </a:r>
            <a:r>
              <a:rPr lang="en-US" sz="2000" b="0" dirty="0"/>
              <a:t>(2 of 3)</a:t>
            </a:r>
            <a:endParaRPr lang="en-US" sz="3400" dirty="0"/>
          </a:p>
        </p:txBody>
      </p:sp>
      <p:sp>
        <p:nvSpPr>
          <p:cNvPr id="5" name="Content Placeholder 4">
            <a:extLst>
              <a:ext uri="{FF2B5EF4-FFF2-40B4-BE49-F238E27FC236}">
                <a16:creationId xmlns:a16="http://schemas.microsoft.com/office/drawing/2014/main" id="{C39C1109-59EB-4C48-A8E0-372A9138644E}"/>
              </a:ext>
            </a:extLst>
          </p:cNvPr>
          <p:cNvSpPr>
            <a:spLocks noGrp="1"/>
          </p:cNvSpPr>
          <p:nvPr>
            <p:ph sz="quarter" idx="14"/>
          </p:nvPr>
        </p:nvSpPr>
        <p:spPr>
          <a:xfrm>
            <a:off x="457199" y="1555198"/>
            <a:ext cx="8229600" cy="787951"/>
          </a:xfrm>
        </p:spPr>
        <p:txBody>
          <a:bodyPr/>
          <a:lstStyle/>
          <a:p>
            <a:pPr marL="432" indent="0">
              <a:buNone/>
            </a:pPr>
            <a:r>
              <a:rPr lang="en-IN" sz="2400" b="1" dirty="0"/>
              <a:t>Example: </a:t>
            </a:r>
            <a:r>
              <a:rPr lang="en-IN" sz="2400" dirty="0"/>
              <a:t>If a person weighs 178 l</a:t>
            </a:r>
            <a:r>
              <a:rPr lang="en-IN" sz="100" dirty="0"/>
              <a:t> </a:t>
            </a:r>
            <a:r>
              <a:rPr lang="en-IN" sz="2400" dirty="0"/>
              <a:t>b, what is the body mass in kilograms?</a:t>
            </a:r>
          </a:p>
        </p:txBody>
      </p:sp>
      <p:sp>
        <p:nvSpPr>
          <p:cNvPr id="6" name="Content Placeholder 5">
            <a:extLst>
              <a:ext uri="{FF2B5EF4-FFF2-40B4-BE49-F238E27FC236}">
                <a16:creationId xmlns:a16="http://schemas.microsoft.com/office/drawing/2014/main" id="{2C4D9475-2AF8-40F8-9FE7-8D0927A124F3}"/>
              </a:ext>
            </a:extLst>
          </p:cNvPr>
          <p:cNvSpPr>
            <a:spLocks noGrp="1"/>
          </p:cNvSpPr>
          <p:nvPr>
            <p:ph sz="quarter" idx="15"/>
          </p:nvPr>
        </p:nvSpPr>
        <p:spPr>
          <a:xfrm>
            <a:off x="457200" y="2479960"/>
            <a:ext cx="8229600" cy="396000"/>
          </a:xfrm>
        </p:spPr>
        <p:txBody>
          <a:bodyPr/>
          <a:lstStyle/>
          <a:p>
            <a:pPr marL="0" indent="0">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C72AE5EE-3D9C-43F7-B34D-3172B37D19CF}"/>
              </a:ext>
            </a:extLst>
          </p:cNvPr>
          <p:cNvGraphicFramePr>
            <a:graphicFrameLocks noGrp="1"/>
          </p:cNvGraphicFramePr>
          <p:nvPr>
            <p:ph sz="quarter" idx="16"/>
            <p:extLst/>
          </p:nvPr>
        </p:nvGraphicFramePr>
        <p:xfrm>
          <a:off x="457200" y="3072147"/>
          <a:ext cx="8233200" cy="741680"/>
        </p:xfrm>
        <a:graphic>
          <a:graphicData uri="http://schemas.openxmlformats.org/drawingml/2006/table">
            <a:tbl>
              <a:tblPr firstRow="1" bandRow="1">
                <a:tableStyleId>{2D5ABB26-0587-4C30-8999-92F81FD0307C}</a:tableStyleId>
              </a:tblPr>
              <a:tblGrid>
                <a:gridCol w="3171600">
                  <a:extLst>
                    <a:ext uri="{9D8B030D-6E8A-4147-A177-3AD203B41FA5}">
                      <a16:colId xmlns:a16="http://schemas.microsoft.com/office/drawing/2014/main" val="3370472234"/>
                    </a:ext>
                  </a:extLst>
                </a:gridCol>
                <a:gridCol w="1090800">
                  <a:extLst>
                    <a:ext uri="{9D8B030D-6E8A-4147-A177-3AD203B41FA5}">
                      <a16:colId xmlns:a16="http://schemas.microsoft.com/office/drawing/2014/main" val="2564004108"/>
                    </a:ext>
                  </a:extLst>
                </a:gridCol>
                <a:gridCol w="1260000">
                  <a:extLst>
                    <a:ext uri="{9D8B030D-6E8A-4147-A177-3AD203B41FA5}">
                      <a16:colId xmlns:a16="http://schemas.microsoft.com/office/drawing/2014/main" val="2126488034"/>
                    </a:ext>
                  </a:extLst>
                </a:gridCol>
                <a:gridCol w="2710800">
                  <a:extLst>
                    <a:ext uri="{9D8B030D-6E8A-4147-A177-3AD203B41FA5}">
                      <a16:colId xmlns:a16="http://schemas.microsoft.com/office/drawing/2014/main" val="960936020"/>
                    </a:ext>
                  </a:extLst>
                </a:gridCol>
              </a:tblGrid>
              <a:tr h="370840">
                <a:tc>
                  <a:txBody>
                    <a:bodyPr/>
                    <a:lstStyle/>
                    <a:p>
                      <a:r>
                        <a:rPr lang="en-US" sz="18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990136"/>
                  </a:ext>
                </a:extLst>
              </a:tr>
              <a:tr h="370840">
                <a:tc>
                  <a:txBody>
                    <a:bodyPr/>
                    <a:lstStyle/>
                    <a:p>
                      <a:r>
                        <a:rPr lang="en-US" sz="100" b="1" dirty="0">
                          <a:solidFill>
                            <a:schemeClr val="tx1"/>
                          </a:solidFill>
                        </a:rPr>
                        <a:t>blank</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178 l</a:t>
                      </a:r>
                      <a:r>
                        <a:rPr lang="en-US" sz="100" dirty="0">
                          <a:solidFill>
                            <a:schemeClr val="tx1"/>
                          </a:solidFill>
                        </a:rPr>
                        <a:t> </a:t>
                      </a:r>
                      <a:r>
                        <a:rPr lang="en-US" sz="180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kilograms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conversion factor (k</a:t>
                      </a:r>
                      <a:r>
                        <a:rPr lang="en-US" sz="100" dirty="0">
                          <a:solidFill>
                            <a:schemeClr val="tx1"/>
                          </a:solidFill>
                        </a:rPr>
                        <a:t>ilo</a:t>
                      </a:r>
                      <a:r>
                        <a:rPr lang="en-US" sz="1800" dirty="0">
                          <a:solidFill>
                            <a:schemeClr val="tx1"/>
                          </a:solidFill>
                        </a:rPr>
                        <a:t>g</a:t>
                      </a:r>
                      <a:r>
                        <a:rPr lang="en-US" sz="100" dirty="0">
                          <a:solidFill>
                            <a:schemeClr val="tx1"/>
                          </a:solidFill>
                        </a:rPr>
                        <a:t>rams</a:t>
                      </a:r>
                      <a:r>
                        <a:rPr lang="en-US" sz="1800" dirty="0">
                          <a:solidFill>
                            <a:schemeClr val="tx1"/>
                          </a:solidFill>
                        </a:rPr>
                        <a:t>/l</a:t>
                      </a:r>
                      <a:r>
                        <a:rPr lang="en-US" sz="100" dirty="0">
                          <a:solidFill>
                            <a:schemeClr val="tx1"/>
                          </a:solidFill>
                        </a:rPr>
                        <a:t> </a:t>
                      </a:r>
                      <a:r>
                        <a:rPr lang="en-US" sz="180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6762024"/>
                  </a:ext>
                </a:extLst>
              </a:tr>
            </a:tbl>
          </a:graphicData>
        </a:graphic>
      </p:graphicFrame>
      <p:sp>
        <p:nvSpPr>
          <p:cNvPr id="2" name="Content Placeholder 1">
            <a:extLst>
              <a:ext uri="{FF2B5EF4-FFF2-40B4-BE49-F238E27FC236}">
                <a16:creationId xmlns:a16="http://schemas.microsoft.com/office/drawing/2014/main" id="{6C0CDB55-CC80-4294-9A14-4D509E70626B}"/>
              </a:ext>
            </a:extLst>
          </p:cNvPr>
          <p:cNvSpPr>
            <a:spLocks noGrp="1"/>
          </p:cNvSpPr>
          <p:nvPr>
            <p:ph sz="quarter" idx="17"/>
          </p:nvPr>
        </p:nvSpPr>
        <p:spPr>
          <a:xfrm>
            <a:off x="457200" y="3973287"/>
            <a:ext cx="8235728" cy="808264"/>
          </a:xfrm>
          <a:noFill/>
          <a:ln>
            <a:noFill/>
          </a:ln>
        </p:spPr>
        <p:txBody>
          <a:bodyPr lIns="0" tIns="0" rIns="0" bIns="0" anchor="t" anchorCtr="0"/>
          <a:lstStyle/>
          <a:p>
            <a:pPr marL="1152000" indent="-1152000">
              <a:buNone/>
            </a:pPr>
            <a:r>
              <a:rPr lang="en-IN" sz="2400" b="1" dirty="0"/>
              <a:t>Step 2 Write a plan to convert the given unit to the needed unit.</a:t>
            </a:r>
          </a:p>
        </p:txBody>
      </p:sp>
      <p:pic>
        <p:nvPicPr>
          <p:cNvPr id="16" name="Content Placeholder 15" descr="Convert pounds to kilograms using the U S to metric factor.">
            <a:extLst>
              <a:ext uri="{FF2B5EF4-FFF2-40B4-BE49-F238E27FC236}">
                <a16:creationId xmlns:a16="http://schemas.microsoft.com/office/drawing/2014/main" id="{1155D8F6-204D-48D0-9480-3F69E290975C}"/>
              </a:ext>
            </a:extLst>
          </p:cNvPr>
          <p:cNvPicPr>
            <a:picLocks noGrp="1" noChangeAspect="1"/>
          </p:cNvPicPr>
          <p:nvPr>
            <p:ph sz="quarter" idx="18"/>
          </p:nvPr>
        </p:nvPicPr>
        <p:blipFill>
          <a:blip r:embed="rId2"/>
          <a:stretch>
            <a:fillRect/>
          </a:stretch>
        </p:blipFill>
        <p:spPr>
          <a:xfrm>
            <a:off x="2612093" y="5016207"/>
            <a:ext cx="3926164" cy="902286"/>
          </a:xfrm>
          <a:prstGeom prst="rect">
            <a:avLst/>
          </a:prstGeom>
        </p:spPr>
      </p:pic>
    </p:spTree>
    <p:extLst>
      <p:ext uri="{BB962C8B-B14F-4D97-AF65-F5344CB8AC3E}">
        <p14:creationId xmlns:p14="http://schemas.microsoft.com/office/powerpoint/2010/main" val="44566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4024-8F47-464F-AEFE-BE4BDFE62C4A}"/>
              </a:ext>
            </a:extLst>
          </p:cNvPr>
          <p:cNvSpPr>
            <a:spLocks noGrp="1"/>
          </p:cNvSpPr>
          <p:nvPr>
            <p:ph type="title"/>
          </p:nvPr>
        </p:nvSpPr>
        <p:spPr/>
        <p:txBody>
          <a:bodyPr/>
          <a:lstStyle/>
          <a:p>
            <a:r>
              <a:rPr lang="en-US" sz="3400" dirty="0"/>
              <a:t>Solving Problems Using Conversion Factors </a:t>
            </a:r>
            <a:r>
              <a:rPr lang="en-US" sz="2000" b="0" dirty="0"/>
              <a:t>(3 of 3)</a:t>
            </a:r>
            <a:endParaRPr lang="en-US" sz="3400" dirty="0"/>
          </a:p>
        </p:txBody>
      </p:sp>
      <p:sp>
        <p:nvSpPr>
          <p:cNvPr id="4" name="Content Placeholder 3">
            <a:extLst>
              <a:ext uri="{FF2B5EF4-FFF2-40B4-BE49-F238E27FC236}">
                <a16:creationId xmlns:a16="http://schemas.microsoft.com/office/drawing/2014/main" id="{C0AAA284-6880-44B5-ADCC-5238CB9870F0}"/>
              </a:ext>
            </a:extLst>
          </p:cNvPr>
          <p:cNvSpPr>
            <a:spLocks noGrp="1"/>
          </p:cNvSpPr>
          <p:nvPr>
            <p:ph sz="quarter" idx="14"/>
          </p:nvPr>
        </p:nvSpPr>
        <p:spPr>
          <a:xfrm>
            <a:off x="456382" y="1541818"/>
            <a:ext cx="8229600" cy="774662"/>
          </a:xfrm>
        </p:spPr>
        <p:txBody>
          <a:bodyPr/>
          <a:lstStyle/>
          <a:p>
            <a:pPr marL="432" indent="0">
              <a:buNone/>
            </a:pPr>
            <a:r>
              <a:rPr lang="en-US" sz="2400" b="1" dirty="0"/>
              <a:t>Example:</a:t>
            </a:r>
            <a:r>
              <a:rPr lang="en-US" sz="2400" dirty="0"/>
              <a:t> If a person weighs 178 l</a:t>
            </a:r>
            <a:r>
              <a:rPr lang="en-US" sz="100" dirty="0"/>
              <a:t> </a:t>
            </a:r>
            <a:r>
              <a:rPr lang="en-US" sz="2400" dirty="0"/>
              <a:t>b, what is the body mass in kilograms?</a:t>
            </a:r>
          </a:p>
        </p:txBody>
      </p:sp>
      <p:sp>
        <p:nvSpPr>
          <p:cNvPr id="5" name="Content Placeholder 4">
            <a:extLst>
              <a:ext uri="{FF2B5EF4-FFF2-40B4-BE49-F238E27FC236}">
                <a16:creationId xmlns:a16="http://schemas.microsoft.com/office/drawing/2014/main" id="{6FD217F2-E853-4ACC-839E-570FAF66702E}"/>
              </a:ext>
            </a:extLst>
          </p:cNvPr>
          <p:cNvSpPr>
            <a:spLocks noGrp="1"/>
          </p:cNvSpPr>
          <p:nvPr>
            <p:ph sz="quarter" idx="15"/>
          </p:nvPr>
        </p:nvSpPr>
        <p:spPr>
          <a:xfrm>
            <a:off x="453854" y="2447528"/>
            <a:ext cx="8232128" cy="378635"/>
          </a:xfrm>
        </p:spPr>
        <p:txBody>
          <a:bodyPr/>
          <a:lstStyle/>
          <a:p>
            <a:pPr marL="1150938" indent="-1150938">
              <a:buNone/>
            </a:pPr>
            <a:r>
              <a:rPr lang="en-US" sz="2400" b="1" dirty="0"/>
              <a:t>Step 3 State the equalities and conversion factors.</a:t>
            </a:r>
          </a:p>
        </p:txBody>
      </p:sp>
      <p:graphicFrame>
        <p:nvGraphicFramePr>
          <p:cNvPr id="6" name="Object 5" descr="1 kilogram = 2.20 pounds. 2.20 pounds over 1 kilogram and 1 kilogram over 2.20 pounds.">
            <a:extLst>
              <a:ext uri="{FF2B5EF4-FFF2-40B4-BE49-F238E27FC236}">
                <a16:creationId xmlns:a16="http://schemas.microsoft.com/office/drawing/2014/main" id="{04AAB754-CDE8-41EA-8305-3A448F4D27A3}"/>
              </a:ext>
            </a:extLst>
          </p:cNvPr>
          <p:cNvGraphicFramePr>
            <a:graphicFrameLocks noChangeAspect="1"/>
          </p:cNvGraphicFramePr>
          <p:nvPr>
            <p:extLst/>
          </p:nvPr>
        </p:nvGraphicFramePr>
        <p:xfrm>
          <a:off x="2215332" y="3072073"/>
          <a:ext cx="4711700" cy="787400"/>
        </p:xfrm>
        <a:graphic>
          <a:graphicData uri="http://schemas.openxmlformats.org/presentationml/2006/ole">
            <mc:AlternateContent xmlns:mc="http://schemas.openxmlformats.org/markup-compatibility/2006">
              <mc:Choice xmlns:v="urn:schemas-microsoft-com:vml" Requires="v">
                <p:oleObj spid="_x0000_s40962" name="Equation" r:id="rId3" imgW="4711680" imgH="787320" progId="Equation.DSMT4">
                  <p:embed/>
                </p:oleObj>
              </mc:Choice>
              <mc:Fallback>
                <p:oleObj name="Equation" r:id="rId3" imgW="4711680" imgH="787320" progId="Equation.DSMT4">
                  <p:embed/>
                  <p:pic>
                    <p:nvPicPr>
                      <p:cNvPr id="6" name="Object 5" descr="1 kilogram = 2.20 pounds. 2.20 pounds over 1 kilogram and 1 kilogram over 2.20 pounds.">
                        <a:extLst>
                          <a:ext uri="{FF2B5EF4-FFF2-40B4-BE49-F238E27FC236}">
                            <a16:creationId xmlns:a16="http://schemas.microsoft.com/office/drawing/2014/main" id="{04AAB754-CDE8-41EA-8305-3A448F4D27A3}"/>
                          </a:ext>
                        </a:extLst>
                      </p:cNvPr>
                      <p:cNvPicPr/>
                      <p:nvPr/>
                    </p:nvPicPr>
                    <p:blipFill>
                      <a:blip r:embed="rId4"/>
                      <a:stretch>
                        <a:fillRect/>
                      </a:stretch>
                    </p:blipFill>
                    <p:spPr>
                      <a:xfrm>
                        <a:off x="2215332" y="3072073"/>
                        <a:ext cx="4711700" cy="787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4B70567-67DA-4EA3-9407-1061C3E3E9D3}"/>
              </a:ext>
            </a:extLst>
          </p:cNvPr>
          <p:cNvSpPr>
            <a:spLocks noGrp="1"/>
          </p:cNvSpPr>
          <p:nvPr>
            <p:ph sz="quarter" idx="16"/>
          </p:nvPr>
        </p:nvSpPr>
        <p:spPr>
          <a:xfrm>
            <a:off x="453854" y="4026915"/>
            <a:ext cx="8232128" cy="804419"/>
          </a:xfrm>
        </p:spPr>
        <p:txBody>
          <a:bodyPr/>
          <a:lstStyle/>
          <a:p>
            <a:pPr marL="1152000" indent="-1152000">
              <a:buNone/>
            </a:pPr>
            <a:r>
              <a:rPr lang="en-US" sz="2400" b="1" dirty="0"/>
              <a:t>Step 4 Set up the problem to cancel units and calculate the answer.</a:t>
            </a:r>
            <a:endParaRPr lang="en-US" sz="2400" dirty="0"/>
          </a:p>
        </p:txBody>
      </p:sp>
      <p:graphicFrame>
        <p:nvGraphicFramePr>
          <p:cNvPr id="7" name="Object 6" descr="178 pounds, 3 significant figures, times 1 kilogram, exact, over 2.20 pounds, 3 significant figures, with pounds cancelled, = 80.9 kilograms, 3 significant figures.">
            <a:extLst>
              <a:ext uri="{FF2B5EF4-FFF2-40B4-BE49-F238E27FC236}">
                <a16:creationId xmlns:a16="http://schemas.microsoft.com/office/drawing/2014/main" id="{73919E3E-3704-4E30-A5E2-A3DADEE5933F}"/>
              </a:ext>
            </a:extLst>
          </p:cNvPr>
          <p:cNvGraphicFramePr>
            <a:graphicFrameLocks noChangeAspect="1"/>
          </p:cNvGraphicFramePr>
          <p:nvPr>
            <p:extLst/>
          </p:nvPr>
        </p:nvGraphicFramePr>
        <p:xfrm>
          <a:off x="2846031" y="4998776"/>
          <a:ext cx="3479800" cy="1320800"/>
        </p:xfrm>
        <a:graphic>
          <a:graphicData uri="http://schemas.openxmlformats.org/presentationml/2006/ole">
            <mc:AlternateContent xmlns:mc="http://schemas.openxmlformats.org/markup-compatibility/2006">
              <mc:Choice xmlns:v="urn:schemas-microsoft-com:vml" Requires="v">
                <p:oleObj spid="_x0000_s40963" name="Equation" r:id="rId5" imgW="3479760" imgH="1320480" progId="Equation.DSMT4">
                  <p:embed/>
                </p:oleObj>
              </mc:Choice>
              <mc:Fallback>
                <p:oleObj name="Equation" r:id="rId5" imgW="3479760" imgH="1320480" progId="Equation.DSMT4">
                  <p:embed/>
                  <p:pic>
                    <p:nvPicPr>
                      <p:cNvPr id="7" name="Object 6" descr="178 pounds, 3 significant figures, times 1 kilogram, exact, over 2.20 pounds, 3 significant figures, with pounds cancelled, = 80.9 kilograms, 3 significant figures.">
                        <a:extLst>
                          <a:ext uri="{FF2B5EF4-FFF2-40B4-BE49-F238E27FC236}">
                            <a16:creationId xmlns:a16="http://schemas.microsoft.com/office/drawing/2014/main" id="{73919E3E-3704-4E30-A5E2-A3DADEE5933F}"/>
                          </a:ext>
                        </a:extLst>
                      </p:cNvPr>
                      <p:cNvPicPr/>
                      <p:nvPr/>
                    </p:nvPicPr>
                    <p:blipFill>
                      <a:blip r:embed="rId6"/>
                      <a:stretch>
                        <a:fillRect/>
                      </a:stretch>
                    </p:blipFill>
                    <p:spPr>
                      <a:xfrm>
                        <a:off x="2846031" y="4998776"/>
                        <a:ext cx="3479800" cy="1320800"/>
                      </a:xfrm>
                      <a:prstGeom prst="rect">
                        <a:avLst/>
                      </a:prstGeom>
                    </p:spPr>
                  </p:pic>
                </p:oleObj>
              </mc:Fallback>
            </mc:AlternateContent>
          </a:graphicData>
        </a:graphic>
      </p:graphicFrame>
    </p:spTree>
    <p:extLst>
      <p:ext uri="{BB962C8B-B14F-4D97-AF65-F5344CB8AC3E}">
        <p14:creationId xmlns:p14="http://schemas.microsoft.com/office/powerpoint/2010/main" val="38290080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564D4-59D3-40A0-854C-3334D323CF07}"/>
              </a:ext>
            </a:extLst>
          </p:cNvPr>
          <p:cNvSpPr>
            <a:spLocks noGrp="1"/>
          </p:cNvSpPr>
          <p:nvPr>
            <p:ph type="title"/>
          </p:nvPr>
        </p:nvSpPr>
        <p:spPr/>
        <p:txBody>
          <a:bodyPr/>
          <a:lstStyle/>
          <a:p>
            <a:r>
              <a:rPr lang="en-US" dirty="0"/>
              <a:t>Learning Check 1</a:t>
            </a:r>
            <a:endParaRPr lang="en-US" sz="2000" b="0" dirty="0"/>
          </a:p>
        </p:txBody>
      </p:sp>
      <p:sp>
        <p:nvSpPr>
          <p:cNvPr id="3" name="Content Placeholder 2">
            <a:extLst>
              <a:ext uri="{FF2B5EF4-FFF2-40B4-BE49-F238E27FC236}">
                <a16:creationId xmlns:a16="http://schemas.microsoft.com/office/drawing/2014/main" id="{8FEF86BE-502F-4CE7-A4C6-0007A34609A5}"/>
              </a:ext>
            </a:extLst>
          </p:cNvPr>
          <p:cNvSpPr>
            <a:spLocks noGrp="1"/>
          </p:cNvSpPr>
          <p:nvPr>
            <p:ph sz="quarter" idx="13"/>
          </p:nvPr>
        </p:nvSpPr>
        <p:spPr>
          <a:xfrm>
            <a:off x="457200" y="1564952"/>
            <a:ext cx="8229600" cy="4467955"/>
          </a:xfrm>
        </p:spPr>
        <p:txBody>
          <a:bodyPr/>
          <a:lstStyle/>
          <a:p>
            <a:pPr marL="432" indent="0">
              <a:buNone/>
            </a:pPr>
            <a:r>
              <a:rPr lang="en-US" dirty="0"/>
              <a:t>A rattlesnake is 2.44 m</a:t>
            </a:r>
            <a:r>
              <a:rPr lang="en-US" sz="100" dirty="0">
                <a:solidFill>
                  <a:schemeClr val="bg1"/>
                </a:solidFill>
              </a:rPr>
              <a:t>eters</a:t>
            </a:r>
            <a:r>
              <a:rPr lang="en-US" dirty="0"/>
              <a:t> long. How many centimeters long is the snake?</a:t>
            </a:r>
          </a:p>
        </p:txBody>
      </p:sp>
    </p:spTree>
    <p:extLst>
      <p:ext uri="{BB962C8B-B14F-4D97-AF65-F5344CB8AC3E}">
        <p14:creationId xmlns:p14="http://schemas.microsoft.com/office/powerpoint/2010/main" val="17067873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88421-1F56-49FD-A815-F8DA538A3377}"/>
              </a:ext>
            </a:extLst>
          </p:cNvPr>
          <p:cNvSpPr>
            <a:spLocks noGrp="1"/>
          </p:cNvSpPr>
          <p:nvPr>
            <p:ph type="title"/>
          </p:nvPr>
        </p:nvSpPr>
        <p:spPr/>
        <p:txBody>
          <a:bodyPr/>
          <a:lstStyle/>
          <a:p>
            <a:r>
              <a:rPr lang="en-US" sz="3400" dirty="0"/>
              <a:t>Solution 1 </a:t>
            </a:r>
            <a:r>
              <a:rPr lang="en-US" sz="2000" b="0" baseline="0" dirty="0"/>
              <a:t>(1 of 2)</a:t>
            </a:r>
          </a:p>
        </p:txBody>
      </p:sp>
      <p:sp>
        <p:nvSpPr>
          <p:cNvPr id="5" name="Content Placeholder 4">
            <a:extLst>
              <a:ext uri="{FF2B5EF4-FFF2-40B4-BE49-F238E27FC236}">
                <a16:creationId xmlns:a16="http://schemas.microsoft.com/office/drawing/2014/main" id="{C39C1109-59EB-4C48-A8E0-372A9138644E}"/>
              </a:ext>
            </a:extLst>
          </p:cNvPr>
          <p:cNvSpPr>
            <a:spLocks noGrp="1"/>
          </p:cNvSpPr>
          <p:nvPr>
            <p:ph sz="quarter" idx="14"/>
          </p:nvPr>
        </p:nvSpPr>
        <p:spPr>
          <a:xfrm>
            <a:off x="457199" y="1555200"/>
            <a:ext cx="8229600" cy="787950"/>
          </a:xfrm>
        </p:spPr>
        <p:txBody>
          <a:bodyPr/>
          <a:lstStyle/>
          <a:p>
            <a:pPr marL="432" indent="0">
              <a:buNone/>
            </a:pPr>
            <a:r>
              <a:rPr lang="en-IN" sz="2400" dirty="0"/>
              <a:t>A rattlesnake is 2.44 m</a:t>
            </a:r>
            <a:r>
              <a:rPr lang="en-IN" sz="100" dirty="0"/>
              <a:t>eters</a:t>
            </a:r>
            <a:r>
              <a:rPr lang="en-IN" sz="2400" dirty="0"/>
              <a:t> long. How many centimeters long is the snake?</a:t>
            </a:r>
          </a:p>
        </p:txBody>
      </p:sp>
      <p:sp>
        <p:nvSpPr>
          <p:cNvPr id="6" name="Content Placeholder 5">
            <a:extLst>
              <a:ext uri="{FF2B5EF4-FFF2-40B4-BE49-F238E27FC236}">
                <a16:creationId xmlns:a16="http://schemas.microsoft.com/office/drawing/2014/main" id="{2C4D9475-2AF8-40F8-9FE7-8D0927A124F3}"/>
              </a:ext>
            </a:extLst>
          </p:cNvPr>
          <p:cNvSpPr>
            <a:spLocks noGrp="1"/>
          </p:cNvSpPr>
          <p:nvPr>
            <p:ph sz="quarter" idx="15"/>
          </p:nvPr>
        </p:nvSpPr>
        <p:spPr>
          <a:xfrm>
            <a:off x="457200" y="2452350"/>
            <a:ext cx="8229600" cy="414000"/>
          </a:xfrm>
        </p:spPr>
        <p:txBody>
          <a:bodyPr/>
          <a:lstStyle/>
          <a:p>
            <a:pPr marL="0" indent="0">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3D38C9FA-4453-43CC-89C0-63C92E7AB7CB}"/>
              </a:ext>
            </a:extLst>
          </p:cNvPr>
          <p:cNvGraphicFramePr>
            <a:graphicFrameLocks noGrp="1"/>
          </p:cNvGraphicFramePr>
          <p:nvPr>
            <p:ph sz="quarter" idx="16"/>
            <p:extLst/>
          </p:nvPr>
        </p:nvGraphicFramePr>
        <p:xfrm>
          <a:off x="457200" y="3091800"/>
          <a:ext cx="8233200" cy="741680"/>
        </p:xfrm>
        <a:graphic>
          <a:graphicData uri="http://schemas.openxmlformats.org/drawingml/2006/table">
            <a:tbl>
              <a:tblPr firstRow="1" bandRow="1">
                <a:tableStyleId>{2D5ABB26-0587-4C30-8999-92F81FD0307C}</a:tableStyleId>
              </a:tblPr>
              <a:tblGrid>
                <a:gridCol w="2905200">
                  <a:extLst>
                    <a:ext uri="{9D8B030D-6E8A-4147-A177-3AD203B41FA5}">
                      <a16:colId xmlns:a16="http://schemas.microsoft.com/office/drawing/2014/main" val="3574712175"/>
                    </a:ext>
                  </a:extLst>
                </a:gridCol>
                <a:gridCol w="1152000">
                  <a:extLst>
                    <a:ext uri="{9D8B030D-6E8A-4147-A177-3AD203B41FA5}">
                      <a16:colId xmlns:a16="http://schemas.microsoft.com/office/drawing/2014/main" val="1342783831"/>
                    </a:ext>
                  </a:extLst>
                </a:gridCol>
                <a:gridCol w="1400400">
                  <a:extLst>
                    <a:ext uri="{9D8B030D-6E8A-4147-A177-3AD203B41FA5}">
                      <a16:colId xmlns:a16="http://schemas.microsoft.com/office/drawing/2014/main" val="3243187798"/>
                    </a:ext>
                  </a:extLst>
                </a:gridCol>
                <a:gridCol w="2775600">
                  <a:extLst>
                    <a:ext uri="{9D8B030D-6E8A-4147-A177-3AD203B41FA5}">
                      <a16:colId xmlns:a16="http://schemas.microsoft.com/office/drawing/2014/main" val="1779282776"/>
                    </a:ext>
                  </a:extLst>
                </a:gridCol>
              </a:tblGrid>
              <a:tr h="370840">
                <a:tc>
                  <a:txBody>
                    <a:bodyPr/>
                    <a:lstStyle/>
                    <a:p>
                      <a:r>
                        <a:rPr lang="en-US" sz="1800" b="1" dirty="0"/>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4435415"/>
                  </a:ext>
                </a:extLst>
              </a:tr>
              <a:tr h="370840">
                <a:tc>
                  <a:txBody>
                    <a:bodyPr/>
                    <a:lstStyle/>
                    <a:p>
                      <a:r>
                        <a:rPr lang="en-US" sz="100" b="1" dirty="0">
                          <a:solidFill>
                            <a:schemeClr val="tx1"/>
                          </a:solidFill>
                        </a:rPr>
                        <a:t>blank</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2.44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centimeters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conversion factor (c</a:t>
                      </a:r>
                      <a:r>
                        <a:rPr lang="en-US" sz="100" dirty="0"/>
                        <a:t> </a:t>
                      </a:r>
                      <a:r>
                        <a:rPr lang="en-US" sz="1800" dirty="0"/>
                        <a:t>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7955493"/>
                  </a:ext>
                </a:extLst>
              </a:tr>
            </a:tbl>
          </a:graphicData>
        </a:graphic>
      </p:graphicFrame>
      <p:sp>
        <p:nvSpPr>
          <p:cNvPr id="2" name="Content Placeholder 1">
            <a:extLst>
              <a:ext uri="{FF2B5EF4-FFF2-40B4-BE49-F238E27FC236}">
                <a16:creationId xmlns:a16="http://schemas.microsoft.com/office/drawing/2014/main" id="{25C8AB22-33D5-4799-B463-81F51AFE10FF}"/>
              </a:ext>
            </a:extLst>
          </p:cNvPr>
          <p:cNvSpPr>
            <a:spLocks noGrp="1"/>
          </p:cNvSpPr>
          <p:nvPr>
            <p:ph sz="quarter" idx="17"/>
          </p:nvPr>
        </p:nvSpPr>
        <p:spPr>
          <a:xfrm>
            <a:off x="457200" y="4030436"/>
            <a:ext cx="8229600" cy="808263"/>
          </a:xfrm>
          <a:noFill/>
          <a:ln>
            <a:noFill/>
          </a:ln>
        </p:spPr>
        <p:txBody>
          <a:bodyPr lIns="0" tIns="0" rIns="0" bIns="0" anchor="t" anchorCtr="0"/>
          <a:lstStyle/>
          <a:p>
            <a:pPr marL="1152000" indent="-1152000">
              <a:buNone/>
            </a:pPr>
            <a:r>
              <a:rPr lang="en-IN" sz="2400" b="1" dirty="0"/>
              <a:t>Step 2 Write a plan to convert the given unit to the needed unit.</a:t>
            </a:r>
          </a:p>
        </p:txBody>
      </p:sp>
      <p:pic>
        <p:nvPicPr>
          <p:cNvPr id="16" name="Content Placeholder 15" descr="Convert meters to centimeters using the metric factor.">
            <a:extLst>
              <a:ext uri="{FF2B5EF4-FFF2-40B4-BE49-F238E27FC236}">
                <a16:creationId xmlns:a16="http://schemas.microsoft.com/office/drawing/2014/main" id="{37DF822A-3B12-47C5-8571-2D460333D91F}"/>
              </a:ext>
            </a:extLst>
          </p:cNvPr>
          <p:cNvPicPr>
            <a:picLocks noGrp="1" noChangeAspect="1"/>
          </p:cNvPicPr>
          <p:nvPr>
            <p:ph sz="quarter" idx="18"/>
          </p:nvPr>
        </p:nvPicPr>
        <p:blipFill>
          <a:blip r:embed="rId2"/>
          <a:stretch>
            <a:fillRect/>
          </a:stretch>
        </p:blipFill>
        <p:spPr>
          <a:xfrm>
            <a:off x="2669883" y="5109556"/>
            <a:ext cx="3804234" cy="810838"/>
          </a:xfrm>
          <a:prstGeom prst="rect">
            <a:avLst/>
          </a:prstGeom>
        </p:spPr>
      </p:pic>
    </p:spTree>
    <p:extLst>
      <p:ext uri="{BB962C8B-B14F-4D97-AF65-F5344CB8AC3E}">
        <p14:creationId xmlns:p14="http://schemas.microsoft.com/office/powerpoint/2010/main" val="2176159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4024-8F47-464F-AEFE-BE4BDFE62C4A}"/>
              </a:ext>
            </a:extLst>
          </p:cNvPr>
          <p:cNvSpPr>
            <a:spLocks noGrp="1"/>
          </p:cNvSpPr>
          <p:nvPr>
            <p:ph type="title"/>
          </p:nvPr>
        </p:nvSpPr>
        <p:spPr/>
        <p:txBody>
          <a:bodyPr/>
          <a:lstStyle/>
          <a:p>
            <a:r>
              <a:rPr lang="en-US" sz="3400" dirty="0"/>
              <a:t>Solution 1 </a:t>
            </a:r>
            <a:r>
              <a:rPr lang="en-US" sz="2000" b="0" dirty="0"/>
              <a:t>(2 of 2)</a:t>
            </a:r>
            <a:endParaRPr lang="en-US" sz="3400" dirty="0"/>
          </a:p>
        </p:txBody>
      </p:sp>
      <p:sp>
        <p:nvSpPr>
          <p:cNvPr id="4" name="Content Placeholder 3">
            <a:extLst>
              <a:ext uri="{FF2B5EF4-FFF2-40B4-BE49-F238E27FC236}">
                <a16:creationId xmlns:a16="http://schemas.microsoft.com/office/drawing/2014/main" id="{C0AAA284-6880-44B5-ADCC-5238CB9870F0}"/>
              </a:ext>
            </a:extLst>
          </p:cNvPr>
          <p:cNvSpPr>
            <a:spLocks noGrp="1"/>
          </p:cNvSpPr>
          <p:nvPr>
            <p:ph sz="quarter" idx="14"/>
          </p:nvPr>
        </p:nvSpPr>
        <p:spPr>
          <a:xfrm>
            <a:off x="452144" y="1508394"/>
            <a:ext cx="8229600" cy="707126"/>
          </a:xfrm>
        </p:spPr>
        <p:txBody>
          <a:bodyPr/>
          <a:lstStyle/>
          <a:p>
            <a:pPr marL="432" indent="0">
              <a:buNone/>
            </a:pPr>
            <a:r>
              <a:rPr lang="en-US" sz="2400" dirty="0"/>
              <a:t>A rattlesnake is 2.44 m</a:t>
            </a:r>
            <a:r>
              <a:rPr lang="en-US" sz="100" dirty="0">
                <a:solidFill>
                  <a:schemeClr val="bg1"/>
                </a:solidFill>
              </a:rPr>
              <a:t>eters</a:t>
            </a:r>
            <a:r>
              <a:rPr lang="en-US" sz="2400" dirty="0"/>
              <a:t> long. How many centimeters long is the snake?</a:t>
            </a:r>
          </a:p>
        </p:txBody>
      </p:sp>
      <p:sp>
        <p:nvSpPr>
          <p:cNvPr id="5" name="Content Placeholder 4">
            <a:extLst>
              <a:ext uri="{FF2B5EF4-FFF2-40B4-BE49-F238E27FC236}">
                <a16:creationId xmlns:a16="http://schemas.microsoft.com/office/drawing/2014/main" id="{6FD217F2-E853-4ACC-839E-570FAF66702E}"/>
              </a:ext>
            </a:extLst>
          </p:cNvPr>
          <p:cNvSpPr>
            <a:spLocks noGrp="1"/>
          </p:cNvSpPr>
          <p:nvPr>
            <p:ph sz="quarter" idx="15"/>
          </p:nvPr>
        </p:nvSpPr>
        <p:spPr>
          <a:xfrm>
            <a:off x="449616" y="2430040"/>
            <a:ext cx="8232128" cy="427253"/>
          </a:xfrm>
        </p:spPr>
        <p:txBody>
          <a:bodyPr/>
          <a:lstStyle/>
          <a:p>
            <a:pPr marL="1150938" indent="-1150938">
              <a:buNone/>
            </a:pPr>
            <a:r>
              <a:rPr lang="en-US" sz="2400" b="1" dirty="0"/>
              <a:t>Step 3 State the equalities and conversion factors.</a:t>
            </a:r>
          </a:p>
        </p:txBody>
      </p:sp>
      <p:graphicFrame>
        <p:nvGraphicFramePr>
          <p:cNvPr id="6" name="Object 5" descr="1 meter = 100 centimeters. 100 centimeters over 1 meter and 1 meter over 100 centimeters.">
            <a:extLst>
              <a:ext uri="{FF2B5EF4-FFF2-40B4-BE49-F238E27FC236}">
                <a16:creationId xmlns:a16="http://schemas.microsoft.com/office/drawing/2014/main" id="{04AAB754-CDE8-41EA-8305-3A448F4D27A3}"/>
              </a:ext>
            </a:extLst>
          </p:cNvPr>
          <p:cNvGraphicFramePr>
            <a:graphicFrameLocks noChangeAspect="1"/>
          </p:cNvGraphicFramePr>
          <p:nvPr>
            <p:extLst/>
          </p:nvPr>
        </p:nvGraphicFramePr>
        <p:xfrm>
          <a:off x="2157413" y="3071813"/>
          <a:ext cx="4826000" cy="787400"/>
        </p:xfrm>
        <a:graphic>
          <a:graphicData uri="http://schemas.openxmlformats.org/presentationml/2006/ole">
            <mc:AlternateContent xmlns:mc="http://schemas.openxmlformats.org/markup-compatibility/2006">
              <mc:Choice xmlns:v="urn:schemas-microsoft-com:vml" Requires="v">
                <p:oleObj spid="_x0000_s41986" name="Equation" r:id="rId3" imgW="4825800" imgH="787320" progId="Equation.DSMT4">
                  <p:embed/>
                </p:oleObj>
              </mc:Choice>
              <mc:Fallback>
                <p:oleObj name="Equation" r:id="rId3" imgW="4825800" imgH="787320" progId="Equation.DSMT4">
                  <p:embed/>
                  <p:pic>
                    <p:nvPicPr>
                      <p:cNvPr id="6" name="Object 5" descr="1 meter = 100 centimeters. 100 centimeters over 1 meter and 1 meter over 100 centimeters.">
                        <a:extLst>
                          <a:ext uri="{FF2B5EF4-FFF2-40B4-BE49-F238E27FC236}">
                            <a16:creationId xmlns:a16="http://schemas.microsoft.com/office/drawing/2014/main" id="{04AAB754-CDE8-41EA-8305-3A448F4D27A3}"/>
                          </a:ext>
                        </a:extLst>
                      </p:cNvPr>
                      <p:cNvPicPr/>
                      <p:nvPr/>
                    </p:nvPicPr>
                    <p:blipFill>
                      <a:blip r:embed="rId4"/>
                      <a:stretch>
                        <a:fillRect/>
                      </a:stretch>
                    </p:blipFill>
                    <p:spPr>
                      <a:xfrm>
                        <a:off x="2157413" y="3071813"/>
                        <a:ext cx="4826000" cy="787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4B70567-67DA-4EA3-9407-1061C3E3E9D3}"/>
              </a:ext>
            </a:extLst>
          </p:cNvPr>
          <p:cNvSpPr>
            <a:spLocks noGrp="1"/>
          </p:cNvSpPr>
          <p:nvPr>
            <p:ph sz="quarter" idx="16"/>
          </p:nvPr>
        </p:nvSpPr>
        <p:spPr>
          <a:xfrm>
            <a:off x="449616" y="4073733"/>
            <a:ext cx="8232128" cy="804419"/>
          </a:xfrm>
        </p:spPr>
        <p:txBody>
          <a:bodyPr/>
          <a:lstStyle/>
          <a:p>
            <a:pPr marL="1152000" indent="-1152000">
              <a:buNone/>
            </a:pPr>
            <a:r>
              <a:rPr lang="en-US" sz="2400" b="1" dirty="0"/>
              <a:t>Step 4 Set up the problem to cancel units and calculate the answer.</a:t>
            </a:r>
            <a:endParaRPr lang="en-US" sz="2400" dirty="0"/>
          </a:p>
        </p:txBody>
      </p:sp>
      <p:graphicFrame>
        <p:nvGraphicFramePr>
          <p:cNvPr id="7" name="Object 6" descr="2.44 meters, 3 significant figures, times 100 centimeters, exact, over 1 meter, exact, with meters cancelled, = 244 centimeters, 3 significant figures.">
            <a:extLst>
              <a:ext uri="{FF2B5EF4-FFF2-40B4-BE49-F238E27FC236}">
                <a16:creationId xmlns:a16="http://schemas.microsoft.com/office/drawing/2014/main" id="{73919E3E-3704-4E30-A5E2-A3DADEE5933F}"/>
              </a:ext>
            </a:extLst>
          </p:cNvPr>
          <p:cNvGraphicFramePr>
            <a:graphicFrameLocks noChangeAspect="1"/>
          </p:cNvGraphicFramePr>
          <p:nvPr>
            <p:extLst/>
          </p:nvPr>
        </p:nvGraphicFramePr>
        <p:xfrm>
          <a:off x="2801938" y="5005388"/>
          <a:ext cx="3568700" cy="1308100"/>
        </p:xfrm>
        <a:graphic>
          <a:graphicData uri="http://schemas.openxmlformats.org/presentationml/2006/ole">
            <mc:AlternateContent xmlns:mc="http://schemas.openxmlformats.org/markup-compatibility/2006">
              <mc:Choice xmlns:v="urn:schemas-microsoft-com:vml" Requires="v">
                <p:oleObj spid="_x0000_s41987" name="Equation" r:id="rId5" imgW="3568680" imgH="1307880" progId="Equation.DSMT4">
                  <p:embed/>
                </p:oleObj>
              </mc:Choice>
              <mc:Fallback>
                <p:oleObj name="Equation" r:id="rId5" imgW="3568680" imgH="1307880" progId="Equation.DSMT4">
                  <p:embed/>
                  <p:pic>
                    <p:nvPicPr>
                      <p:cNvPr id="7" name="Object 6" descr="2.44 meters, 3 significant figures, times 100 centimeters, exact, over 1 meter, exact, with meters cancelled, = 244 centimeters, 3 significant figures.">
                        <a:extLst>
                          <a:ext uri="{FF2B5EF4-FFF2-40B4-BE49-F238E27FC236}">
                            <a16:creationId xmlns:a16="http://schemas.microsoft.com/office/drawing/2014/main" id="{73919E3E-3704-4E30-A5E2-A3DADEE5933F}"/>
                          </a:ext>
                        </a:extLst>
                      </p:cNvPr>
                      <p:cNvPicPr/>
                      <p:nvPr/>
                    </p:nvPicPr>
                    <p:blipFill>
                      <a:blip r:embed="rId6"/>
                      <a:stretch>
                        <a:fillRect/>
                      </a:stretch>
                    </p:blipFill>
                    <p:spPr>
                      <a:xfrm>
                        <a:off x="2801938" y="5005388"/>
                        <a:ext cx="3568700" cy="1308100"/>
                      </a:xfrm>
                      <a:prstGeom prst="rect">
                        <a:avLst/>
                      </a:prstGeom>
                    </p:spPr>
                  </p:pic>
                </p:oleObj>
              </mc:Fallback>
            </mc:AlternateContent>
          </a:graphicData>
        </a:graphic>
      </p:graphicFrame>
    </p:spTree>
    <p:extLst>
      <p:ext uri="{BB962C8B-B14F-4D97-AF65-F5344CB8AC3E}">
        <p14:creationId xmlns:p14="http://schemas.microsoft.com/office/powerpoint/2010/main" val="31774859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997E67-888D-4224-B3E7-1D21B7BA3E86}"/>
              </a:ext>
            </a:extLst>
          </p:cNvPr>
          <p:cNvSpPr>
            <a:spLocks noGrp="1"/>
          </p:cNvSpPr>
          <p:nvPr>
            <p:ph type="title"/>
          </p:nvPr>
        </p:nvSpPr>
        <p:spPr>
          <a:xfrm>
            <a:off x="457200" y="215371"/>
            <a:ext cx="8017329" cy="1097279"/>
          </a:xfrm>
        </p:spPr>
        <p:txBody>
          <a:bodyPr/>
          <a:lstStyle/>
          <a:p>
            <a:r>
              <a:rPr lang="en-US" sz="3400" dirty="0"/>
              <a:t>Using Two or More Conversion Factors </a:t>
            </a:r>
            <a:r>
              <a:rPr lang="en-US" sz="2000" b="0" dirty="0"/>
              <a:t>(1 of 3)</a:t>
            </a:r>
          </a:p>
        </p:txBody>
      </p:sp>
      <p:sp>
        <p:nvSpPr>
          <p:cNvPr id="5" name="Content Placeholder 4">
            <a:extLst>
              <a:ext uri="{FF2B5EF4-FFF2-40B4-BE49-F238E27FC236}">
                <a16:creationId xmlns:a16="http://schemas.microsoft.com/office/drawing/2014/main" id="{7A01426F-CA8C-474B-9371-D920F161FA9A}"/>
              </a:ext>
            </a:extLst>
          </p:cNvPr>
          <p:cNvSpPr>
            <a:spLocks noGrp="1"/>
          </p:cNvSpPr>
          <p:nvPr>
            <p:ph sz="quarter" idx="13"/>
          </p:nvPr>
        </p:nvSpPr>
        <p:spPr>
          <a:xfrm>
            <a:off x="457200" y="1556327"/>
            <a:ext cx="8229600" cy="1333177"/>
          </a:xfrm>
        </p:spPr>
        <p:txBody>
          <a:bodyPr/>
          <a:lstStyle/>
          <a:p>
            <a:pPr marL="432" indent="0">
              <a:buNone/>
            </a:pPr>
            <a:r>
              <a:rPr lang="en-US" sz="2400" dirty="0"/>
              <a:t>In problem solving,</a:t>
            </a:r>
          </a:p>
          <a:p>
            <a:r>
              <a:rPr lang="en-US" sz="2400" dirty="0"/>
              <a:t>two or more conversion factors are often needed to complete the change of units</a:t>
            </a:r>
          </a:p>
        </p:txBody>
      </p:sp>
      <p:graphicFrame>
        <p:nvGraphicFramePr>
          <p:cNvPr id="2" name="Object 1" descr="Unit 1 to Unit 2 to Unit 3">
            <a:extLst>
              <a:ext uri="{FF2B5EF4-FFF2-40B4-BE49-F238E27FC236}">
                <a16:creationId xmlns:a16="http://schemas.microsoft.com/office/drawing/2014/main" id="{BC273C22-36C5-49D4-941C-C40CDF8138DC}"/>
              </a:ext>
            </a:extLst>
          </p:cNvPr>
          <p:cNvGraphicFramePr>
            <a:graphicFrameLocks noChangeAspect="1"/>
          </p:cNvGraphicFramePr>
          <p:nvPr>
            <p:extLst/>
          </p:nvPr>
        </p:nvGraphicFramePr>
        <p:xfrm>
          <a:off x="1302195" y="3085257"/>
          <a:ext cx="3225800" cy="292100"/>
        </p:xfrm>
        <a:graphic>
          <a:graphicData uri="http://schemas.openxmlformats.org/presentationml/2006/ole">
            <mc:AlternateContent xmlns:mc="http://schemas.openxmlformats.org/markup-compatibility/2006">
              <mc:Choice xmlns:v="urn:schemas-microsoft-com:vml" Requires="v">
                <p:oleObj spid="_x0000_s43010" name="Equation" r:id="rId3" imgW="3225600" imgH="291960" progId="Equation.DSMT4">
                  <p:embed/>
                </p:oleObj>
              </mc:Choice>
              <mc:Fallback>
                <p:oleObj name="Equation" r:id="rId3" imgW="3225600" imgH="291960" progId="Equation.DSMT4">
                  <p:embed/>
                  <p:pic>
                    <p:nvPicPr>
                      <p:cNvPr id="2" name="Object 1" descr="Unit 1 to Unit 2 to Unit 3">
                        <a:extLst>
                          <a:ext uri="{FF2B5EF4-FFF2-40B4-BE49-F238E27FC236}">
                            <a16:creationId xmlns:a16="http://schemas.microsoft.com/office/drawing/2014/main" id="{BC273C22-36C5-49D4-941C-C40CDF8138DC}"/>
                          </a:ext>
                        </a:extLst>
                      </p:cNvPr>
                      <p:cNvPicPr/>
                      <p:nvPr/>
                    </p:nvPicPr>
                    <p:blipFill>
                      <a:blip r:embed="rId4"/>
                      <a:stretch>
                        <a:fillRect/>
                      </a:stretch>
                    </p:blipFill>
                    <p:spPr>
                      <a:xfrm>
                        <a:off x="1302195" y="3085257"/>
                        <a:ext cx="3225800" cy="292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D943D28-247D-4A8B-9AC4-BB8C2BEE5818}"/>
              </a:ext>
            </a:extLst>
          </p:cNvPr>
          <p:cNvSpPr>
            <a:spLocks noGrp="1"/>
          </p:cNvSpPr>
          <p:nvPr>
            <p:ph sz="quarter" idx="14"/>
          </p:nvPr>
        </p:nvSpPr>
        <p:spPr>
          <a:xfrm>
            <a:off x="457200" y="3672677"/>
            <a:ext cx="8229600" cy="1333177"/>
          </a:xfrm>
        </p:spPr>
        <p:txBody>
          <a:bodyPr/>
          <a:lstStyle/>
          <a:p>
            <a:r>
              <a:rPr lang="en-US" sz="2400" dirty="0"/>
              <a:t>to set up these problems, one factor follows the other</a:t>
            </a:r>
          </a:p>
          <a:p>
            <a:r>
              <a:rPr lang="en-US" sz="2400" dirty="0"/>
              <a:t>each factor is arranged to cancel the preceding unit until the needed unit is obtained</a:t>
            </a:r>
          </a:p>
        </p:txBody>
      </p:sp>
      <p:graphicFrame>
        <p:nvGraphicFramePr>
          <p:cNvPr id="3" name="Object 2" descr="given unit times factor 1 times factor 2 = needed unit">
            <a:extLst>
              <a:ext uri="{FF2B5EF4-FFF2-40B4-BE49-F238E27FC236}">
                <a16:creationId xmlns:a16="http://schemas.microsoft.com/office/drawing/2014/main" id="{A93DE3E7-48B8-45ED-A069-1DB6CF3F3F50}"/>
              </a:ext>
            </a:extLst>
          </p:cNvPr>
          <p:cNvGraphicFramePr>
            <a:graphicFrameLocks noChangeAspect="1"/>
          </p:cNvGraphicFramePr>
          <p:nvPr>
            <p:extLst/>
          </p:nvPr>
        </p:nvGraphicFramePr>
        <p:xfrm>
          <a:off x="1302195" y="5317268"/>
          <a:ext cx="6070600" cy="292100"/>
        </p:xfrm>
        <a:graphic>
          <a:graphicData uri="http://schemas.openxmlformats.org/presentationml/2006/ole">
            <mc:AlternateContent xmlns:mc="http://schemas.openxmlformats.org/markup-compatibility/2006">
              <mc:Choice xmlns:v="urn:schemas-microsoft-com:vml" Requires="v">
                <p:oleObj spid="_x0000_s43011" name="Equation" r:id="rId5" imgW="6070320" imgH="291960" progId="Equation.DSMT4">
                  <p:embed/>
                </p:oleObj>
              </mc:Choice>
              <mc:Fallback>
                <p:oleObj name="Equation" r:id="rId5" imgW="6070320" imgH="291960" progId="Equation.DSMT4">
                  <p:embed/>
                  <p:pic>
                    <p:nvPicPr>
                      <p:cNvPr id="3" name="Object 2" descr="given unit times factor 1 times factor 2 = needed unit">
                        <a:extLst>
                          <a:ext uri="{FF2B5EF4-FFF2-40B4-BE49-F238E27FC236}">
                            <a16:creationId xmlns:a16="http://schemas.microsoft.com/office/drawing/2014/main" id="{A93DE3E7-48B8-45ED-A069-1DB6CF3F3F50}"/>
                          </a:ext>
                        </a:extLst>
                      </p:cNvPr>
                      <p:cNvPicPr/>
                      <p:nvPr/>
                    </p:nvPicPr>
                    <p:blipFill>
                      <a:blip r:embed="rId6"/>
                      <a:stretch>
                        <a:fillRect/>
                      </a:stretch>
                    </p:blipFill>
                    <p:spPr>
                      <a:xfrm>
                        <a:off x="1302195" y="5317268"/>
                        <a:ext cx="6070600" cy="292100"/>
                      </a:xfrm>
                      <a:prstGeom prst="rect">
                        <a:avLst/>
                      </a:prstGeom>
                    </p:spPr>
                  </p:pic>
                </p:oleObj>
              </mc:Fallback>
            </mc:AlternateContent>
          </a:graphicData>
        </a:graphic>
      </p:graphicFrame>
    </p:spTree>
    <p:extLst>
      <p:ext uri="{BB962C8B-B14F-4D97-AF65-F5344CB8AC3E}">
        <p14:creationId xmlns:p14="http://schemas.microsoft.com/office/powerpoint/2010/main" val="40652516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88421-1F56-49FD-A815-F8DA538A3377}"/>
              </a:ext>
            </a:extLst>
          </p:cNvPr>
          <p:cNvSpPr>
            <a:spLocks noGrp="1"/>
          </p:cNvSpPr>
          <p:nvPr>
            <p:ph type="title"/>
          </p:nvPr>
        </p:nvSpPr>
        <p:spPr>
          <a:xfrm>
            <a:off x="457200" y="215371"/>
            <a:ext cx="8058150" cy="1097279"/>
          </a:xfrm>
        </p:spPr>
        <p:txBody>
          <a:bodyPr/>
          <a:lstStyle/>
          <a:p>
            <a:r>
              <a:rPr lang="en-US" sz="3400" dirty="0"/>
              <a:t>Using Two or More Conversion Factors </a:t>
            </a:r>
            <a:r>
              <a:rPr lang="en-US" sz="2000" b="0" dirty="0"/>
              <a:t>(2 of 3)</a:t>
            </a:r>
            <a:endParaRPr lang="en-US" sz="3400" dirty="0"/>
          </a:p>
        </p:txBody>
      </p:sp>
      <p:sp>
        <p:nvSpPr>
          <p:cNvPr id="5" name="Content Placeholder 4">
            <a:extLst>
              <a:ext uri="{FF2B5EF4-FFF2-40B4-BE49-F238E27FC236}">
                <a16:creationId xmlns:a16="http://schemas.microsoft.com/office/drawing/2014/main" id="{C39C1109-59EB-4C48-A8E0-372A9138644E}"/>
              </a:ext>
            </a:extLst>
          </p:cNvPr>
          <p:cNvSpPr>
            <a:spLocks noGrp="1"/>
          </p:cNvSpPr>
          <p:nvPr>
            <p:ph sz="quarter" idx="14"/>
          </p:nvPr>
        </p:nvSpPr>
        <p:spPr>
          <a:xfrm>
            <a:off x="457198" y="1555200"/>
            <a:ext cx="8439913" cy="1168950"/>
          </a:xfrm>
        </p:spPr>
        <p:txBody>
          <a:bodyPr/>
          <a:lstStyle/>
          <a:p>
            <a:pPr marL="432" indent="0">
              <a:buNone/>
            </a:pPr>
            <a:r>
              <a:rPr lang="en-IN" sz="2400" b="1" dirty="0"/>
              <a:t>Example: </a:t>
            </a:r>
            <a:r>
              <a:rPr lang="en-IN" sz="2400" dirty="0"/>
              <a:t>A doctor’s order prescribed a dosage of 0.150 m</a:t>
            </a:r>
            <a:r>
              <a:rPr lang="en-IN" sz="100" dirty="0"/>
              <a:t>illi</a:t>
            </a:r>
            <a:r>
              <a:rPr lang="en-IN" sz="2400" dirty="0"/>
              <a:t>g</a:t>
            </a:r>
            <a:r>
              <a:rPr lang="en-IN" sz="100" dirty="0"/>
              <a:t>rams</a:t>
            </a:r>
            <a:r>
              <a:rPr lang="en-IN" sz="2400" dirty="0"/>
              <a:t> of Synthroid. If you only have 50.-m</a:t>
            </a:r>
            <a:r>
              <a:rPr lang="en-IN" sz="100" dirty="0"/>
              <a:t>i</a:t>
            </a:r>
            <a:r>
              <a:rPr lang="en-IN" sz="2400" dirty="0"/>
              <a:t>c</a:t>
            </a:r>
            <a:r>
              <a:rPr lang="en-IN" sz="100" dirty="0"/>
              <a:t>ro</a:t>
            </a:r>
            <a:r>
              <a:rPr lang="en-IN" sz="2400" dirty="0"/>
              <a:t>g</a:t>
            </a:r>
            <a:r>
              <a:rPr lang="en-IN" sz="100" dirty="0"/>
              <a:t>rams</a:t>
            </a:r>
            <a:r>
              <a:rPr lang="en-IN" sz="2400" dirty="0"/>
              <a:t> tablets in stock, how many tablets are required to provide the prescribed dosage?</a:t>
            </a:r>
          </a:p>
        </p:txBody>
      </p:sp>
      <p:sp>
        <p:nvSpPr>
          <p:cNvPr id="6" name="Content Placeholder 5">
            <a:extLst>
              <a:ext uri="{FF2B5EF4-FFF2-40B4-BE49-F238E27FC236}">
                <a16:creationId xmlns:a16="http://schemas.microsoft.com/office/drawing/2014/main" id="{2C4D9475-2AF8-40F8-9FE7-8D0927A124F3}"/>
              </a:ext>
            </a:extLst>
          </p:cNvPr>
          <p:cNvSpPr>
            <a:spLocks noGrp="1"/>
          </p:cNvSpPr>
          <p:nvPr>
            <p:ph sz="quarter" idx="15"/>
          </p:nvPr>
        </p:nvSpPr>
        <p:spPr>
          <a:xfrm>
            <a:off x="457200" y="2838145"/>
            <a:ext cx="8229600" cy="414000"/>
          </a:xfrm>
        </p:spPr>
        <p:txBody>
          <a:bodyPr/>
          <a:lstStyle/>
          <a:p>
            <a:pPr marL="0" indent="0">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33306E64-B414-49ED-A602-5B24D1701643}"/>
              </a:ext>
            </a:extLst>
          </p:cNvPr>
          <p:cNvGraphicFramePr>
            <a:graphicFrameLocks noGrp="1"/>
          </p:cNvGraphicFramePr>
          <p:nvPr>
            <p:ph sz="quarter" idx="16"/>
            <p:extLst/>
          </p:nvPr>
        </p:nvGraphicFramePr>
        <p:xfrm>
          <a:off x="457200" y="3415356"/>
          <a:ext cx="8233200" cy="1011640"/>
        </p:xfrm>
        <a:graphic>
          <a:graphicData uri="http://schemas.openxmlformats.org/drawingml/2006/table">
            <a:tbl>
              <a:tblPr firstRow="1" bandRow="1">
                <a:tableStyleId>{2D5ABB26-0587-4C30-8999-92F81FD0307C}</a:tableStyleId>
              </a:tblPr>
              <a:tblGrid>
                <a:gridCol w="2538000">
                  <a:extLst>
                    <a:ext uri="{9D8B030D-6E8A-4147-A177-3AD203B41FA5}">
                      <a16:colId xmlns:a16="http://schemas.microsoft.com/office/drawing/2014/main" val="426452005"/>
                    </a:ext>
                  </a:extLst>
                </a:gridCol>
                <a:gridCol w="1519200">
                  <a:extLst>
                    <a:ext uri="{9D8B030D-6E8A-4147-A177-3AD203B41FA5}">
                      <a16:colId xmlns:a16="http://schemas.microsoft.com/office/drawing/2014/main" val="1223922339"/>
                    </a:ext>
                  </a:extLst>
                </a:gridCol>
                <a:gridCol w="1400400">
                  <a:extLst>
                    <a:ext uri="{9D8B030D-6E8A-4147-A177-3AD203B41FA5}">
                      <a16:colId xmlns:a16="http://schemas.microsoft.com/office/drawing/2014/main" val="1829583594"/>
                    </a:ext>
                  </a:extLst>
                </a:gridCol>
                <a:gridCol w="2775600">
                  <a:extLst>
                    <a:ext uri="{9D8B030D-6E8A-4147-A177-3AD203B41FA5}">
                      <a16:colId xmlns:a16="http://schemas.microsoft.com/office/drawing/2014/main" val="3753265406"/>
                    </a:ext>
                  </a:extLst>
                </a:gridCol>
              </a:tblGrid>
              <a:tr h="370840">
                <a:tc>
                  <a:txBody>
                    <a:bodyPr/>
                    <a:lstStyle/>
                    <a:p>
                      <a:r>
                        <a:rPr lang="en-US" sz="1800" b="1" dirty="0"/>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2277389"/>
                  </a:ext>
                </a:extLst>
              </a:tr>
              <a:tr h="640800">
                <a:tc>
                  <a:txBody>
                    <a:bodyPr/>
                    <a:lstStyle/>
                    <a:p>
                      <a:r>
                        <a:rPr lang="en-US" sz="100" b="1" dirty="0">
                          <a:solidFill>
                            <a:schemeClr val="tx1"/>
                          </a:solidFill>
                        </a:rPr>
                        <a:t>blank</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t>0.150 m</a:t>
                      </a:r>
                      <a:r>
                        <a:rPr lang="en-US" sz="100" dirty="0">
                          <a:solidFill>
                            <a:schemeClr val="bg1"/>
                          </a:solidFill>
                        </a:rPr>
                        <a:t>illi</a:t>
                      </a:r>
                      <a:r>
                        <a:rPr lang="en-US" sz="1800" dirty="0"/>
                        <a:t>g</a:t>
                      </a:r>
                      <a:r>
                        <a:rPr lang="en-US" sz="100" dirty="0">
                          <a:solidFill>
                            <a:schemeClr val="bg1"/>
                          </a:solidFill>
                        </a:rPr>
                        <a:t>rams</a:t>
                      </a:r>
                      <a:r>
                        <a:rPr lang="en-US" sz="1800" dirty="0"/>
                        <a:t> of Synthroid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t>number of tablets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t>1 tablet = 50. m</a:t>
                      </a:r>
                      <a:r>
                        <a:rPr lang="en-US" sz="100" dirty="0">
                          <a:solidFill>
                            <a:schemeClr val="bg1"/>
                          </a:solidFill>
                        </a:rPr>
                        <a:t>i</a:t>
                      </a:r>
                      <a:r>
                        <a:rPr lang="en-US" sz="1800" dirty="0"/>
                        <a:t>c</a:t>
                      </a:r>
                      <a:r>
                        <a:rPr lang="en-US" sz="100" dirty="0">
                          <a:solidFill>
                            <a:schemeClr val="bg1"/>
                          </a:solidFill>
                        </a:rPr>
                        <a:t>ro</a:t>
                      </a:r>
                      <a:r>
                        <a:rPr lang="en-US" sz="1800" dirty="0"/>
                        <a:t>g</a:t>
                      </a:r>
                      <a:r>
                        <a:rPr lang="en-US" sz="100" dirty="0">
                          <a:solidFill>
                            <a:schemeClr val="bg1"/>
                          </a:solidFill>
                        </a:rPr>
                        <a:t>rams</a:t>
                      </a:r>
                      <a:r>
                        <a:rPr lang="en-US" sz="1800" dirty="0"/>
                        <a:t> of Synthroid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297924"/>
                  </a:ext>
                </a:extLst>
              </a:tr>
            </a:tbl>
          </a:graphicData>
        </a:graphic>
      </p:graphicFrame>
      <p:sp>
        <p:nvSpPr>
          <p:cNvPr id="2" name="Content Placeholder 1">
            <a:extLst>
              <a:ext uri="{FF2B5EF4-FFF2-40B4-BE49-F238E27FC236}">
                <a16:creationId xmlns:a16="http://schemas.microsoft.com/office/drawing/2014/main" id="{33EF70DD-DE1A-4C22-AAE8-F2281DB9DF2E}"/>
              </a:ext>
            </a:extLst>
          </p:cNvPr>
          <p:cNvSpPr>
            <a:spLocks noGrp="1"/>
          </p:cNvSpPr>
          <p:nvPr>
            <p:ph sz="quarter" idx="17"/>
          </p:nvPr>
        </p:nvSpPr>
        <p:spPr>
          <a:xfrm>
            <a:off x="457200" y="4579920"/>
            <a:ext cx="8233200" cy="773130"/>
          </a:xfrm>
          <a:noFill/>
          <a:ln>
            <a:noFill/>
          </a:ln>
        </p:spPr>
        <p:txBody>
          <a:bodyPr lIns="0" tIns="0" rIns="0" bIns="0" anchor="t" anchorCtr="0"/>
          <a:lstStyle/>
          <a:p>
            <a:pPr marL="0" indent="0">
              <a:buNone/>
            </a:pPr>
            <a:r>
              <a:rPr lang="en-IN" sz="2400" b="1" dirty="0"/>
              <a:t>Step 2 Write a plan to convert the given unit to the needed unit.</a:t>
            </a:r>
          </a:p>
        </p:txBody>
      </p:sp>
      <p:pic>
        <p:nvPicPr>
          <p:cNvPr id="16" name="Content Placeholder 15" descr="Convert milligrams to micrograms using the metric factor. Convert micrograms to number of tablets using the clinical factor.">
            <a:extLst>
              <a:ext uri="{FF2B5EF4-FFF2-40B4-BE49-F238E27FC236}">
                <a16:creationId xmlns:a16="http://schemas.microsoft.com/office/drawing/2014/main" id="{3BCA8C23-9F67-4886-9936-FD093FD27033}"/>
              </a:ext>
            </a:extLst>
          </p:cNvPr>
          <p:cNvPicPr>
            <a:picLocks noGrp="1" noChangeAspect="1"/>
          </p:cNvPicPr>
          <p:nvPr>
            <p:ph sz="quarter" idx="18"/>
          </p:nvPr>
        </p:nvPicPr>
        <p:blipFill>
          <a:blip r:embed="rId2"/>
          <a:stretch>
            <a:fillRect/>
          </a:stretch>
        </p:blipFill>
        <p:spPr>
          <a:xfrm>
            <a:off x="885188" y="5449027"/>
            <a:ext cx="7376799" cy="798645"/>
          </a:xfrm>
          <a:prstGeom prst="rect">
            <a:avLst/>
          </a:prstGeom>
        </p:spPr>
      </p:pic>
    </p:spTree>
    <p:extLst>
      <p:ext uri="{BB962C8B-B14F-4D97-AF65-F5344CB8AC3E}">
        <p14:creationId xmlns:p14="http://schemas.microsoft.com/office/powerpoint/2010/main" val="172895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06EF0-C769-4E71-9E32-B485A72CF716}"/>
              </a:ext>
            </a:extLst>
          </p:cNvPr>
          <p:cNvSpPr>
            <a:spLocks noGrp="1"/>
          </p:cNvSpPr>
          <p:nvPr>
            <p:ph type="title"/>
          </p:nvPr>
        </p:nvSpPr>
        <p:spPr/>
        <p:txBody>
          <a:bodyPr/>
          <a:lstStyle/>
          <a:p>
            <a:r>
              <a:rPr lang="en-US" dirty="0"/>
              <a:t>Mass </a:t>
            </a:r>
            <a:r>
              <a:rPr lang="en-US" sz="2000" b="0" dirty="0"/>
              <a:t>(2 of 2)</a:t>
            </a:r>
            <a:endParaRPr lang="en-US" sz="2000" dirty="0"/>
          </a:p>
        </p:txBody>
      </p:sp>
      <p:sp>
        <p:nvSpPr>
          <p:cNvPr id="3" name="Content Placeholder 2">
            <a:extLst>
              <a:ext uri="{FF2B5EF4-FFF2-40B4-BE49-F238E27FC236}">
                <a16:creationId xmlns:a16="http://schemas.microsoft.com/office/drawing/2014/main" id="{3B78A1B4-7655-4C4A-A58B-71DE48A42648}"/>
              </a:ext>
            </a:extLst>
          </p:cNvPr>
          <p:cNvSpPr>
            <a:spLocks noGrp="1"/>
          </p:cNvSpPr>
          <p:nvPr>
            <p:ph sz="quarter" idx="13"/>
          </p:nvPr>
        </p:nvSpPr>
        <p:spPr/>
        <p:txBody>
          <a:bodyPr/>
          <a:lstStyle/>
          <a:p>
            <a:pPr marL="432" indent="0">
              <a:buNone/>
            </a:pPr>
            <a:r>
              <a:rPr lang="en-US" dirty="0">
                <a:solidFill>
                  <a:schemeClr val="tx1"/>
                </a:solidFill>
              </a:rPr>
              <a:t>Useful relationships between units of mass include:</a:t>
            </a:r>
          </a:p>
          <a:p>
            <a:pPr marL="1828800" indent="0">
              <a:buNone/>
            </a:pPr>
            <a:r>
              <a:rPr lang="en-US" dirty="0">
                <a:solidFill>
                  <a:schemeClr val="tx1"/>
                </a:solidFill>
              </a:rPr>
              <a:t>1 k</a:t>
            </a:r>
            <a:r>
              <a:rPr lang="en-US" sz="100" dirty="0">
                <a:solidFill>
                  <a:schemeClr val="tx1"/>
                </a:solidFill>
              </a:rPr>
              <a:t>ilo</a:t>
            </a:r>
            <a:r>
              <a:rPr lang="en-US" dirty="0">
                <a:solidFill>
                  <a:schemeClr val="tx1"/>
                </a:solidFill>
              </a:rPr>
              <a:t>g</a:t>
            </a:r>
            <a:r>
              <a:rPr lang="en-US" sz="100" dirty="0">
                <a:solidFill>
                  <a:schemeClr val="tx1"/>
                </a:solidFill>
              </a:rPr>
              <a:t>ram</a:t>
            </a:r>
            <a:r>
              <a:rPr lang="en-US" dirty="0">
                <a:solidFill>
                  <a:schemeClr val="tx1"/>
                </a:solidFill>
              </a:rPr>
              <a:t> = 1000 g</a:t>
            </a:r>
            <a:r>
              <a:rPr lang="en-US" sz="100" dirty="0">
                <a:solidFill>
                  <a:schemeClr val="tx1"/>
                </a:solidFill>
              </a:rPr>
              <a:t>ram</a:t>
            </a:r>
          </a:p>
          <a:p>
            <a:pPr marL="1946275" indent="-117475">
              <a:buNone/>
            </a:pPr>
            <a:r>
              <a:rPr lang="en-US" dirty="0">
                <a:solidFill>
                  <a:schemeClr val="tx1"/>
                </a:solidFill>
              </a:rPr>
              <a:t>1 k</a:t>
            </a:r>
            <a:r>
              <a:rPr lang="en-US" sz="100" dirty="0">
                <a:solidFill>
                  <a:schemeClr val="tx1"/>
                </a:solidFill>
              </a:rPr>
              <a:t>ilo</a:t>
            </a:r>
            <a:r>
              <a:rPr lang="en-US" dirty="0">
                <a:solidFill>
                  <a:schemeClr val="tx1"/>
                </a:solidFill>
              </a:rPr>
              <a:t>g</a:t>
            </a:r>
            <a:r>
              <a:rPr lang="en-US" sz="100" dirty="0">
                <a:solidFill>
                  <a:schemeClr val="tx1"/>
                </a:solidFill>
              </a:rPr>
              <a:t>ram</a:t>
            </a:r>
            <a:r>
              <a:rPr lang="en-US" dirty="0">
                <a:solidFill>
                  <a:schemeClr val="tx1"/>
                </a:solidFill>
              </a:rPr>
              <a:t> = 2.20 l</a:t>
            </a:r>
            <a:r>
              <a:rPr lang="en-US" sz="100" dirty="0">
                <a:solidFill>
                  <a:schemeClr val="tx1"/>
                </a:solidFill>
              </a:rPr>
              <a:t> </a:t>
            </a:r>
            <a:r>
              <a:rPr lang="en-US" dirty="0">
                <a:solidFill>
                  <a:schemeClr val="tx1"/>
                </a:solidFill>
              </a:rPr>
              <a:t>b</a:t>
            </a:r>
          </a:p>
          <a:p>
            <a:pPr marL="1652588" indent="0">
              <a:buNone/>
            </a:pPr>
            <a:r>
              <a:rPr lang="en-US" dirty="0">
                <a:solidFill>
                  <a:schemeClr val="tx1"/>
                </a:solidFill>
              </a:rPr>
              <a:t>454 g</a:t>
            </a:r>
            <a:r>
              <a:rPr lang="en-US" sz="100" dirty="0">
                <a:solidFill>
                  <a:schemeClr val="tx1"/>
                </a:solidFill>
              </a:rPr>
              <a:t>ram</a:t>
            </a:r>
            <a:r>
              <a:rPr lang="en-US" dirty="0">
                <a:solidFill>
                  <a:schemeClr val="tx1"/>
                </a:solidFill>
              </a:rPr>
              <a:t> = 1 l</a:t>
            </a:r>
            <a:r>
              <a:rPr lang="en-US" sz="100" dirty="0">
                <a:solidFill>
                  <a:schemeClr val="tx1"/>
                </a:solidFill>
              </a:rPr>
              <a:t> </a:t>
            </a:r>
            <a:r>
              <a:rPr lang="en-US" dirty="0">
                <a:solidFill>
                  <a:schemeClr val="tx1"/>
                </a:solidFill>
              </a:rPr>
              <a:t>b</a:t>
            </a:r>
          </a:p>
        </p:txBody>
      </p:sp>
    </p:spTree>
    <p:extLst>
      <p:ext uri="{BB962C8B-B14F-4D97-AF65-F5344CB8AC3E}">
        <p14:creationId xmlns:p14="http://schemas.microsoft.com/office/powerpoint/2010/main" val="25010192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4024-8F47-464F-AEFE-BE4BDFE62C4A}"/>
              </a:ext>
            </a:extLst>
          </p:cNvPr>
          <p:cNvSpPr>
            <a:spLocks noGrp="1"/>
          </p:cNvSpPr>
          <p:nvPr>
            <p:ph type="title"/>
          </p:nvPr>
        </p:nvSpPr>
        <p:spPr>
          <a:xfrm>
            <a:off x="457200" y="215371"/>
            <a:ext cx="7955315" cy="1097279"/>
          </a:xfrm>
        </p:spPr>
        <p:txBody>
          <a:bodyPr/>
          <a:lstStyle/>
          <a:p>
            <a:r>
              <a:rPr lang="en-US" sz="3400" dirty="0"/>
              <a:t>Using Two or More Conversion Factors </a:t>
            </a:r>
            <a:r>
              <a:rPr lang="en-US" sz="2000" b="0" dirty="0"/>
              <a:t>(3 of 3)</a:t>
            </a:r>
            <a:endParaRPr lang="en-US" sz="3400" dirty="0"/>
          </a:p>
        </p:txBody>
      </p:sp>
      <p:sp>
        <p:nvSpPr>
          <p:cNvPr id="4" name="Content Placeholder 3">
            <a:extLst>
              <a:ext uri="{FF2B5EF4-FFF2-40B4-BE49-F238E27FC236}">
                <a16:creationId xmlns:a16="http://schemas.microsoft.com/office/drawing/2014/main" id="{C0AAA284-6880-44B5-ADCC-5238CB9870F0}"/>
              </a:ext>
            </a:extLst>
          </p:cNvPr>
          <p:cNvSpPr>
            <a:spLocks noGrp="1"/>
          </p:cNvSpPr>
          <p:nvPr>
            <p:ph sz="quarter" idx="14"/>
          </p:nvPr>
        </p:nvSpPr>
        <p:spPr>
          <a:xfrm>
            <a:off x="453231" y="1508366"/>
            <a:ext cx="8229600" cy="914793"/>
          </a:xfrm>
        </p:spPr>
        <p:txBody>
          <a:bodyPr/>
          <a:lstStyle/>
          <a:p>
            <a:pPr marL="432" indent="0">
              <a:buNone/>
            </a:pPr>
            <a:r>
              <a:rPr lang="en-US" b="1" dirty="0"/>
              <a:t>Example:</a:t>
            </a:r>
            <a:r>
              <a:rPr lang="en-US" dirty="0"/>
              <a:t> A doctor’s order prescribed a dosage of 0.150 m</a:t>
            </a:r>
            <a:r>
              <a:rPr lang="en-US" sz="100" dirty="0">
                <a:solidFill>
                  <a:schemeClr val="bg1"/>
                </a:solidFill>
              </a:rPr>
              <a:t>illi</a:t>
            </a:r>
            <a:r>
              <a:rPr lang="en-US" dirty="0"/>
              <a:t>g</a:t>
            </a:r>
            <a:r>
              <a:rPr lang="en-US" sz="100" dirty="0">
                <a:solidFill>
                  <a:schemeClr val="bg1"/>
                </a:solidFill>
              </a:rPr>
              <a:t>rams</a:t>
            </a:r>
            <a:r>
              <a:rPr lang="en-US" dirty="0"/>
              <a:t> of Synthroid. If you only have 50.-m</a:t>
            </a:r>
            <a:r>
              <a:rPr lang="en-US" sz="100" dirty="0">
                <a:solidFill>
                  <a:schemeClr val="bg1"/>
                </a:solidFill>
              </a:rPr>
              <a:t>i</a:t>
            </a:r>
            <a:r>
              <a:rPr lang="en-US" dirty="0"/>
              <a:t>c</a:t>
            </a:r>
            <a:r>
              <a:rPr lang="en-US" sz="100" dirty="0">
                <a:solidFill>
                  <a:schemeClr val="bg1"/>
                </a:solidFill>
              </a:rPr>
              <a:t>ro</a:t>
            </a:r>
            <a:r>
              <a:rPr lang="en-US" dirty="0"/>
              <a:t>g</a:t>
            </a:r>
            <a:r>
              <a:rPr lang="en-US" sz="100" dirty="0">
                <a:solidFill>
                  <a:schemeClr val="bg1"/>
                </a:solidFill>
              </a:rPr>
              <a:t>rams</a:t>
            </a:r>
            <a:r>
              <a:rPr lang="en-US" dirty="0"/>
              <a:t> tablets in stock, how many tablets are required to provide the prescribed dosage?</a:t>
            </a:r>
          </a:p>
        </p:txBody>
      </p:sp>
      <p:sp>
        <p:nvSpPr>
          <p:cNvPr id="5" name="Content Placeholder 4">
            <a:extLst>
              <a:ext uri="{FF2B5EF4-FFF2-40B4-BE49-F238E27FC236}">
                <a16:creationId xmlns:a16="http://schemas.microsoft.com/office/drawing/2014/main" id="{6FD217F2-E853-4ACC-839E-570FAF66702E}"/>
              </a:ext>
            </a:extLst>
          </p:cNvPr>
          <p:cNvSpPr>
            <a:spLocks noGrp="1"/>
          </p:cNvSpPr>
          <p:nvPr>
            <p:ph sz="quarter" idx="15"/>
          </p:nvPr>
        </p:nvSpPr>
        <p:spPr>
          <a:xfrm>
            <a:off x="457200" y="2592857"/>
            <a:ext cx="8225631" cy="378635"/>
          </a:xfrm>
        </p:spPr>
        <p:txBody>
          <a:bodyPr/>
          <a:lstStyle/>
          <a:p>
            <a:pPr marL="0" indent="0">
              <a:buNone/>
            </a:pPr>
            <a:r>
              <a:rPr lang="en-US" b="1" dirty="0"/>
              <a:t>Step 3 State the equalities and conversion factors.</a:t>
            </a:r>
          </a:p>
        </p:txBody>
      </p:sp>
      <p:graphicFrame>
        <p:nvGraphicFramePr>
          <p:cNvPr id="8" name="Object 7" descr="1st. 1 milligram = 1000 micrograms. 1000 micrograms over 1 milligram and 1 milligram over 1000 micrograms. &#10;2nd. 1 tablet = 50 micrograms of Synthroid. 50 micrograms Synthroid over 1 tablet and 1 tablet over 50 micrograms Synthroid.&#10;">
            <a:extLst>
              <a:ext uri="{FF2B5EF4-FFF2-40B4-BE49-F238E27FC236}">
                <a16:creationId xmlns:a16="http://schemas.microsoft.com/office/drawing/2014/main" id="{89E8D730-E593-4B7E-A907-EEA91A59C61F}"/>
              </a:ext>
            </a:extLst>
          </p:cNvPr>
          <p:cNvGraphicFramePr>
            <a:graphicFrameLocks noChangeAspect="1"/>
          </p:cNvGraphicFramePr>
          <p:nvPr>
            <p:extLst/>
          </p:nvPr>
        </p:nvGraphicFramePr>
        <p:xfrm>
          <a:off x="723547" y="3271052"/>
          <a:ext cx="7688968" cy="922480"/>
        </p:xfrm>
        <a:graphic>
          <a:graphicData uri="http://schemas.openxmlformats.org/presentationml/2006/ole">
            <mc:AlternateContent xmlns:mc="http://schemas.openxmlformats.org/markup-compatibility/2006">
              <mc:Choice xmlns:v="urn:schemas-microsoft-com:vml" Requires="v">
                <p:oleObj spid="_x0000_s44034" name="Equation" r:id="rId3" imgW="8673840" imgH="1041120" progId="Equation.DSMT4">
                  <p:embed/>
                </p:oleObj>
              </mc:Choice>
              <mc:Fallback>
                <p:oleObj name="Equation" r:id="rId3" imgW="8673840" imgH="1041120" progId="Equation.DSMT4">
                  <p:embed/>
                  <p:pic>
                    <p:nvPicPr>
                      <p:cNvPr id="8" name="Object 7" descr="1st. 1 milligram = 1000 micrograms. 1000 micrograms over 1 milligram and 1 milligram over 1000 micrograms. &#10;2nd. 1 tablet = 50 micrograms of Synthroid. 50 micrograms Synthroid over 1 tablet and 1 tablet over 50 micrograms Synthroid.&#10;">
                        <a:extLst>
                          <a:ext uri="{FF2B5EF4-FFF2-40B4-BE49-F238E27FC236}">
                            <a16:creationId xmlns:a16="http://schemas.microsoft.com/office/drawing/2014/main" id="{89E8D730-E593-4B7E-A907-EEA91A59C61F}"/>
                          </a:ext>
                        </a:extLst>
                      </p:cNvPr>
                      <p:cNvPicPr>
                        <a:picLocks noChangeAspect="1" noChangeArrowheads="1"/>
                      </p:cNvPicPr>
                      <p:nvPr/>
                    </p:nvPicPr>
                    <p:blipFill>
                      <a:blip r:embed="rId4"/>
                      <a:srcRect/>
                      <a:stretch>
                        <a:fillRect/>
                      </a:stretch>
                    </p:blipFill>
                    <p:spPr bwMode="auto">
                      <a:xfrm>
                        <a:off x="723547" y="3271052"/>
                        <a:ext cx="7688968" cy="922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F4B70567-67DA-4EA3-9407-1061C3E3E9D3}"/>
              </a:ext>
            </a:extLst>
          </p:cNvPr>
          <p:cNvSpPr>
            <a:spLocks noGrp="1"/>
          </p:cNvSpPr>
          <p:nvPr>
            <p:ph sz="quarter" idx="16"/>
          </p:nvPr>
        </p:nvSpPr>
        <p:spPr>
          <a:xfrm>
            <a:off x="457200" y="4535926"/>
            <a:ext cx="8341744" cy="378634"/>
          </a:xfrm>
        </p:spPr>
        <p:txBody>
          <a:bodyPr/>
          <a:lstStyle/>
          <a:p>
            <a:pPr marL="432" indent="0">
              <a:buNone/>
            </a:pPr>
            <a:r>
              <a:rPr lang="en-US" b="1" dirty="0"/>
              <a:t>Step 4 Set up the problem to cancel units and calculate the answer.</a:t>
            </a:r>
          </a:p>
        </p:txBody>
      </p:sp>
      <p:graphicFrame>
        <p:nvGraphicFramePr>
          <p:cNvPr id="9" name="Object 8" descr="0.150 milligrams Synthroid, milligrams Synthroid cancelled out, times 1000 micrograms over 1 milligram, micro and milligrams cancelled out, times 1 tablet over 50 micrograms Synthroid, micrograms of Synthroid cancelled out, = 3 tablets.">
            <a:extLst>
              <a:ext uri="{FF2B5EF4-FFF2-40B4-BE49-F238E27FC236}">
                <a16:creationId xmlns:a16="http://schemas.microsoft.com/office/drawing/2014/main" id="{14660598-5336-4674-BBCC-46C5F3D6EB8F}"/>
              </a:ext>
            </a:extLst>
          </p:cNvPr>
          <p:cNvGraphicFramePr>
            <a:graphicFrameLocks noChangeAspect="1"/>
          </p:cNvGraphicFramePr>
          <p:nvPr>
            <p:extLst/>
          </p:nvPr>
        </p:nvGraphicFramePr>
        <p:xfrm>
          <a:off x="935038" y="5092700"/>
          <a:ext cx="7305675" cy="1244600"/>
        </p:xfrm>
        <a:graphic>
          <a:graphicData uri="http://schemas.openxmlformats.org/presentationml/2006/ole">
            <mc:AlternateContent xmlns:mc="http://schemas.openxmlformats.org/markup-compatibility/2006">
              <mc:Choice xmlns:v="urn:schemas-microsoft-com:vml" Requires="v">
                <p:oleObj spid="_x0000_s44035" name="Equation" r:id="rId5" imgW="7378560" imgH="1257120" progId="Equation.DSMT4">
                  <p:embed/>
                </p:oleObj>
              </mc:Choice>
              <mc:Fallback>
                <p:oleObj name="Equation" r:id="rId5" imgW="7378560" imgH="1257120" progId="Equation.DSMT4">
                  <p:embed/>
                  <p:pic>
                    <p:nvPicPr>
                      <p:cNvPr id="9" name="Object 8" descr="0.150 milligrams Synthroid, milligrams Synthroid cancelled out, times 1000 micrograms over 1 milligram, micro and milligrams cancelled out, times 1 tablet over 50 micrograms Synthroid, micrograms of Synthroid cancelled out, = 3 tablets.">
                        <a:extLst>
                          <a:ext uri="{FF2B5EF4-FFF2-40B4-BE49-F238E27FC236}">
                            <a16:creationId xmlns:a16="http://schemas.microsoft.com/office/drawing/2014/main" id="{14660598-5336-4674-BBCC-46C5F3D6EB8F}"/>
                          </a:ext>
                        </a:extLst>
                      </p:cNvPr>
                      <p:cNvPicPr/>
                      <p:nvPr/>
                    </p:nvPicPr>
                    <p:blipFill>
                      <a:blip r:embed="rId6"/>
                      <a:stretch>
                        <a:fillRect/>
                      </a:stretch>
                    </p:blipFill>
                    <p:spPr>
                      <a:xfrm>
                        <a:off x="935038" y="5092700"/>
                        <a:ext cx="7305675" cy="1244600"/>
                      </a:xfrm>
                      <a:prstGeom prst="rect">
                        <a:avLst/>
                      </a:prstGeom>
                    </p:spPr>
                  </p:pic>
                </p:oleObj>
              </mc:Fallback>
            </mc:AlternateContent>
          </a:graphicData>
        </a:graphic>
      </p:graphicFrame>
    </p:spTree>
    <p:extLst>
      <p:ext uri="{BB962C8B-B14F-4D97-AF65-F5344CB8AC3E}">
        <p14:creationId xmlns:p14="http://schemas.microsoft.com/office/powerpoint/2010/main" val="1082785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70A2-ADA4-44F2-BEAA-BE20840E5D60}"/>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9C8B6775-264D-4488-9F77-5982BF3BB10D}"/>
              </a:ext>
            </a:extLst>
          </p:cNvPr>
          <p:cNvSpPr>
            <a:spLocks noGrp="1"/>
          </p:cNvSpPr>
          <p:nvPr>
            <p:ph sz="quarter" idx="13"/>
          </p:nvPr>
        </p:nvSpPr>
        <p:spPr>
          <a:xfrm>
            <a:off x="457200" y="1564952"/>
            <a:ext cx="8229600" cy="4467955"/>
          </a:xfrm>
        </p:spPr>
        <p:txBody>
          <a:bodyPr/>
          <a:lstStyle/>
          <a:p>
            <a:pPr marL="432" indent="0">
              <a:buNone/>
            </a:pPr>
            <a:r>
              <a:rPr lang="en-US" dirty="0"/>
              <a:t>How many minutes are in 1.6 days?</a:t>
            </a:r>
          </a:p>
        </p:txBody>
      </p:sp>
    </p:spTree>
    <p:extLst>
      <p:ext uri="{BB962C8B-B14F-4D97-AF65-F5344CB8AC3E}">
        <p14:creationId xmlns:p14="http://schemas.microsoft.com/office/powerpoint/2010/main" val="13820839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88421-1F56-49FD-A815-F8DA538A3377}"/>
              </a:ext>
            </a:extLst>
          </p:cNvPr>
          <p:cNvSpPr>
            <a:spLocks noGrp="1"/>
          </p:cNvSpPr>
          <p:nvPr>
            <p:ph type="title"/>
          </p:nvPr>
        </p:nvSpPr>
        <p:spPr/>
        <p:txBody>
          <a:bodyPr/>
          <a:lstStyle/>
          <a:p>
            <a:r>
              <a:rPr lang="en-US" sz="3400" dirty="0"/>
              <a:t>Solution 2 </a:t>
            </a:r>
            <a:r>
              <a:rPr lang="en-US" sz="2000" b="0" baseline="0" dirty="0"/>
              <a:t>(1 of 2)</a:t>
            </a:r>
          </a:p>
        </p:txBody>
      </p:sp>
      <p:sp>
        <p:nvSpPr>
          <p:cNvPr id="5" name="Content Placeholder 4">
            <a:extLst>
              <a:ext uri="{FF2B5EF4-FFF2-40B4-BE49-F238E27FC236}">
                <a16:creationId xmlns:a16="http://schemas.microsoft.com/office/drawing/2014/main" id="{C39C1109-59EB-4C48-A8E0-372A9138644E}"/>
              </a:ext>
            </a:extLst>
          </p:cNvPr>
          <p:cNvSpPr>
            <a:spLocks noGrp="1"/>
          </p:cNvSpPr>
          <p:nvPr>
            <p:ph sz="quarter" idx="14"/>
          </p:nvPr>
        </p:nvSpPr>
        <p:spPr>
          <a:xfrm>
            <a:off x="457199" y="1555200"/>
            <a:ext cx="8229600" cy="414000"/>
          </a:xfrm>
        </p:spPr>
        <p:txBody>
          <a:bodyPr/>
          <a:lstStyle/>
          <a:p>
            <a:pPr marL="432" indent="0">
              <a:buNone/>
            </a:pPr>
            <a:r>
              <a:rPr lang="en-IN" sz="2400" dirty="0"/>
              <a:t>How many minutes are in 1.6 days?</a:t>
            </a:r>
          </a:p>
        </p:txBody>
      </p:sp>
      <p:sp>
        <p:nvSpPr>
          <p:cNvPr id="6" name="Content Placeholder 5">
            <a:extLst>
              <a:ext uri="{FF2B5EF4-FFF2-40B4-BE49-F238E27FC236}">
                <a16:creationId xmlns:a16="http://schemas.microsoft.com/office/drawing/2014/main" id="{2C4D9475-2AF8-40F8-9FE7-8D0927A124F3}"/>
              </a:ext>
            </a:extLst>
          </p:cNvPr>
          <p:cNvSpPr>
            <a:spLocks noGrp="1"/>
          </p:cNvSpPr>
          <p:nvPr>
            <p:ph sz="quarter" idx="15"/>
          </p:nvPr>
        </p:nvSpPr>
        <p:spPr>
          <a:xfrm>
            <a:off x="457199" y="2116537"/>
            <a:ext cx="8229600" cy="414000"/>
          </a:xfrm>
        </p:spPr>
        <p:txBody>
          <a:bodyPr/>
          <a:lstStyle/>
          <a:p>
            <a:pPr marL="0" indent="0">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2495C276-B536-41D5-B53D-FE46FA8DB2F4}"/>
              </a:ext>
            </a:extLst>
          </p:cNvPr>
          <p:cNvGraphicFramePr>
            <a:graphicFrameLocks noGrp="1"/>
          </p:cNvGraphicFramePr>
          <p:nvPr>
            <p:ph sz="quarter" idx="16"/>
            <p:extLst/>
          </p:nvPr>
        </p:nvGraphicFramePr>
        <p:xfrm>
          <a:off x="457200" y="2750658"/>
          <a:ext cx="8233200" cy="1010920"/>
        </p:xfrm>
        <a:graphic>
          <a:graphicData uri="http://schemas.openxmlformats.org/drawingml/2006/table">
            <a:tbl>
              <a:tblPr firstRow="1" bandRow="1">
                <a:tableStyleId>{2D5ABB26-0587-4C30-8999-92F81FD0307C}</a:tableStyleId>
              </a:tblPr>
              <a:tblGrid>
                <a:gridCol w="2538000">
                  <a:extLst>
                    <a:ext uri="{9D8B030D-6E8A-4147-A177-3AD203B41FA5}">
                      <a16:colId xmlns:a16="http://schemas.microsoft.com/office/drawing/2014/main" val="822216912"/>
                    </a:ext>
                  </a:extLst>
                </a:gridCol>
                <a:gridCol w="1062000">
                  <a:extLst>
                    <a:ext uri="{9D8B030D-6E8A-4147-A177-3AD203B41FA5}">
                      <a16:colId xmlns:a16="http://schemas.microsoft.com/office/drawing/2014/main" val="2185178682"/>
                    </a:ext>
                  </a:extLst>
                </a:gridCol>
                <a:gridCol w="1119600">
                  <a:extLst>
                    <a:ext uri="{9D8B030D-6E8A-4147-A177-3AD203B41FA5}">
                      <a16:colId xmlns:a16="http://schemas.microsoft.com/office/drawing/2014/main" val="1881670181"/>
                    </a:ext>
                  </a:extLst>
                </a:gridCol>
                <a:gridCol w="3513600">
                  <a:extLst>
                    <a:ext uri="{9D8B030D-6E8A-4147-A177-3AD203B41FA5}">
                      <a16:colId xmlns:a16="http://schemas.microsoft.com/office/drawing/2014/main" val="690190635"/>
                    </a:ext>
                  </a:extLst>
                </a:gridCol>
              </a:tblGrid>
              <a:tr h="370840">
                <a:tc>
                  <a:txBody>
                    <a:bodyPr/>
                    <a:lstStyle/>
                    <a:p>
                      <a:r>
                        <a:rPr lang="en-US" sz="18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028542"/>
                  </a:ext>
                </a:extLst>
              </a:tr>
              <a:tr h="370840">
                <a:tc>
                  <a:txBody>
                    <a:bodyPr/>
                    <a:lstStyle/>
                    <a:p>
                      <a:r>
                        <a:rPr lang="en-US" sz="100" b="1" dirty="0">
                          <a:solidFill>
                            <a:schemeClr val="tx1"/>
                          </a:solidFill>
                        </a:rPr>
                        <a:t>blank</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1.6 days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conversion factors (h</a:t>
                      </a:r>
                      <a:r>
                        <a:rPr lang="en-US" sz="100" dirty="0">
                          <a:solidFill>
                            <a:schemeClr val="tx1"/>
                          </a:solidFill>
                        </a:rPr>
                        <a:t>ours</a:t>
                      </a:r>
                      <a:r>
                        <a:rPr lang="en-US" sz="1800" dirty="0">
                          <a:solidFill>
                            <a:schemeClr val="tx1"/>
                          </a:solidFill>
                        </a:rPr>
                        <a:t>/day, min</a:t>
                      </a:r>
                      <a:r>
                        <a:rPr lang="en-US" sz="100" dirty="0">
                          <a:solidFill>
                            <a:schemeClr val="tx1"/>
                          </a:solidFill>
                        </a:rPr>
                        <a:t>utes</a:t>
                      </a:r>
                      <a:r>
                        <a:rPr lang="en-US" sz="1800" dirty="0">
                          <a:solidFill>
                            <a:schemeClr val="tx1"/>
                          </a:solidFill>
                        </a:rPr>
                        <a:t>/h</a:t>
                      </a:r>
                      <a:r>
                        <a:rPr lang="en-US" sz="100" dirty="0">
                          <a:solidFill>
                            <a:schemeClr val="tx1"/>
                          </a:solidFill>
                        </a:rPr>
                        <a:t>our</a:t>
                      </a:r>
                      <a:r>
                        <a:rPr lang="en-US" sz="18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202664"/>
                  </a:ext>
                </a:extLst>
              </a:tr>
            </a:tbl>
          </a:graphicData>
        </a:graphic>
      </p:graphicFrame>
      <p:sp>
        <p:nvSpPr>
          <p:cNvPr id="2" name="Content Placeholder 1">
            <a:extLst>
              <a:ext uri="{FF2B5EF4-FFF2-40B4-BE49-F238E27FC236}">
                <a16:creationId xmlns:a16="http://schemas.microsoft.com/office/drawing/2014/main" id="{07E7D337-AA81-4D15-8DA5-CD8327C22896}"/>
              </a:ext>
            </a:extLst>
          </p:cNvPr>
          <p:cNvSpPr>
            <a:spLocks noGrp="1"/>
          </p:cNvSpPr>
          <p:nvPr>
            <p:ph sz="quarter" idx="17"/>
          </p:nvPr>
        </p:nvSpPr>
        <p:spPr>
          <a:xfrm>
            <a:off x="454672" y="3973287"/>
            <a:ext cx="8235728" cy="789214"/>
          </a:xfrm>
          <a:noFill/>
          <a:ln>
            <a:noFill/>
          </a:ln>
        </p:spPr>
        <p:txBody>
          <a:bodyPr lIns="0" tIns="0" rIns="0" bIns="0" anchor="t" anchorCtr="0"/>
          <a:lstStyle/>
          <a:p>
            <a:pPr marL="0" indent="0">
              <a:buNone/>
            </a:pPr>
            <a:r>
              <a:rPr lang="en-IN" sz="2400" b="1" dirty="0"/>
              <a:t>Step 2 Write a plan to convert the given unit to the needed unit.</a:t>
            </a:r>
          </a:p>
        </p:txBody>
      </p:sp>
      <p:pic>
        <p:nvPicPr>
          <p:cNvPr id="16" name="Content Placeholder 15" descr="Convert days to hours using the time factor. Then convert hours to minutes using the time factor.">
            <a:extLst>
              <a:ext uri="{FF2B5EF4-FFF2-40B4-BE49-F238E27FC236}">
                <a16:creationId xmlns:a16="http://schemas.microsoft.com/office/drawing/2014/main" id="{6B6E219F-DDF9-4A97-A3FF-0B2275B6E92D}"/>
              </a:ext>
            </a:extLst>
          </p:cNvPr>
          <p:cNvPicPr>
            <a:picLocks noGrp="1" noChangeAspect="1"/>
          </p:cNvPicPr>
          <p:nvPr>
            <p:ph sz="quarter" idx="18"/>
          </p:nvPr>
        </p:nvPicPr>
        <p:blipFill>
          <a:blip r:embed="rId2"/>
          <a:stretch>
            <a:fillRect/>
          </a:stretch>
        </p:blipFill>
        <p:spPr>
          <a:xfrm>
            <a:off x="2127456" y="4997384"/>
            <a:ext cx="4889416" cy="798645"/>
          </a:xfrm>
          <a:prstGeom prst="rect">
            <a:avLst/>
          </a:prstGeom>
        </p:spPr>
      </p:pic>
    </p:spTree>
    <p:extLst>
      <p:ext uri="{BB962C8B-B14F-4D97-AF65-F5344CB8AC3E}">
        <p14:creationId xmlns:p14="http://schemas.microsoft.com/office/powerpoint/2010/main" val="33649928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4024-8F47-464F-AEFE-BE4BDFE62C4A}"/>
              </a:ext>
            </a:extLst>
          </p:cNvPr>
          <p:cNvSpPr>
            <a:spLocks noGrp="1"/>
          </p:cNvSpPr>
          <p:nvPr>
            <p:ph type="title"/>
          </p:nvPr>
        </p:nvSpPr>
        <p:spPr/>
        <p:txBody>
          <a:bodyPr/>
          <a:lstStyle/>
          <a:p>
            <a:r>
              <a:rPr lang="en-US" sz="3400" dirty="0"/>
              <a:t>Solution 2 </a:t>
            </a:r>
            <a:r>
              <a:rPr lang="en-US" sz="2000" b="0" dirty="0"/>
              <a:t>(2 of 2)</a:t>
            </a:r>
            <a:endParaRPr lang="en-US" sz="3400" dirty="0"/>
          </a:p>
        </p:txBody>
      </p:sp>
      <p:sp>
        <p:nvSpPr>
          <p:cNvPr id="4" name="Content Placeholder 3">
            <a:extLst>
              <a:ext uri="{FF2B5EF4-FFF2-40B4-BE49-F238E27FC236}">
                <a16:creationId xmlns:a16="http://schemas.microsoft.com/office/drawing/2014/main" id="{C0AAA284-6880-44B5-ADCC-5238CB9870F0}"/>
              </a:ext>
            </a:extLst>
          </p:cNvPr>
          <p:cNvSpPr>
            <a:spLocks noGrp="1"/>
          </p:cNvSpPr>
          <p:nvPr>
            <p:ph sz="quarter" idx="14"/>
          </p:nvPr>
        </p:nvSpPr>
        <p:spPr>
          <a:xfrm>
            <a:off x="452437" y="1799050"/>
            <a:ext cx="8229600" cy="412235"/>
          </a:xfrm>
        </p:spPr>
        <p:txBody>
          <a:bodyPr/>
          <a:lstStyle/>
          <a:p>
            <a:pPr marL="432" indent="0">
              <a:buNone/>
            </a:pPr>
            <a:r>
              <a:rPr lang="en-US" sz="2400" dirty="0"/>
              <a:t>How many minutes are in 1.6 days?</a:t>
            </a:r>
            <a:endParaRPr lang="en-US" sz="2400" b="1" dirty="0"/>
          </a:p>
        </p:txBody>
      </p:sp>
      <p:sp>
        <p:nvSpPr>
          <p:cNvPr id="5" name="Content Placeholder 4">
            <a:extLst>
              <a:ext uri="{FF2B5EF4-FFF2-40B4-BE49-F238E27FC236}">
                <a16:creationId xmlns:a16="http://schemas.microsoft.com/office/drawing/2014/main" id="{6FD217F2-E853-4ACC-839E-570FAF66702E}"/>
              </a:ext>
            </a:extLst>
          </p:cNvPr>
          <p:cNvSpPr>
            <a:spLocks noGrp="1"/>
          </p:cNvSpPr>
          <p:nvPr>
            <p:ph sz="quarter" idx="15"/>
          </p:nvPr>
        </p:nvSpPr>
        <p:spPr>
          <a:xfrm>
            <a:off x="473869" y="2405903"/>
            <a:ext cx="8229600" cy="412236"/>
          </a:xfrm>
        </p:spPr>
        <p:txBody>
          <a:bodyPr/>
          <a:lstStyle/>
          <a:p>
            <a:pPr marL="1090613" indent="-1090613">
              <a:buNone/>
            </a:pPr>
            <a:r>
              <a:rPr lang="en-US" sz="2400" b="1" dirty="0"/>
              <a:t>Step 3 State the equalities and conversion factors.</a:t>
            </a:r>
          </a:p>
        </p:txBody>
      </p:sp>
      <p:graphicFrame>
        <p:nvGraphicFramePr>
          <p:cNvPr id="10" name="Object 9" descr="1st. 1 day = 24 hours. 24 hours over 1 day and 1 day over 24 hours. &#10;2nd, 1 hour = 60 minutes. 60 minutes over 1 hour and 1 hour over 60 minutes.&#10;">
            <a:extLst>
              <a:ext uri="{FF2B5EF4-FFF2-40B4-BE49-F238E27FC236}">
                <a16:creationId xmlns:a16="http://schemas.microsoft.com/office/drawing/2014/main" id="{FA42B4B0-313A-4324-A2EB-4126F9B6E77A}"/>
              </a:ext>
            </a:extLst>
          </p:cNvPr>
          <p:cNvGraphicFramePr>
            <a:graphicFrameLocks noChangeAspect="1"/>
          </p:cNvGraphicFramePr>
          <p:nvPr>
            <p:extLst/>
          </p:nvPr>
        </p:nvGraphicFramePr>
        <p:xfrm>
          <a:off x="1873512" y="2917664"/>
          <a:ext cx="5387450" cy="1073413"/>
        </p:xfrm>
        <a:graphic>
          <a:graphicData uri="http://schemas.openxmlformats.org/presentationml/2006/ole">
            <mc:AlternateContent xmlns:mc="http://schemas.openxmlformats.org/markup-compatibility/2006">
              <mc:Choice xmlns:v="urn:schemas-microsoft-com:vml" Requires="v">
                <p:oleObj spid="_x0000_s45058" name="Equation" r:id="rId3" imgW="6260760" imgH="1244520" progId="Equation.DSMT4">
                  <p:embed/>
                </p:oleObj>
              </mc:Choice>
              <mc:Fallback>
                <p:oleObj name="Equation" r:id="rId3" imgW="6260760" imgH="1244520" progId="Equation.DSMT4">
                  <p:embed/>
                  <p:pic>
                    <p:nvPicPr>
                      <p:cNvPr id="10" name="Object 9" descr="1st. 1 day = 24 hours. 24 hours over 1 day and 1 day over 24 hours. &#10;2nd, 1 hour = 60 minutes. 60 minutes over 1 hour and 1 hour over 60 minutes.&#10;">
                        <a:extLst>
                          <a:ext uri="{FF2B5EF4-FFF2-40B4-BE49-F238E27FC236}">
                            <a16:creationId xmlns:a16="http://schemas.microsoft.com/office/drawing/2014/main" id="{FA42B4B0-313A-4324-A2EB-4126F9B6E77A}"/>
                          </a:ext>
                        </a:extLst>
                      </p:cNvPr>
                      <p:cNvPicPr>
                        <a:picLocks noChangeAspect="1" noChangeArrowheads="1"/>
                      </p:cNvPicPr>
                      <p:nvPr/>
                    </p:nvPicPr>
                    <p:blipFill>
                      <a:blip r:embed="rId4"/>
                      <a:srcRect/>
                      <a:stretch>
                        <a:fillRect/>
                      </a:stretch>
                    </p:blipFill>
                    <p:spPr bwMode="auto">
                      <a:xfrm>
                        <a:off x="1873512" y="2917664"/>
                        <a:ext cx="5387450" cy="107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F4B70567-67DA-4EA3-9407-1061C3E3E9D3}"/>
              </a:ext>
            </a:extLst>
          </p:cNvPr>
          <p:cNvSpPr>
            <a:spLocks noGrp="1"/>
          </p:cNvSpPr>
          <p:nvPr>
            <p:ph sz="quarter" idx="16"/>
          </p:nvPr>
        </p:nvSpPr>
        <p:spPr>
          <a:xfrm>
            <a:off x="452436" y="4196299"/>
            <a:ext cx="8229601" cy="832901"/>
          </a:xfrm>
        </p:spPr>
        <p:txBody>
          <a:bodyPr/>
          <a:lstStyle/>
          <a:p>
            <a:pPr marL="1152000" indent="-1152000">
              <a:buNone/>
            </a:pPr>
            <a:r>
              <a:rPr lang="en-US" sz="2400" b="1" dirty="0"/>
              <a:t>Step 4 Set up the problem to cancel units and calculate the answer.</a:t>
            </a:r>
            <a:endParaRPr lang="en-US" sz="2400" dirty="0"/>
          </a:p>
        </p:txBody>
      </p:sp>
      <p:graphicFrame>
        <p:nvGraphicFramePr>
          <p:cNvPr id="9" name="Object 8" descr="1.6 days, days cancelled out, times 24 hours over 1 day, hours and day cancelled out, times 60 minutes over 1 hour, hour cancelled out, = 2300 minutes.">
            <a:extLst>
              <a:ext uri="{FF2B5EF4-FFF2-40B4-BE49-F238E27FC236}">
                <a16:creationId xmlns:a16="http://schemas.microsoft.com/office/drawing/2014/main" id="{14660598-5336-4674-BBCC-46C5F3D6EB8F}"/>
              </a:ext>
            </a:extLst>
          </p:cNvPr>
          <p:cNvGraphicFramePr>
            <a:graphicFrameLocks noChangeAspect="1"/>
          </p:cNvGraphicFramePr>
          <p:nvPr>
            <p:extLst/>
          </p:nvPr>
        </p:nvGraphicFramePr>
        <p:xfrm>
          <a:off x="1979613" y="5088192"/>
          <a:ext cx="5218112" cy="1370013"/>
        </p:xfrm>
        <a:graphic>
          <a:graphicData uri="http://schemas.openxmlformats.org/presentationml/2006/ole">
            <mc:AlternateContent xmlns:mc="http://schemas.openxmlformats.org/markup-compatibility/2006">
              <mc:Choice xmlns:v="urn:schemas-microsoft-com:vml" Requires="v">
                <p:oleObj spid="_x0000_s45059" name="Equation" r:id="rId5" imgW="5270400" imgH="1384200" progId="Equation.DSMT4">
                  <p:embed/>
                </p:oleObj>
              </mc:Choice>
              <mc:Fallback>
                <p:oleObj name="Equation" r:id="rId5" imgW="5270400" imgH="1384200" progId="Equation.DSMT4">
                  <p:embed/>
                  <p:pic>
                    <p:nvPicPr>
                      <p:cNvPr id="9" name="Object 8" descr="1.6 days, days cancelled out, times 24 hours over 1 day, hours and day cancelled out, times 60 minutes over 1 hour, hour cancelled out, = 2300 minutes.">
                        <a:extLst>
                          <a:ext uri="{FF2B5EF4-FFF2-40B4-BE49-F238E27FC236}">
                            <a16:creationId xmlns:a16="http://schemas.microsoft.com/office/drawing/2014/main" id="{14660598-5336-4674-BBCC-46C5F3D6EB8F}"/>
                          </a:ext>
                        </a:extLst>
                      </p:cNvPr>
                      <p:cNvPicPr/>
                      <p:nvPr/>
                    </p:nvPicPr>
                    <p:blipFill>
                      <a:blip r:embed="rId6"/>
                      <a:stretch>
                        <a:fillRect/>
                      </a:stretch>
                    </p:blipFill>
                    <p:spPr>
                      <a:xfrm>
                        <a:off x="1979613" y="5088192"/>
                        <a:ext cx="5218112" cy="1370013"/>
                      </a:xfrm>
                      <a:prstGeom prst="rect">
                        <a:avLst/>
                      </a:prstGeom>
                    </p:spPr>
                  </p:pic>
                </p:oleObj>
              </mc:Fallback>
            </mc:AlternateContent>
          </a:graphicData>
        </a:graphic>
      </p:graphicFrame>
    </p:spTree>
    <p:extLst>
      <p:ext uri="{BB962C8B-B14F-4D97-AF65-F5344CB8AC3E}">
        <p14:creationId xmlns:p14="http://schemas.microsoft.com/office/powerpoint/2010/main" val="38708654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EF66-39B2-41A3-9CD2-E4E56AF15F51}"/>
              </a:ext>
            </a:extLst>
          </p:cNvPr>
          <p:cNvSpPr>
            <a:spLocks noGrp="1"/>
          </p:cNvSpPr>
          <p:nvPr>
            <p:ph type="title"/>
          </p:nvPr>
        </p:nvSpPr>
        <p:spPr/>
        <p:txBody>
          <a:bodyPr/>
          <a:lstStyle/>
          <a:p>
            <a:r>
              <a:rPr lang="en-US" dirty="0"/>
              <a:t>Learning Check 3</a:t>
            </a:r>
          </a:p>
        </p:txBody>
      </p:sp>
      <p:sp>
        <p:nvSpPr>
          <p:cNvPr id="3" name="Content Placeholder 2">
            <a:extLst>
              <a:ext uri="{FF2B5EF4-FFF2-40B4-BE49-F238E27FC236}">
                <a16:creationId xmlns:a16="http://schemas.microsoft.com/office/drawing/2014/main" id="{6121D1B4-236D-4F63-A1D0-BA03398BF407}"/>
              </a:ext>
            </a:extLst>
          </p:cNvPr>
          <p:cNvSpPr>
            <a:spLocks noGrp="1"/>
          </p:cNvSpPr>
          <p:nvPr>
            <p:ph sz="quarter" idx="13"/>
          </p:nvPr>
        </p:nvSpPr>
        <p:spPr>
          <a:xfrm>
            <a:off x="457200" y="1556327"/>
            <a:ext cx="8229600" cy="805873"/>
          </a:xfrm>
        </p:spPr>
        <p:txBody>
          <a:bodyPr/>
          <a:lstStyle/>
          <a:p>
            <a:pPr marL="432" indent="0">
              <a:buNone/>
            </a:pPr>
            <a:r>
              <a:rPr lang="en-IN" sz="2400" dirty="0">
                <a:solidFill>
                  <a:schemeClr val="tx1"/>
                </a:solidFill>
              </a:rPr>
              <a:t>If your pace on a treadmill is 65 m</a:t>
            </a:r>
            <a:r>
              <a:rPr lang="en-IN" sz="100" dirty="0">
                <a:solidFill>
                  <a:schemeClr val="tx1"/>
                </a:solidFill>
              </a:rPr>
              <a:t>eters</a:t>
            </a:r>
            <a:r>
              <a:rPr lang="en-IN" sz="2400" dirty="0">
                <a:solidFill>
                  <a:schemeClr val="tx1"/>
                </a:solidFill>
              </a:rPr>
              <a:t>/min</a:t>
            </a:r>
            <a:r>
              <a:rPr lang="en-IN" sz="100" dirty="0">
                <a:solidFill>
                  <a:schemeClr val="tx1"/>
                </a:solidFill>
              </a:rPr>
              <a:t>ute</a:t>
            </a:r>
            <a:r>
              <a:rPr lang="en-IN" sz="2400" dirty="0">
                <a:solidFill>
                  <a:schemeClr val="tx1"/>
                </a:solidFill>
              </a:rPr>
              <a:t>, how many minutes will it take for you to walk a distance of 7.5 </a:t>
            </a:r>
            <a:r>
              <a:rPr lang="en-IN" sz="2400" dirty="0" err="1">
                <a:solidFill>
                  <a:schemeClr val="tx1"/>
                </a:solidFill>
              </a:rPr>
              <a:t>k</a:t>
            </a:r>
            <a:r>
              <a:rPr lang="en-IN" sz="100" dirty="0" err="1">
                <a:solidFill>
                  <a:schemeClr val="tx1"/>
                </a:solidFill>
              </a:rPr>
              <a:t>ilo</a:t>
            </a:r>
            <a:r>
              <a:rPr lang="en-IN" sz="2400" dirty="0" err="1">
                <a:solidFill>
                  <a:schemeClr val="tx1"/>
                </a:solidFill>
              </a:rPr>
              <a:t>m</a:t>
            </a:r>
            <a:r>
              <a:rPr lang="en-IN" sz="100" dirty="0" err="1">
                <a:solidFill>
                  <a:schemeClr val="tx1"/>
                </a:solidFill>
              </a:rPr>
              <a:t>eters</a:t>
            </a:r>
            <a:r>
              <a:rPr lang="en-IN" sz="2400" dirty="0">
                <a:solidFill>
                  <a:schemeClr val="tx1"/>
                </a:solidFill>
              </a:rPr>
              <a:t>?</a:t>
            </a:r>
          </a:p>
        </p:txBody>
      </p:sp>
      <p:pic>
        <p:nvPicPr>
          <p:cNvPr id="6" name="Content Placeholder 5" descr="A man and a woman exercise on treadmills.">
            <a:extLst>
              <a:ext uri="{FF2B5EF4-FFF2-40B4-BE49-F238E27FC236}">
                <a16:creationId xmlns:a16="http://schemas.microsoft.com/office/drawing/2014/main" id="{C2F40D9B-5DB5-4CE9-A951-239DC860BCD8}"/>
              </a:ext>
            </a:extLst>
          </p:cNvPr>
          <p:cNvPicPr>
            <a:picLocks noGrp="1" noChangeAspect="1"/>
          </p:cNvPicPr>
          <p:nvPr>
            <p:ph sz="quarter" idx="14"/>
          </p:nvPr>
        </p:nvPicPr>
        <p:blipFill>
          <a:blip r:embed="rId2"/>
          <a:stretch>
            <a:fillRect/>
          </a:stretch>
        </p:blipFill>
        <p:spPr>
          <a:xfrm>
            <a:off x="2968613" y="2539588"/>
            <a:ext cx="3206774" cy="3645724"/>
          </a:xfrm>
          <a:prstGeom prst="rect">
            <a:avLst/>
          </a:prstGeom>
        </p:spPr>
      </p:pic>
    </p:spTree>
    <p:extLst>
      <p:ext uri="{BB962C8B-B14F-4D97-AF65-F5344CB8AC3E}">
        <p14:creationId xmlns:p14="http://schemas.microsoft.com/office/powerpoint/2010/main" val="22560823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88421-1F56-49FD-A815-F8DA538A3377}"/>
              </a:ext>
            </a:extLst>
          </p:cNvPr>
          <p:cNvSpPr>
            <a:spLocks noGrp="1"/>
          </p:cNvSpPr>
          <p:nvPr>
            <p:ph type="title"/>
          </p:nvPr>
        </p:nvSpPr>
        <p:spPr/>
        <p:txBody>
          <a:bodyPr/>
          <a:lstStyle/>
          <a:p>
            <a:r>
              <a:rPr lang="en-US" sz="3400" dirty="0"/>
              <a:t>Solution 3 </a:t>
            </a:r>
            <a:r>
              <a:rPr lang="en-US" sz="2000" b="0" baseline="0" dirty="0"/>
              <a:t>(1 of 2)</a:t>
            </a:r>
          </a:p>
        </p:txBody>
      </p:sp>
      <p:sp>
        <p:nvSpPr>
          <p:cNvPr id="5" name="Content Placeholder 4">
            <a:extLst>
              <a:ext uri="{FF2B5EF4-FFF2-40B4-BE49-F238E27FC236}">
                <a16:creationId xmlns:a16="http://schemas.microsoft.com/office/drawing/2014/main" id="{C39C1109-59EB-4C48-A8E0-372A9138644E}"/>
              </a:ext>
            </a:extLst>
          </p:cNvPr>
          <p:cNvSpPr>
            <a:spLocks noGrp="1"/>
          </p:cNvSpPr>
          <p:nvPr>
            <p:ph sz="quarter" idx="14"/>
          </p:nvPr>
        </p:nvSpPr>
        <p:spPr>
          <a:xfrm>
            <a:off x="457199" y="1555200"/>
            <a:ext cx="8229600" cy="787950"/>
          </a:xfrm>
        </p:spPr>
        <p:txBody>
          <a:bodyPr/>
          <a:lstStyle/>
          <a:p>
            <a:pPr marL="432" indent="0">
              <a:buNone/>
            </a:pPr>
            <a:r>
              <a:rPr lang="en-IN" sz="2400" dirty="0"/>
              <a:t>If your pace on a treadmill is 65 m</a:t>
            </a:r>
            <a:r>
              <a:rPr lang="en-IN" sz="100" dirty="0"/>
              <a:t>eters</a:t>
            </a:r>
            <a:r>
              <a:rPr lang="en-IN" sz="2400" dirty="0"/>
              <a:t>/min</a:t>
            </a:r>
            <a:r>
              <a:rPr lang="en-IN" sz="100" dirty="0"/>
              <a:t>ute</a:t>
            </a:r>
            <a:r>
              <a:rPr lang="en-IN" sz="2400" dirty="0"/>
              <a:t>, how many minutes will it take for you to walk a distance of 7.5 </a:t>
            </a:r>
            <a:r>
              <a:rPr lang="en-IN" sz="2400" dirty="0" err="1"/>
              <a:t>k</a:t>
            </a:r>
            <a:r>
              <a:rPr lang="en-IN" sz="100" dirty="0" err="1"/>
              <a:t>ilo</a:t>
            </a:r>
            <a:r>
              <a:rPr lang="en-IN" sz="2400" dirty="0" err="1"/>
              <a:t>m</a:t>
            </a:r>
            <a:r>
              <a:rPr lang="en-IN" sz="100" dirty="0" err="1"/>
              <a:t>eters</a:t>
            </a:r>
            <a:r>
              <a:rPr lang="en-IN" sz="2400" dirty="0"/>
              <a:t>?</a:t>
            </a:r>
          </a:p>
        </p:txBody>
      </p:sp>
      <p:sp>
        <p:nvSpPr>
          <p:cNvPr id="6" name="Content Placeholder 5">
            <a:extLst>
              <a:ext uri="{FF2B5EF4-FFF2-40B4-BE49-F238E27FC236}">
                <a16:creationId xmlns:a16="http://schemas.microsoft.com/office/drawing/2014/main" id="{2C4D9475-2AF8-40F8-9FE7-8D0927A124F3}"/>
              </a:ext>
            </a:extLst>
          </p:cNvPr>
          <p:cNvSpPr>
            <a:spLocks noGrp="1"/>
          </p:cNvSpPr>
          <p:nvPr>
            <p:ph sz="quarter" idx="15"/>
          </p:nvPr>
        </p:nvSpPr>
        <p:spPr>
          <a:xfrm>
            <a:off x="457200" y="2490987"/>
            <a:ext cx="8229600" cy="414000"/>
          </a:xfrm>
        </p:spPr>
        <p:txBody>
          <a:bodyPr/>
          <a:lstStyle/>
          <a:p>
            <a:pPr marL="0" indent="0">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47DFD8DE-3DA2-4C38-9FB3-0A14EE7DFE3A}"/>
              </a:ext>
            </a:extLst>
          </p:cNvPr>
          <p:cNvGraphicFramePr>
            <a:graphicFrameLocks noGrp="1"/>
          </p:cNvGraphicFramePr>
          <p:nvPr>
            <p:ph sz="quarter" idx="16"/>
            <p:extLst/>
          </p:nvPr>
        </p:nvGraphicFramePr>
        <p:xfrm>
          <a:off x="457200" y="3055397"/>
          <a:ext cx="8420400" cy="741680"/>
        </p:xfrm>
        <a:graphic>
          <a:graphicData uri="http://schemas.openxmlformats.org/drawingml/2006/table">
            <a:tbl>
              <a:tblPr firstRow="1" bandRow="1">
                <a:tableStyleId>{2D5ABB26-0587-4C30-8999-92F81FD0307C}</a:tableStyleId>
              </a:tblPr>
              <a:tblGrid>
                <a:gridCol w="2451600">
                  <a:extLst>
                    <a:ext uri="{9D8B030D-6E8A-4147-A177-3AD203B41FA5}">
                      <a16:colId xmlns:a16="http://schemas.microsoft.com/office/drawing/2014/main" val="3553075768"/>
                    </a:ext>
                  </a:extLst>
                </a:gridCol>
                <a:gridCol w="957600">
                  <a:extLst>
                    <a:ext uri="{9D8B030D-6E8A-4147-A177-3AD203B41FA5}">
                      <a16:colId xmlns:a16="http://schemas.microsoft.com/office/drawing/2014/main" val="4093622737"/>
                    </a:ext>
                  </a:extLst>
                </a:gridCol>
                <a:gridCol w="1051200">
                  <a:extLst>
                    <a:ext uri="{9D8B030D-6E8A-4147-A177-3AD203B41FA5}">
                      <a16:colId xmlns:a16="http://schemas.microsoft.com/office/drawing/2014/main" val="2670527300"/>
                    </a:ext>
                  </a:extLst>
                </a:gridCol>
                <a:gridCol w="3960000">
                  <a:extLst>
                    <a:ext uri="{9D8B030D-6E8A-4147-A177-3AD203B41FA5}">
                      <a16:colId xmlns:a16="http://schemas.microsoft.com/office/drawing/2014/main" val="4192312704"/>
                    </a:ext>
                  </a:extLst>
                </a:gridCol>
              </a:tblGrid>
              <a:tr h="370840">
                <a:tc>
                  <a:txBody>
                    <a:bodyPr/>
                    <a:lstStyle/>
                    <a:p>
                      <a:r>
                        <a:rPr lang="en-US" sz="18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2628250"/>
                  </a:ext>
                </a:extLst>
              </a:tr>
              <a:tr h="370840">
                <a:tc>
                  <a:txBody>
                    <a:bodyPr/>
                    <a:lstStyle/>
                    <a:p>
                      <a:r>
                        <a:rPr lang="en-US" sz="100" b="1" dirty="0">
                          <a:solidFill>
                            <a:schemeClr val="tx1"/>
                          </a:solidFill>
                        </a:rPr>
                        <a:t>blank</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7.5 k</a:t>
                      </a:r>
                      <a:r>
                        <a:rPr lang="en-US" sz="100" dirty="0">
                          <a:solidFill>
                            <a:schemeClr val="tx1"/>
                          </a:solidFill>
                        </a:rPr>
                        <a:t>ilo</a:t>
                      </a:r>
                      <a:r>
                        <a:rPr lang="en-US" sz="1800" dirty="0">
                          <a:solidFill>
                            <a:schemeClr val="tx1"/>
                          </a:solidFill>
                        </a:rPr>
                        <a:t>m</a:t>
                      </a:r>
                      <a:r>
                        <a:rPr lang="en-US" sz="100" dirty="0">
                          <a:solidFill>
                            <a:schemeClr val="tx1"/>
                          </a:solidFill>
                        </a:rPr>
                        <a:t>eters</a:t>
                      </a:r>
                      <a:r>
                        <a:rPr lang="en-US" sz="18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conversion factors (m</a:t>
                      </a:r>
                      <a:r>
                        <a:rPr lang="en-US" sz="100" dirty="0">
                          <a:solidFill>
                            <a:schemeClr val="tx1"/>
                          </a:solidFill>
                        </a:rPr>
                        <a:t>eters</a:t>
                      </a:r>
                      <a:r>
                        <a:rPr lang="en-US" sz="1800" dirty="0">
                          <a:solidFill>
                            <a:schemeClr val="tx1"/>
                          </a:solidFill>
                        </a:rPr>
                        <a:t>/k</a:t>
                      </a:r>
                      <a:r>
                        <a:rPr lang="en-US" sz="100" dirty="0">
                          <a:solidFill>
                            <a:schemeClr val="tx1"/>
                          </a:solidFill>
                        </a:rPr>
                        <a:t>ilo</a:t>
                      </a:r>
                      <a:r>
                        <a:rPr lang="en-US" sz="1800" dirty="0">
                          <a:solidFill>
                            <a:schemeClr val="tx1"/>
                          </a:solidFill>
                        </a:rPr>
                        <a:t>m</a:t>
                      </a:r>
                      <a:r>
                        <a:rPr lang="en-US" sz="100" dirty="0">
                          <a:solidFill>
                            <a:schemeClr val="tx1"/>
                          </a:solidFill>
                        </a:rPr>
                        <a:t>eter</a:t>
                      </a:r>
                      <a:r>
                        <a:rPr lang="en-US" sz="1800" dirty="0">
                          <a:solidFill>
                            <a:schemeClr val="tx1"/>
                          </a:solidFill>
                        </a:rPr>
                        <a:t>,</a:t>
                      </a:r>
                      <a:r>
                        <a:rPr lang="en-US" sz="1800" baseline="0" dirty="0">
                          <a:solidFill>
                            <a:schemeClr val="tx1"/>
                          </a:solidFill>
                        </a:rPr>
                        <a:t> </a:t>
                      </a:r>
                      <a:r>
                        <a:rPr lang="en-US" sz="1800" dirty="0">
                          <a:solidFill>
                            <a:schemeClr val="tx1"/>
                          </a:solidFill>
                        </a:rPr>
                        <a:t>65m</a:t>
                      </a:r>
                      <a:r>
                        <a:rPr lang="en-US" sz="100" dirty="0">
                          <a:solidFill>
                            <a:schemeClr val="tx1"/>
                          </a:solidFill>
                        </a:rPr>
                        <a:t>eters</a:t>
                      </a:r>
                      <a:r>
                        <a:rPr lang="en-US" sz="1800" dirty="0">
                          <a:solidFill>
                            <a:schemeClr val="tx1"/>
                          </a:solidFill>
                        </a:rPr>
                        <a:t>/min</a:t>
                      </a:r>
                      <a:r>
                        <a:rPr lang="en-US" sz="100" dirty="0">
                          <a:solidFill>
                            <a:schemeClr val="tx1"/>
                          </a:solidFill>
                        </a:rPr>
                        <a:t>ute</a:t>
                      </a:r>
                      <a:r>
                        <a:rPr lang="en-US" sz="18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1604992"/>
                  </a:ext>
                </a:extLst>
              </a:tr>
            </a:tbl>
          </a:graphicData>
        </a:graphic>
      </p:graphicFrame>
      <p:sp>
        <p:nvSpPr>
          <p:cNvPr id="2" name="Content Placeholder 1">
            <a:extLst>
              <a:ext uri="{FF2B5EF4-FFF2-40B4-BE49-F238E27FC236}">
                <a16:creationId xmlns:a16="http://schemas.microsoft.com/office/drawing/2014/main" id="{BF59F301-4F76-4A85-8B2B-A863AF291986}"/>
              </a:ext>
            </a:extLst>
          </p:cNvPr>
          <p:cNvSpPr>
            <a:spLocks noGrp="1"/>
          </p:cNvSpPr>
          <p:nvPr>
            <p:ph sz="quarter" idx="17"/>
          </p:nvPr>
        </p:nvSpPr>
        <p:spPr>
          <a:xfrm>
            <a:off x="457200" y="4000500"/>
            <a:ext cx="8235304" cy="781050"/>
          </a:xfrm>
          <a:noFill/>
          <a:ln>
            <a:noFill/>
          </a:ln>
        </p:spPr>
        <p:txBody>
          <a:bodyPr lIns="0" tIns="0" rIns="0" bIns="0" anchor="t" anchorCtr="0"/>
          <a:lstStyle/>
          <a:p>
            <a:pPr marL="0" indent="0">
              <a:buNone/>
            </a:pPr>
            <a:r>
              <a:rPr lang="en-IN" sz="2400" b="1" dirty="0"/>
              <a:t>Step 2 Write a plan to convert the given unit to the needed unit.</a:t>
            </a:r>
          </a:p>
        </p:txBody>
      </p:sp>
      <p:pic>
        <p:nvPicPr>
          <p:cNvPr id="16" name="Content Placeholder 15" descr="Convert kilometers to meters using the metric factor. Then convert meters to minutes using the speed factor.">
            <a:extLst>
              <a:ext uri="{FF2B5EF4-FFF2-40B4-BE49-F238E27FC236}">
                <a16:creationId xmlns:a16="http://schemas.microsoft.com/office/drawing/2014/main" id="{CE3B24CE-224C-484A-9970-295F4DBFC91A}"/>
              </a:ext>
            </a:extLst>
          </p:cNvPr>
          <p:cNvPicPr>
            <a:picLocks noGrp="1" noChangeAspect="1"/>
          </p:cNvPicPr>
          <p:nvPr>
            <p:ph sz="quarter" idx="18"/>
          </p:nvPr>
        </p:nvPicPr>
        <p:blipFill>
          <a:blip r:embed="rId2"/>
          <a:stretch>
            <a:fillRect/>
          </a:stretch>
        </p:blipFill>
        <p:spPr>
          <a:xfrm>
            <a:off x="1852948" y="5018875"/>
            <a:ext cx="5438103" cy="877900"/>
          </a:xfrm>
          <a:prstGeom prst="rect">
            <a:avLst/>
          </a:prstGeom>
        </p:spPr>
      </p:pic>
    </p:spTree>
    <p:extLst>
      <p:ext uri="{BB962C8B-B14F-4D97-AF65-F5344CB8AC3E}">
        <p14:creationId xmlns:p14="http://schemas.microsoft.com/office/powerpoint/2010/main" val="26678285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4024-8F47-464F-AEFE-BE4BDFE62C4A}"/>
              </a:ext>
            </a:extLst>
          </p:cNvPr>
          <p:cNvSpPr>
            <a:spLocks noGrp="1"/>
          </p:cNvSpPr>
          <p:nvPr>
            <p:ph type="title"/>
          </p:nvPr>
        </p:nvSpPr>
        <p:spPr/>
        <p:txBody>
          <a:bodyPr/>
          <a:lstStyle/>
          <a:p>
            <a:r>
              <a:rPr lang="en-US" sz="3400" dirty="0"/>
              <a:t>Solution 3 </a:t>
            </a:r>
            <a:r>
              <a:rPr lang="en-US" sz="2000" b="0" dirty="0"/>
              <a:t>(2 of 2)</a:t>
            </a:r>
            <a:endParaRPr lang="en-US" sz="3400" dirty="0"/>
          </a:p>
        </p:txBody>
      </p:sp>
      <p:sp>
        <p:nvSpPr>
          <p:cNvPr id="4" name="Content Placeholder 3">
            <a:extLst>
              <a:ext uri="{FF2B5EF4-FFF2-40B4-BE49-F238E27FC236}">
                <a16:creationId xmlns:a16="http://schemas.microsoft.com/office/drawing/2014/main" id="{C0AAA284-6880-44B5-ADCC-5238CB9870F0}"/>
              </a:ext>
            </a:extLst>
          </p:cNvPr>
          <p:cNvSpPr>
            <a:spLocks noGrp="1"/>
          </p:cNvSpPr>
          <p:nvPr>
            <p:ph sz="quarter" idx="14"/>
          </p:nvPr>
        </p:nvSpPr>
        <p:spPr>
          <a:xfrm>
            <a:off x="452486" y="1566760"/>
            <a:ext cx="8229600" cy="702544"/>
          </a:xfrm>
        </p:spPr>
        <p:txBody>
          <a:bodyPr/>
          <a:lstStyle/>
          <a:p>
            <a:pPr marL="432" indent="0">
              <a:buNone/>
            </a:pPr>
            <a:r>
              <a:rPr lang="en-US" sz="2200" dirty="0">
                <a:solidFill>
                  <a:schemeClr val="tx1"/>
                </a:solidFill>
              </a:rPr>
              <a:t>If your pace on a treadmill is 65 m</a:t>
            </a:r>
            <a:r>
              <a:rPr lang="en-US" sz="100" dirty="0">
                <a:solidFill>
                  <a:schemeClr val="tx1"/>
                </a:solidFill>
              </a:rPr>
              <a:t>eters</a:t>
            </a:r>
            <a:r>
              <a:rPr lang="en-US" sz="2200" dirty="0">
                <a:solidFill>
                  <a:schemeClr val="tx1"/>
                </a:solidFill>
              </a:rPr>
              <a:t>/min</a:t>
            </a:r>
            <a:r>
              <a:rPr lang="en-US" sz="100" dirty="0">
                <a:solidFill>
                  <a:schemeClr val="tx1"/>
                </a:solidFill>
              </a:rPr>
              <a:t>ute</a:t>
            </a:r>
            <a:r>
              <a:rPr lang="en-US" sz="2200" dirty="0">
                <a:solidFill>
                  <a:schemeClr val="tx1"/>
                </a:solidFill>
              </a:rPr>
              <a:t>, how many minutes will it take for you to walk a distance of 7.5 k</a:t>
            </a:r>
            <a:r>
              <a:rPr lang="en-US" sz="100" dirty="0">
                <a:solidFill>
                  <a:schemeClr val="tx1"/>
                </a:solidFill>
              </a:rPr>
              <a:t>ilo</a:t>
            </a:r>
            <a:r>
              <a:rPr lang="en-US" sz="2200" dirty="0">
                <a:solidFill>
                  <a:schemeClr val="tx1"/>
                </a:solidFill>
              </a:rPr>
              <a:t>m</a:t>
            </a:r>
            <a:r>
              <a:rPr lang="en-US" sz="100" dirty="0">
                <a:solidFill>
                  <a:schemeClr val="tx1"/>
                </a:solidFill>
              </a:rPr>
              <a:t>eters</a:t>
            </a:r>
            <a:r>
              <a:rPr lang="en-US" sz="2200" dirty="0">
                <a:solidFill>
                  <a:schemeClr val="tx1"/>
                </a:solidFill>
              </a:rPr>
              <a:t>?</a:t>
            </a:r>
          </a:p>
        </p:txBody>
      </p:sp>
      <p:sp>
        <p:nvSpPr>
          <p:cNvPr id="5" name="Content Placeholder 4">
            <a:extLst>
              <a:ext uri="{FF2B5EF4-FFF2-40B4-BE49-F238E27FC236}">
                <a16:creationId xmlns:a16="http://schemas.microsoft.com/office/drawing/2014/main" id="{6FD217F2-E853-4ACC-839E-570FAF66702E}"/>
              </a:ext>
            </a:extLst>
          </p:cNvPr>
          <p:cNvSpPr>
            <a:spLocks noGrp="1"/>
          </p:cNvSpPr>
          <p:nvPr>
            <p:ph sz="quarter" idx="15"/>
          </p:nvPr>
        </p:nvSpPr>
        <p:spPr>
          <a:xfrm>
            <a:off x="473075" y="2367727"/>
            <a:ext cx="8229600" cy="412235"/>
          </a:xfrm>
        </p:spPr>
        <p:txBody>
          <a:bodyPr/>
          <a:lstStyle/>
          <a:p>
            <a:pPr marL="1044575" indent="-1044575">
              <a:buNone/>
            </a:pPr>
            <a:r>
              <a:rPr lang="en-US" sz="2200" b="1" dirty="0"/>
              <a:t>Step 3 State the equalities and conversion factors.</a:t>
            </a:r>
          </a:p>
        </p:txBody>
      </p:sp>
      <p:graphicFrame>
        <p:nvGraphicFramePr>
          <p:cNvPr id="8" name="Object 7" descr="1st.  1 kilometer = 1000 meters. 1000 meters over 1 kilometer and 1 kilometer over 1000 meters.&#10;2nd. 65 meters = 1 minute. 65 meters over 1 minute and 1 minute over 65 meters.&#10;">
            <a:extLst>
              <a:ext uri="{FF2B5EF4-FFF2-40B4-BE49-F238E27FC236}">
                <a16:creationId xmlns:a16="http://schemas.microsoft.com/office/drawing/2014/main" id="{2E298B95-86E7-4F73-AEEC-79199D5A0815}"/>
              </a:ext>
            </a:extLst>
          </p:cNvPr>
          <p:cNvGraphicFramePr>
            <a:graphicFrameLocks noChangeAspect="1"/>
          </p:cNvGraphicFramePr>
          <p:nvPr>
            <p:extLst/>
          </p:nvPr>
        </p:nvGraphicFramePr>
        <p:xfrm>
          <a:off x="1594087" y="2878385"/>
          <a:ext cx="5946398" cy="1091414"/>
        </p:xfrm>
        <a:graphic>
          <a:graphicData uri="http://schemas.openxmlformats.org/presentationml/2006/ole">
            <mc:AlternateContent xmlns:mc="http://schemas.openxmlformats.org/markup-compatibility/2006">
              <mc:Choice xmlns:v="urn:schemas-microsoft-com:vml" Requires="v">
                <p:oleObj spid="_x0000_s46082" name="Equation" r:id="rId3" imgW="5892480" imgH="1079280" progId="Equation.DSMT4">
                  <p:embed/>
                </p:oleObj>
              </mc:Choice>
              <mc:Fallback>
                <p:oleObj name="Equation" r:id="rId3" imgW="5892480" imgH="1079280" progId="Equation.DSMT4">
                  <p:embed/>
                  <p:pic>
                    <p:nvPicPr>
                      <p:cNvPr id="8" name="Object 7" descr="1st.  1 kilometer = 1000 meters. 1000 meters over 1 kilometer and 1 kilometer over 1000 meters.&#10;2nd. 65 meters = 1 minute. 65 meters over 1 minute and 1 minute over 65 meters.&#10;">
                        <a:extLst>
                          <a:ext uri="{FF2B5EF4-FFF2-40B4-BE49-F238E27FC236}">
                            <a16:creationId xmlns:a16="http://schemas.microsoft.com/office/drawing/2014/main" id="{2E298B95-86E7-4F73-AEEC-79199D5A0815}"/>
                          </a:ext>
                        </a:extLst>
                      </p:cNvPr>
                      <p:cNvPicPr>
                        <a:picLocks noChangeAspect="1" noChangeArrowheads="1"/>
                      </p:cNvPicPr>
                      <p:nvPr/>
                    </p:nvPicPr>
                    <p:blipFill>
                      <a:blip r:embed="rId4"/>
                      <a:srcRect/>
                      <a:stretch>
                        <a:fillRect/>
                      </a:stretch>
                    </p:blipFill>
                    <p:spPr bwMode="auto">
                      <a:xfrm>
                        <a:off x="1594087" y="2878385"/>
                        <a:ext cx="5946398" cy="10914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F4B70567-67DA-4EA3-9407-1061C3E3E9D3}"/>
              </a:ext>
            </a:extLst>
          </p:cNvPr>
          <p:cNvSpPr>
            <a:spLocks noGrp="1"/>
          </p:cNvSpPr>
          <p:nvPr>
            <p:ph sz="quarter" idx="16"/>
          </p:nvPr>
        </p:nvSpPr>
        <p:spPr>
          <a:xfrm>
            <a:off x="473075" y="4237425"/>
            <a:ext cx="8229601" cy="702544"/>
          </a:xfrm>
        </p:spPr>
        <p:txBody>
          <a:bodyPr/>
          <a:lstStyle/>
          <a:p>
            <a:pPr marL="1152000" indent="-1152000">
              <a:buNone/>
            </a:pPr>
            <a:r>
              <a:rPr lang="en-US" sz="2200" b="1" dirty="0"/>
              <a:t>Step 4 Set up the problem to cancel units and calculate the answer.</a:t>
            </a:r>
          </a:p>
        </p:txBody>
      </p:sp>
      <p:graphicFrame>
        <p:nvGraphicFramePr>
          <p:cNvPr id="9" name="Object 8" descr="7.5 kilometers times start fraction 1000 meters over 1 kilometer end fraction times start fraction 1 minute over 65 meters end fraction = 120 minutes. 7.5 kilometers, 65 meters, and 120 minutes are labeled, 2 Significant Figures. 1000 meters, 1 kilometer, and 1 minute are labeled, exact. The unit, kilometer, in 7.5 kilometers and 1 kilometer is canceled. The unit, meter, in 1000 meters and 65 meters is canceled.">
            <a:extLst>
              <a:ext uri="{FF2B5EF4-FFF2-40B4-BE49-F238E27FC236}">
                <a16:creationId xmlns:a16="http://schemas.microsoft.com/office/drawing/2014/main" id="{14660598-5336-4674-BBCC-46C5F3D6EB8F}"/>
              </a:ext>
            </a:extLst>
          </p:cNvPr>
          <p:cNvGraphicFramePr>
            <a:graphicFrameLocks noChangeAspect="1"/>
          </p:cNvGraphicFramePr>
          <p:nvPr>
            <p:extLst/>
          </p:nvPr>
        </p:nvGraphicFramePr>
        <p:xfrm>
          <a:off x="2312988" y="5026025"/>
          <a:ext cx="4549775" cy="1257300"/>
        </p:xfrm>
        <a:graphic>
          <a:graphicData uri="http://schemas.openxmlformats.org/presentationml/2006/ole">
            <mc:AlternateContent xmlns:mc="http://schemas.openxmlformats.org/markup-compatibility/2006">
              <mc:Choice xmlns:v="urn:schemas-microsoft-com:vml" Requires="v">
                <p:oleObj spid="_x0000_s46083" name="Equation" r:id="rId5" imgW="4597200" imgH="1269720" progId="Equation.DSMT4">
                  <p:embed/>
                </p:oleObj>
              </mc:Choice>
              <mc:Fallback>
                <p:oleObj name="Equation" r:id="rId5" imgW="4597200" imgH="1269720" progId="Equation.DSMT4">
                  <p:embed/>
                  <p:pic>
                    <p:nvPicPr>
                      <p:cNvPr id="9" name="Object 8" descr="7.5 kilometers times start fraction 1000 meters over 1 kilometer end fraction times start fraction 1 minute over 65 meters end fraction = 120 minutes. 7.5 kilometers, 65 meters, and 120 minutes are labeled, 2 Significant Figures. 1000 meters, 1 kilometer, and 1 minute are labeled, exact. The unit, kilometer, in 7.5 kilometers and 1 kilometer is canceled. The unit, meter, in 1000 meters and 65 meters is canceled.">
                        <a:extLst>
                          <a:ext uri="{FF2B5EF4-FFF2-40B4-BE49-F238E27FC236}">
                            <a16:creationId xmlns:a16="http://schemas.microsoft.com/office/drawing/2014/main" id="{14660598-5336-4674-BBCC-46C5F3D6EB8F}"/>
                          </a:ext>
                        </a:extLst>
                      </p:cNvPr>
                      <p:cNvPicPr/>
                      <p:nvPr/>
                    </p:nvPicPr>
                    <p:blipFill>
                      <a:blip r:embed="rId6"/>
                      <a:stretch>
                        <a:fillRect/>
                      </a:stretch>
                    </p:blipFill>
                    <p:spPr>
                      <a:xfrm>
                        <a:off x="2312988" y="5026025"/>
                        <a:ext cx="4549775" cy="1257300"/>
                      </a:xfrm>
                      <a:prstGeom prst="rect">
                        <a:avLst/>
                      </a:prstGeom>
                    </p:spPr>
                  </p:pic>
                </p:oleObj>
              </mc:Fallback>
            </mc:AlternateContent>
          </a:graphicData>
        </a:graphic>
      </p:graphicFrame>
    </p:spTree>
    <p:extLst>
      <p:ext uri="{BB962C8B-B14F-4D97-AF65-F5344CB8AC3E}">
        <p14:creationId xmlns:p14="http://schemas.microsoft.com/office/powerpoint/2010/main" val="9195543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21EC-17F2-4572-9571-83FDD61DC1B9}"/>
              </a:ext>
            </a:extLst>
          </p:cNvPr>
          <p:cNvSpPr>
            <a:spLocks noGrp="1"/>
          </p:cNvSpPr>
          <p:nvPr>
            <p:ph type="title"/>
          </p:nvPr>
        </p:nvSpPr>
        <p:spPr/>
        <p:txBody>
          <a:bodyPr/>
          <a:lstStyle/>
          <a:p>
            <a:r>
              <a:rPr lang="en-US" sz="3400" dirty="0"/>
              <a:t>2.7 Density</a:t>
            </a:r>
          </a:p>
        </p:txBody>
      </p:sp>
      <p:sp>
        <p:nvSpPr>
          <p:cNvPr id="16" name="Content Placeholder 15"/>
          <p:cNvSpPr>
            <a:spLocks noGrp="1"/>
          </p:cNvSpPr>
          <p:nvPr>
            <p:ph sz="quarter" idx="14"/>
          </p:nvPr>
        </p:nvSpPr>
        <p:spPr>
          <a:xfrm>
            <a:off x="486757" y="1594184"/>
            <a:ext cx="2937762" cy="2510581"/>
          </a:xfrm>
        </p:spPr>
        <p:txBody>
          <a:bodyPr/>
          <a:lstStyle/>
          <a:p>
            <a:pPr marL="432" indent="0">
              <a:buNone/>
            </a:pPr>
            <a:r>
              <a:rPr lang="en-GB" sz="2400" dirty="0"/>
              <a:t>Objects that sink in water are more dense than water; objects that float are less dense.</a:t>
            </a:r>
          </a:p>
        </p:txBody>
      </p:sp>
      <p:pic>
        <p:nvPicPr>
          <p:cNvPr id="26" name="Content Placeholder 25" descr="A beaker of water holds four objects, two of which are floating. For long description in Notes pane, press F6."/>
          <p:cNvPicPr>
            <a:picLocks noGrp="1" noChangeAspect="1"/>
          </p:cNvPicPr>
          <p:nvPr>
            <p:ph sz="quarter" idx="15"/>
          </p:nvPr>
        </p:nvPicPr>
        <p:blipFill>
          <a:blip r:embed="rId3"/>
          <a:stretch>
            <a:fillRect/>
          </a:stretch>
        </p:blipFill>
        <p:spPr>
          <a:xfrm>
            <a:off x="3619627" y="1598260"/>
            <a:ext cx="5030458" cy="2506505"/>
          </a:xfrm>
          <a:prstGeom prst="rect">
            <a:avLst/>
          </a:prstGeom>
        </p:spPr>
      </p:pic>
      <p:sp>
        <p:nvSpPr>
          <p:cNvPr id="18" name="Content Placeholder 17"/>
          <p:cNvSpPr>
            <a:spLocks noGrp="1"/>
          </p:cNvSpPr>
          <p:nvPr>
            <p:ph sz="quarter" idx="16"/>
          </p:nvPr>
        </p:nvSpPr>
        <p:spPr>
          <a:xfrm>
            <a:off x="486756" y="4404695"/>
            <a:ext cx="8378948" cy="1005516"/>
          </a:xfrm>
        </p:spPr>
        <p:txBody>
          <a:bodyPr/>
          <a:lstStyle/>
          <a:p>
            <a:pPr marL="432" indent="0">
              <a:buNone/>
            </a:pPr>
            <a:r>
              <a:rPr lang="en-GB" sz="2400" b="1" dirty="0"/>
              <a:t>Learning Goal </a:t>
            </a:r>
            <a:r>
              <a:rPr lang="en-GB" sz="2400" dirty="0"/>
              <a:t>Calculate the density of a substance; use the density to calculate the mass or volume of a substance.</a:t>
            </a:r>
          </a:p>
        </p:txBody>
      </p:sp>
    </p:spTree>
    <p:extLst>
      <p:ext uri="{BB962C8B-B14F-4D97-AF65-F5344CB8AC3E}">
        <p14:creationId xmlns:p14="http://schemas.microsoft.com/office/powerpoint/2010/main" val="5579413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A425-C7D6-4CC2-9991-171A61B4A785}"/>
              </a:ext>
            </a:extLst>
          </p:cNvPr>
          <p:cNvSpPr>
            <a:spLocks noGrp="1"/>
          </p:cNvSpPr>
          <p:nvPr>
            <p:ph type="title"/>
          </p:nvPr>
        </p:nvSpPr>
        <p:spPr/>
        <p:txBody>
          <a:bodyPr/>
          <a:lstStyle/>
          <a:p>
            <a:r>
              <a:rPr lang="en-US" dirty="0"/>
              <a:t>Density </a:t>
            </a:r>
            <a:r>
              <a:rPr lang="en-US" sz="2000" b="0" dirty="0"/>
              <a:t>(1 of 2)</a:t>
            </a:r>
          </a:p>
        </p:txBody>
      </p:sp>
      <p:sp>
        <p:nvSpPr>
          <p:cNvPr id="3" name="Content Placeholder 2">
            <a:extLst>
              <a:ext uri="{FF2B5EF4-FFF2-40B4-BE49-F238E27FC236}">
                <a16:creationId xmlns:a16="http://schemas.microsoft.com/office/drawing/2014/main" id="{0461B461-1F4A-497E-988A-B5802E715B7B}"/>
              </a:ext>
            </a:extLst>
          </p:cNvPr>
          <p:cNvSpPr>
            <a:spLocks noGrp="1"/>
          </p:cNvSpPr>
          <p:nvPr>
            <p:ph sz="quarter" idx="13"/>
          </p:nvPr>
        </p:nvSpPr>
        <p:spPr>
          <a:xfrm>
            <a:off x="457200" y="1556327"/>
            <a:ext cx="8229600" cy="2086526"/>
          </a:xfrm>
        </p:spPr>
        <p:txBody>
          <a:bodyPr/>
          <a:lstStyle/>
          <a:p>
            <a:pPr marL="432" indent="0">
              <a:buNone/>
            </a:pPr>
            <a:r>
              <a:rPr lang="en-US" b="1" dirty="0"/>
              <a:t>Density</a:t>
            </a:r>
          </a:p>
          <a:p>
            <a:r>
              <a:rPr lang="en-US" dirty="0"/>
              <a:t>compares the mass of an object to its volume.</a:t>
            </a:r>
          </a:p>
          <a:p>
            <a:r>
              <a:rPr lang="en-US" dirty="0"/>
              <a:t>is the mass of a substance divided by its volume.</a:t>
            </a:r>
          </a:p>
          <a:p>
            <a:r>
              <a:rPr lang="en-US" dirty="0"/>
              <a:t>is defined as</a:t>
            </a:r>
          </a:p>
        </p:txBody>
      </p:sp>
      <p:graphicFrame>
        <p:nvGraphicFramePr>
          <p:cNvPr id="4" name="Object 3" descr="Density = mass of substance over volume of substance.">
            <a:extLst>
              <a:ext uri="{FF2B5EF4-FFF2-40B4-BE49-F238E27FC236}">
                <a16:creationId xmlns:a16="http://schemas.microsoft.com/office/drawing/2014/main" id="{DE7766EF-90C2-44A8-88A8-799B910EA8BF}"/>
              </a:ext>
            </a:extLst>
          </p:cNvPr>
          <p:cNvGraphicFramePr>
            <a:graphicFrameLocks noChangeAspect="1"/>
          </p:cNvGraphicFramePr>
          <p:nvPr>
            <p:extLst/>
          </p:nvPr>
        </p:nvGraphicFramePr>
        <p:xfrm>
          <a:off x="2450285" y="4110804"/>
          <a:ext cx="4241800" cy="787400"/>
        </p:xfrm>
        <a:graphic>
          <a:graphicData uri="http://schemas.openxmlformats.org/presentationml/2006/ole">
            <mc:AlternateContent xmlns:mc="http://schemas.openxmlformats.org/markup-compatibility/2006">
              <mc:Choice xmlns:v="urn:schemas-microsoft-com:vml" Requires="v">
                <p:oleObj spid="_x0000_s47106" name="Equation" r:id="rId3" imgW="4241520" imgH="787320" progId="Equation.DSMT4">
                  <p:embed/>
                </p:oleObj>
              </mc:Choice>
              <mc:Fallback>
                <p:oleObj name="Equation" r:id="rId3" imgW="4241520" imgH="787320" progId="Equation.DSMT4">
                  <p:embed/>
                  <p:pic>
                    <p:nvPicPr>
                      <p:cNvPr id="4" name="Object 3" descr="Density = mass of substance over volume of substance.">
                        <a:extLst>
                          <a:ext uri="{FF2B5EF4-FFF2-40B4-BE49-F238E27FC236}">
                            <a16:creationId xmlns:a16="http://schemas.microsoft.com/office/drawing/2014/main" id="{DE7766EF-90C2-44A8-88A8-799B910EA8BF}"/>
                          </a:ext>
                        </a:extLst>
                      </p:cNvPr>
                      <p:cNvPicPr/>
                      <p:nvPr/>
                    </p:nvPicPr>
                    <p:blipFill>
                      <a:blip r:embed="rId4"/>
                      <a:stretch>
                        <a:fillRect/>
                      </a:stretch>
                    </p:blipFill>
                    <p:spPr>
                      <a:xfrm>
                        <a:off x="2450285" y="4110804"/>
                        <a:ext cx="4241800" cy="787400"/>
                      </a:xfrm>
                      <a:prstGeom prst="rect">
                        <a:avLst/>
                      </a:prstGeom>
                    </p:spPr>
                  </p:pic>
                </p:oleObj>
              </mc:Fallback>
            </mc:AlternateContent>
          </a:graphicData>
        </a:graphic>
      </p:graphicFrame>
    </p:spTree>
    <p:extLst>
      <p:ext uri="{BB962C8B-B14F-4D97-AF65-F5344CB8AC3E}">
        <p14:creationId xmlns:p14="http://schemas.microsoft.com/office/powerpoint/2010/main" val="6825113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0526-4336-4B85-B18E-B40E02BDAEB0}"/>
              </a:ext>
            </a:extLst>
          </p:cNvPr>
          <p:cNvSpPr>
            <a:spLocks noGrp="1"/>
          </p:cNvSpPr>
          <p:nvPr>
            <p:ph type="title"/>
          </p:nvPr>
        </p:nvSpPr>
        <p:spPr/>
        <p:txBody>
          <a:bodyPr/>
          <a:lstStyle/>
          <a:p>
            <a:r>
              <a:rPr lang="en-US" dirty="0"/>
              <a:t>Density </a:t>
            </a:r>
            <a:r>
              <a:rPr lang="en-US" sz="2000" b="0" dirty="0"/>
              <a:t>(2 of 2)</a:t>
            </a:r>
            <a:endParaRPr lang="en-US" dirty="0"/>
          </a:p>
        </p:txBody>
      </p:sp>
      <p:sp>
        <p:nvSpPr>
          <p:cNvPr id="3" name="Content Placeholder 2">
            <a:extLst>
              <a:ext uri="{FF2B5EF4-FFF2-40B4-BE49-F238E27FC236}">
                <a16:creationId xmlns:a16="http://schemas.microsoft.com/office/drawing/2014/main" id="{39BCC449-F074-4959-A677-D4F2AFFFAB9E}"/>
              </a:ext>
            </a:extLst>
          </p:cNvPr>
          <p:cNvSpPr>
            <a:spLocks noGrp="1"/>
          </p:cNvSpPr>
          <p:nvPr>
            <p:ph sz="quarter" idx="13"/>
          </p:nvPr>
        </p:nvSpPr>
        <p:spPr/>
        <p:txBody>
          <a:bodyPr/>
          <a:lstStyle/>
          <a:p>
            <a:pPr marL="432" indent="0">
              <a:buNone/>
            </a:pPr>
            <a:r>
              <a:rPr lang="en-US" dirty="0"/>
              <a:t>Substances that have</a:t>
            </a:r>
          </a:p>
          <a:p>
            <a:r>
              <a:rPr lang="en-US" dirty="0"/>
              <a:t>higher densities contain particles that are closely packed together.</a:t>
            </a:r>
          </a:p>
          <a:p>
            <a:r>
              <a:rPr lang="en-US" dirty="0"/>
              <a:t>lower densities contain particles that are farther apart.</a:t>
            </a:r>
          </a:p>
          <a:p>
            <a:r>
              <a:rPr lang="en-US" dirty="0"/>
              <a:t>Metals such as gold and lead have higher densities because their atoms are packed closely together.</a:t>
            </a:r>
          </a:p>
        </p:txBody>
      </p:sp>
      <p:pic>
        <p:nvPicPr>
          <p:cNvPr id="6" name="Content Placeholder 5" descr="A beaker of water holds four objects, two of which are floating. For long description in Notes pane, press F6."/>
          <p:cNvPicPr>
            <a:picLocks noGrp="1" noChangeAspect="1"/>
          </p:cNvPicPr>
          <p:nvPr>
            <p:ph sz="quarter" idx="14"/>
          </p:nvPr>
        </p:nvPicPr>
        <p:blipFill>
          <a:blip r:embed="rId3"/>
          <a:stretch>
            <a:fillRect/>
          </a:stretch>
        </p:blipFill>
        <p:spPr>
          <a:xfrm>
            <a:off x="2237418" y="3987312"/>
            <a:ext cx="4669165" cy="2325256"/>
          </a:xfrm>
          <a:prstGeom prst="rect">
            <a:avLst/>
          </a:prstGeom>
        </p:spPr>
      </p:pic>
    </p:spTree>
    <p:extLst>
      <p:ext uri="{BB962C8B-B14F-4D97-AF65-F5344CB8AC3E}">
        <p14:creationId xmlns:p14="http://schemas.microsoft.com/office/powerpoint/2010/main" val="35285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5C705-5EB2-43F9-9F89-C908D011AF60}"/>
              </a:ext>
            </a:extLst>
          </p:cNvPr>
          <p:cNvSpPr>
            <a:spLocks noGrp="1"/>
          </p:cNvSpPr>
          <p:nvPr>
            <p:ph type="title"/>
          </p:nvPr>
        </p:nvSpPr>
        <p:spPr/>
        <p:txBody>
          <a:bodyPr/>
          <a:lstStyle/>
          <a:p>
            <a:r>
              <a:rPr lang="en-US" dirty="0"/>
              <a:t>Temperature</a:t>
            </a:r>
          </a:p>
        </p:txBody>
      </p:sp>
      <p:sp>
        <p:nvSpPr>
          <p:cNvPr id="6" name="Content Placeholder 5"/>
          <p:cNvSpPr>
            <a:spLocks noGrp="1"/>
          </p:cNvSpPr>
          <p:nvPr>
            <p:ph sz="quarter" idx="14"/>
          </p:nvPr>
        </p:nvSpPr>
        <p:spPr>
          <a:xfrm>
            <a:off x="457200" y="1581987"/>
            <a:ext cx="4724400" cy="810376"/>
          </a:xfrm>
        </p:spPr>
        <p:txBody>
          <a:bodyPr/>
          <a:lstStyle/>
          <a:p>
            <a:pPr marL="432" indent="0">
              <a:buNone/>
            </a:pPr>
            <a:r>
              <a:rPr lang="en-GB" sz="2400" dirty="0"/>
              <a:t>Temperature, a measure of how hot or cold an object feels,</a:t>
            </a:r>
          </a:p>
        </p:txBody>
      </p:sp>
      <p:sp>
        <p:nvSpPr>
          <p:cNvPr id="7" name="Content Placeholder 6"/>
          <p:cNvSpPr>
            <a:spLocks noGrp="1"/>
          </p:cNvSpPr>
          <p:nvPr>
            <p:ph sz="quarter" idx="15"/>
          </p:nvPr>
        </p:nvSpPr>
        <p:spPr>
          <a:xfrm>
            <a:off x="457199" y="2473702"/>
            <a:ext cx="4174435" cy="438612"/>
          </a:xfrm>
        </p:spPr>
        <p:txBody>
          <a:bodyPr/>
          <a:lstStyle/>
          <a:p>
            <a:r>
              <a:rPr lang="en-GB" sz="2400" dirty="0"/>
              <a:t>is measured on the </a:t>
            </a:r>
            <a:r>
              <a:rPr lang="en-GB" sz="2400" b="1" dirty="0"/>
              <a:t>Celsius</a:t>
            </a:r>
            <a:endParaRPr lang="en-IN" sz="2400" b="1" dirty="0"/>
          </a:p>
        </p:txBody>
      </p:sp>
      <p:graphicFrame>
        <p:nvGraphicFramePr>
          <p:cNvPr id="17" name="Object 16" descr="degrees Celsius"/>
          <p:cNvGraphicFramePr>
            <a:graphicFrameLocks noChangeAspect="1"/>
          </p:cNvGraphicFramePr>
          <p:nvPr>
            <p:extLst>
              <p:ext uri="{D42A27DB-BD31-4B8C-83A1-F6EECF244321}">
                <p14:modId xmlns:p14="http://schemas.microsoft.com/office/powerpoint/2010/main" val="1702877094"/>
              </p:ext>
            </p:extLst>
          </p:nvPr>
        </p:nvGraphicFramePr>
        <p:xfrm>
          <a:off x="4675369" y="2515627"/>
          <a:ext cx="571500" cy="342900"/>
        </p:xfrm>
        <a:graphic>
          <a:graphicData uri="http://schemas.openxmlformats.org/presentationml/2006/ole">
            <mc:AlternateContent xmlns:mc="http://schemas.openxmlformats.org/markup-compatibility/2006">
              <mc:Choice xmlns:v="urn:schemas-microsoft-com:vml" Requires="v">
                <p:oleObj spid="_x0000_s3086" name="Equation" r:id="rId3" imgW="571320" imgH="342720" progId="Equation.DSMT4">
                  <p:embed/>
                </p:oleObj>
              </mc:Choice>
              <mc:Fallback>
                <p:oleObj name="Equation" r:id="rId3" imgW="571320" imgH="342720" progId="Equation.DSMT4">
                  <p:embed/>
                  <p:pic>
                    <p:nvPicPr>
                      <p:cNvPr id="0" name=""/>
                      <p:cNvPicPr/>
                      <p:nvPr/>
                    </p:nvPicPr>
                    <p:blipFill>
                      <a:blip r:embed="rId4"/>
                      <a:stretch>
                        <a:fillRect/>
                      </a:stretch>
                    </p:blipFill>
                    <p:spPr>
                      <a:xfrm>
                        <a:off x="4675369" y="2515627"/>
                        <a:ext cx="571500" cy="342900"/>
                      </a:xfrm>
                      <a:prstGeom prst="rect">
                        <a:avLst/>
                      </a:prstGeom>
                    </p:spPr>
                  </p:pic>
                </p:oleObj>
              </mc:Fallback>
            </mc:AlternateContent>
          </a:graphicData>
        </a:graphic>
      </p:graphicFrame>
      <p:sp>
        <p:nvSpPr>
          <p:cNvPr id="8" name="Content Placeholder 7">
            <a:extLst>
              <a:ext uri="{C183D7F6-B498-43B3-948B-1728B52AA6E4}">
                <adec:decorative xmlns:adec="http://schemas.microsoft.com/office/drawing/2017/decorative" val="1"/>
              </a:ext>
            </a:extLst>
          </p:cNvPr>
          <p:cNvSpPr>
            <a:spLocks noGrp="1"/>
          </p:cNvSpPr>
          <p:nvPr>
            <p:ph sz="quarter" idx="16"/>
          </p:nvPr>
        </p:nvSpPr>
        <p:spPr>
          <a:xfrm>
            <a:off x="477084" y="2982654"/>
            <a:ext cx="4704516" cy="1374193"/>
          </a:xfrm>
        </p:spPr>
        <p:txBody>
          <a:bodyPr/>
          <a:lstStyle/>
          <a:p>
            <a:pPr marL="255600" indent="0">
              <a:buNone/>
            </a:pPr>
            <a:r>
              <a:rPr lang="en-IN" sz="2400" dirty="0"/>
              <a:t>scale.</a:t>
            </a:r>
            <a:endParaRPr lang="en-GB" sz="2400" dirty="0"/>
          </a:p>
          <a:p>
            <a:pPr marL="255600"/>
            <a:r>
              <a:rPr lang="en-GB" sz="2400" dirty="0"/>
              <a:t>is measured on the </a:t>
            </a:r>
            <a:r>
              <a:rPr lang="en-GB" sz="2400" b="1" dirty="0"/>
              <a:t>Kelvin (K) </a:t>
            </a:r>
            <a:r>
              <a:rPr lang="en-GB" sz="2400" dirty="0"/>
              <a:t>scale in the S</a:t>
            </a:r>
            <a:r>
              <a:rPr lang="en-GB" sz="100" dirty="0"/>
              <a:t> </a:t>
            </a:r>
            <a:r>
              <a:rPr lang="en-GB" sz="2400" dirty="0"/>
              <a:t>I system.</a:t>
            </a:r>
          </a:p>
        </p:txBody>
      </p:sp>
      <p:sp>
        <p:nvSpPr>
          <p:cNvPr id="9" name="Content Placeholder 8"/>
          <p:cNvSpPr>
            <a:spLocks noGrp="1"/>
          </p:cNvSpPr>
          <p:nvPr>
            <p:ph sz="quarter" idx="17"/>
          </p:nvPr>
        </p:nvSpPr>
        <p:spPr>
          <a:xfrm>
            <a:off x="454672" y="4448890"/>
            <a:ext cx="2577286" cy="427910"/>
          </a:xfrm>
        </p:spPr>
        <p:txBody>
          <a:bodyPr/>
          <a:lstStyle/>
          <a:p>
            <a:r>
              <a:rPr lang="en-GB" sz="2400" dirty="0"/>
              <a:t>water freezes at</a:t>
            </a:r>
            <a:endParaRPr lang="en-IN" sz="2400" dirty="0"/>
          </a:p>
        </p:txBody>
      </p:sp>
      <p:graphicFrame>
        <p:nvGraphicFramePr>
          <p:cNvPr id="18" name="Object 17" descr="0 degrees Celsius, 32 degrees Fahrenheit"/>
          <p:cNvGraphicFramePr>
            <a:graphicFrameLocks noChangeAspect="1"/>
          </p:cNvGraphicFramePr>
          <p:nvPr>
            <p:extLst>
              <p:ext uri="{D42A27DB-BD31-4B8C-83A1-F6EECF244321}">
                <p14:modId xmlns:p14="http://schemas.microsoft.com/office/powerpoint/2010/main" val="4236233559"/>
              </p:ext>
            </p:extLst>
          </p:nvPr>
        </p:nvGraphicFramePr>
        <p:xfrm>
          <a:off x="3145675" y="4498888"/>
          <a:ext cx="1765300" cy="342900"/>
        </p:xfrm>
        <a:graphic>
          <a:graphicData uri="http://schemas.openxmlformats.org/presentationml/2006/ole">
            <mc:AlternateContent xmlns:mc="http://schemas.openxmlformats.org/markup-compatibility/2006">
              <mc:Choice xmlns:v="urn:schemas-microsoft-com:vml" Requires="v">
                <p:oleObj spid="_x0000_s3087" name="Equation" r:id="rId5" imgW="1765080" imgH="342720" progId="Equation.DSMT4">
                  <p:embed/>
                </p:oleObj>
              </mc:Choice>
              <mc:Fallback>
                <p:oleObj name="Equation" r:id="rId5" imgW="1765080" imgH="342720" progId="Equation.DSMT4">
                  <p:embed/>
                  <p:pic>
                    <p:nvPicPr>
                      <p:cNvPr id="0" name=""/>
                      <p:cNvPicPr/>
                      <p:nvPr/>
                    </p:nvPicPr>
                    <p:blipFill>
                      <a:blip r:embed="rId6"/>
                      <a:stretch>
                        <a:fillRect/>
                      </a:stretch>
                    </p:blipFill>
                    <p:spPr>
                      <a:xfrm>
                        <a:off x="3145675" y="4498888"/>
                        <a:ext cx="1765300" cy="342900"/>
                      </a:xfrm>
                      <a:prstGeom prst="rect">
                        <a:avLst/>
                      </a:prstGeom>
                    </p:spPr>
                  </p:pic>
                </p:oleObj>
              </mc:Fallback>
            </mc:AlternateContent>
          </a:graphicData>
        </a:graphic>
      </p:graphicFrame>
      <p:sp>
        <p:nvSpPr>
          <p:cNvPr id="10" name="Content Placeholder 9">
            <a:extLst>
              <a:ext uri="{C183D7F6-B498-43B3-948B-1728B52AA6E4}">
                <adec:decorative xmlns:adec="http://schemas.microsoft.com/office/drawing/2017/decorative" val="1"/>
              </a:ext>
            </a:extLst>
          </p:cNvPr>
          <p:cNvSpPr>
            <a:spLocks noGrp="1"/>
          </p:cNvSpPr>
          <p:nvPr>
            <p:ph sz="quarter" idx="18"/>
          </p:nvPr>
        </p:nvSpPr>
        <p:spPr>
          <a:xfrm>
            <a:off x="457201" y="4997360"/>
            <a:ext cx="1949116" cy="440914"/>
          </a:xfrm>
        </p:spPr>
        <p:txBody>
          <a:bodyPr/>
          <a:lstStyle/>
          <a:p>
            <a:pPr marL="255600" indent="0">
              <a:buNone/>
            </a:pPr>
            <a:r>
              <a:rPr lang="en-IN" sz="2400" dirty="0"/>
              <a:t>and boils at</a:t>
            </a:r>
          </a:p>
        </p:txBody>
      </p:sp>
      <p:graphicFrame>
        <p:nvGraphicFramePr>
          <p:cNvPr id="19" name="Object 18" descr="100 degrees Celsius, 212 degrees Fahrenheit">
            <a:extLs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171633233"/>
              </p:ext>
            </p:extLst>
          </p:nvPr>
        </p:nvGraphicFramePr>
        <p:xfrm>
          <a:off x="2480513" y="5040225"/>
          <a:ext cx="2349500" cy="342900"/>
        </p:xfrm>
        <a:graphic>
          <a:graphicData uri="http://schemas.openxmlformats.org/presentationml/2006/ole">
            <mc:AlternateContent xmlns:mc="http://schemas.openxmlformats.org/markup-compatibility/2006">
              <mc:Choice xmlns:v="urn:schemas-microsoft-com:vml" Requires="v">
                <p:oleObj spid="_x0000_s3088" name="Equation" r:id="rId7" imgW="2349360" imgH="342720" progId="Equation.DSMT4">
                  <p:embed/>
                </p:oleObj>
              </mc:Choice>
              <mc:Fallback>
                <p:oleObj name="Equation" r:id="rId7" imgW="2349360" imgH="342720" progId="Equation.DSMT4">
                  <p:embed/>
                  <p:pic>
                    <p:nvPicPr>
                      <p:cNvPr id="0" name=""/>
                      <p:cNvPicPr/>
                      <p:nvPr/>
                    </p:nvPicPr>
                    <p:blipFill>
                      <a:blip r:embed="rId8"/>
                      <a:stretch>
                        <a:fillRect/>
                      </a:stretch>
                    </p:blipFill>
                    <p:spPr>
                      <a:xfrm>
                        <a:off x="2480513" y="5040225"/>
                        <a:ext cx="2349500" cy="342900"/>
                      </a:xfrm>
                      <a:prstGeom prst="rect">
                        <a:avLst/>
                      </a:prstGeom>
                    </p:spPr>
                  </p:pic>
                </p:oleObj>
              </mc:Fallback>
            </mc:AlternateContent>
          </a:graphicData>
        </a:graphic>
      </p:graphicFrame>
      <p:sp>
        <p:nvSpPr>
          <p:cNvPr id="11" name="Content Placeholder 10">
            <a:extLst>
              <a:ext uri="{C183D7F6-B498-43B3-948B-1728B52AA6E4}">
                <adec:decorative xmlns:adec="http://schemas.microsoft.com/office/drawing/2017/decorative" val="1"/>
              </a:ext>
            </a:extLst>
          </p:cNvPr>
          <p:cNvSpPr>
            <a:spLocks noGrp="1"/>
          </p:cNvSpPr>
          <p:nvPr>
            <p:ph sz="quarter" idx="19"/>
          </p:nvPr>
        </p:nvSpPr>
        <p:spPr>
          <a:xfrm>
            <a:off x="457202" y="5517170"/>
            <a:ext cx="6575365" cy="835504"/>
          </a:xfrm>
        </p:spPr>
        <p:txBody>
          <a:bodyPr/>
          <a:lstStyle/>
          <a:p>
            <a:pPr indent="-255600"/>
            <a:r>
              <a:rPr lang="en-GB" sz="2400" dirty="0"/>
              <a:t>the Kelvin scale for temperature begins at the lowest possible temperature, 0 K</a:t>
            </a:r>
            <a:r>
              <a:rPr lang="en-GB" sz="100" dirty="0"/>
              <a:t>elvin</a:t>
            </a:r>
            <a:r>
              <a:rPr lang="en-GB" sz="2400" dirty="0"/>
              <a:t>.</a:t>
            </a:r>
          </a:p>
        </p:txBody>
      </p:sp>
      <p:pic>
        <p:nvPicPr>
          <p:cNvPr id="20" name="Content Placeholder 19" descr="An outdoor thermometer hung on a tree."/>
          <p:cNvPicPr>
            <a:picLocks noGrp="1" noChangeAspect="1"/>
          </p:cNvPicPr>
          <p:nvPr>
            <p:ph sz="quarter" idx="20"/>
          </p:nvPr>
        </p:nvPicPr>
        <p:blipFill>
          <a:blip r:embed="rId9"/>
          <a:stretch>
            <a:fillRect/>
          </a:stretch>
        </p:blipFill>
        <p:spPr>
          <a:xfrm>
            <a:off x="5396202" y="1978988"/>
            <a:ext cx="3302923" cy="3309019"/>
          </a:xfrm>
          <a:prstGeom prst="rect">
            <a:avLst/>
          </a:prstGeom>
        </p:spPr>
      </p:pic>
    </p:spTree>
    <p:extLst>
      <p:ext uri="{BB962C8B-B14F-4D97-AF65-F5344CB8AC3E}">
        <p14:creationId xmlns:p14="http://schemas.microsoft.com/office/powerpoint/2010/main" val="7187255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Density: Units</a:t>
            </a:r>
            <a:endParaRPr lang="en-IN" dirty="0"/>
          </a:p>
        </p:txBody>
      </p:sp>
      <p:sp>
        <p:nvSpPr>
          <p:cNvPr id="3" name="Content Placeholder 2"/>
          <p:cNvSpPr>
            <a:spLocks noGrp="1"/>
          </p:cNvSpPr>
          <p:nvPr>
            <p:ph sz="quarter" idx="14"/>
          </p:nvPr>
        </p:nvSpPr>
        <p:spPr>
          <a:xfrm>
            <a:off x="454673" y="1562101"/>
            <a:ext cx="8186090" cy="1360394"/>
          </a:xfrm>
        </p:spPr>
        <p:txBody>
          <a:bodyPr/>
          <a:lstStyle/>
          <a:p>
            <a:pPr marL="0" indent="0">
              <a:buNone/>
            </a:pPr>
            <a:r>
              <a:rPr lang="en-GB" sz="2400" dirty="0"/>
              <a:t>In the metric system, densities of solids, liquids, and gases are expressed with different units.</a:t>
            </a:r>
          </a:p>
          <a:p>
            <a:pPr marL="255600"/>
            <a:r>
              <a:rPr lang="en-GB" sz="2400" dirty="0"/>
              <a:t>The density of a solid or liquid is usually given in</a:t>
            </a:r>
          </a:p>
        </p:txBody>
      </p:sp>
      <p:sp>
        <p:nvSpPr>
          <p:cNvPr id="4" name="Content Placeholder 3"/>
          <p:cNvSpPr>
            <a:spLocks noGrp="1"/>
          </p:cNvSpPr>
          <p:nvPr>
            <p:ph sz="quarter" idx="15"/>
          </p:nvPr>
        </p:nvSpPr>
        <p:spPr>
          <a:xfrm>
            <a:off x="454672" y="3039699"/>
            <a:ext cx="4158271" cy="402748"/>
          </a:xfrm>
        </p:spPr>
        <p:txBody>
          <a:bodyPr/>
          <a:lstStyle/>
          <a:p>
            <a:pPr marL="255600" indent="0">
              <a:buNone/>
            </a:pPr>
            <a:r>
              <a:rPr lang="en-IN" sz="2400" dirty="0"/>
              <a:t>grams per cubic </a:t>
            </a:r>
            <a:r>
              <a:rPr lang="en-IN" sz="2400" dirty="0" err="1"/>
              <a:t>centimeter</a:t>
            </a:r>
            <a:endParaRPr lang="en-IN" sz="2400" dirty="0"/>
          </a:p>
        </p:txBody>
      </p:sp>
      <p:graphicFrame>
        <p:nvGraphicFramePr>
          <p:cNvPr id="15" name="Object 14" descr="grams per cubic centimeter"/>
          <p:cNvGraphicFramePr>
            <a:graphicFrameLocks noChangeAspect="1"/>
          </p:cNvGraphicFramePr>
          <p:nvPr>
            <p:extLst/>
          </p:nvPr>
        </p:nvGraphicFramePr>
        <p:xfrm>
          <a:off x="4719570" y="3024827"/>
          <a:ext cx="1168400" cy="431800"/>
        </p:xfrm>
        <a:graphic>
          <a:graphicData uri="http://schemas.openxmlformats.org/presentationml/2006/ole">
            <mc:AlternateContent xmlns:mc="http://schemas.openxmlformats.org/markup-compatibility/2006">
              <mc:Choice xmlns:v="urn:schemas-microsoft-com:vml" Requires="v">
                <p:oleObj spid="_x0000_s48130" name="Equation" r:id="rId3" imgW="1168200" imgH="431640" progId="Equation.DSMT4">
                  <p:embed/>
                </p:oleObj>
              </mc:Choice>
              <mc:Fallback>
                <p:oleObj name="Equation" r:id="rId3" imgW="1168200" imgH="431640" progId="Equation.DSMT4">
                  <p:embed/>
                  <p:pic>
                    <p:nvPicPr>
                      <p:cNvPr id="15" name="Object 14" descr="grams per cubic centimeter"/>
                      <p:cNvPicPr/>
                      <p:nvPr/>
                    </p:nvPicPr>
                    <p:blipFill>
                      <a:blip r:embed="rId4"/>
                      <a:stretch>
                        <a:fillRect/>
                      </a:stretch>
                    </p:blipFill>
                    <p:spPr>
                      <a:xfrm>
                        <a:off x="4719570" y="3024827"/>
                        <a:ext cx="1168400" cy="431800"/>
                      </a:xfrm>
                      <a:prstGeom prst="rect">
                        <a:avLst/>
                      </a:prstGeom>
                    </p:spPr>
                  </p:pic>
                </p:oleObj>
              </mc:Fallback>
            </mc:AlternateContent>
          </a:graphicData>
        </a:graphic>
      </p:graphicFrame>
      <p:sp>
        <p:nvSpPr>
          <p:cNvPr id="5" name="Content Placeholder 4"/>
          <p:cNvSpPr>
            <a:spLocks noGrp="1"/>
          </p:cNvSpPr>
          <p:nvPr>
            <p:ph sz="quarter" idx="16"/>
          </p:nvPr>
        </p:nvSpPr>
        <p:spPr>
          <a:xfrm>
            <a:off x="6018663" y="3032318"/>
            <a:ext cx="2619572" cy="428058"/>
          </a:xfrm>
        </p:spPr>
        <p:txBody>
          <a:bodyPr/>
          <a:lstStyle/>
          <a:p>
            <a:pPr marL="432" indent="0">
              <a:buNone/>
            </a:pPr>
            <a:r>
              <a:rPr lang="en-IN" sz="2400" dirty="0"/>
              <a:t>or grams per</a:t>
            </a:r>
          </a:p>
        </p:txBody>
      </p:sp>
      <p:sp>
        <p:nvSpPr>
          <p:cNvPr id="6" name="Content Placeholder 5"/>
          <p:cNvSpPr>
            <a:spLocks noGrp="1"/>
          </p:cNvSpPr>
          <p:nvPr>
            <p:ph sz="quarter" idx="17"/>
          </p:nvPr>
        </p:nvSpPr>
        <p:spPr>
          <a:xfrm>
            <a:off x="454672" y="3573830"/>
            <a:ext cx="8186091" cy="1455369"/>
          </a:xfrm>
        </p:spPr>
        <p:txBody>
          <a:bodyPr/>
          <a:lstStyle/>
          <a:p>
            <a:pPr marL="255600" indent="0">
              <a:buNone/>
            </a:pPr>
            <a:r>
              <a:rPr lang="en-GB" sz="2400" dirty="0" err="1">
                <a:solidFill>
                  <a:schemeClr val="tx1"/>
                </a:solidFill>
              </a:rPr>
              <a:t>milliliter</a:t>
            </a:r>
            <a:r>
              <a:rPr lang="en-GB" sz="2400" dirty="0">
                <a:solidFill>
                  <a:schemeClr val="tx1"/>
                </a:solidFill>
              </a:rPr>
              <a:t> (g/m</a:t>
            </a:r>
            <a:r>
              <a:rPr lang="en-GB" sz="100" dirty="0">
                <a:solidFill>
                  <a:schemeClr val="tx1"/>
                </a:solidFill>
              </a:rPr>
              <a:t> </a:t>
            </a:r>
            <a:r>
              <a:rPr lang="en-GB" sz="2400" dirty="0">
                <a:solidFill>
                  <a:schemeClr val="tx1"/>
                </a:solidFill>
              </a:rPr>
              <a:t>L).</a:t>
            </a:r>
          </a:p>
          <a:p>
            <a:r>
              <a:rPr lang="en-GB" sz="2400" dirty="0">
                <a:solidFill>
                  <a:schemeClr val="tx1"/>
                </a:solidFill>
              </a:rPr>
              <a:t>The density of a gas is usually given in grams per </a:t>
            </a:r>
            <a:r>
              <a:rPr lang="en-GB" sz="2400" dirty="0" err="1">
                <a:solidFill>
                  <a:schemeClr val="tx1"/>
                </a:solidFill>
              </a:rPr>
              <a:t>liter</a:t>
            </a:r>
            <a:r>
              <a:rPr lang="en-GB" sz="2400" dirty="0">
                <a:solidFill>
                  <a:schemeClr val="tx1"/>
                </a:solidFill>
              </a:rPr>
              <a:t> (g/L).</a:t>
            </a:r>
          </a:p>
        </p:txBody>
      </p:sp>
    </p:spTree>
    <p:extLst>
      <p:ext uri="{BB962C8B-B14F-4D97-AF65-F5344CB8AC3E}">
        <p14:creationId xmlns:p14="http://schemas.microsoft.com/office/powerpoint/2010/main" val="10220346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EDCAD-636B-4DCD-BA2F-8005AEF3DC40}"/>
              </a:ext>
            </a:extLst>
          </p:cNvPr>
          <p:cNvSpPr>
            <a:spLocks noGrp="1"/>
          </p:cNvSpPr>
          <p:nvPr>
            <p:ph type="title"/>
          </p:nvPr>
        </p:nvSpPr>
        <p:spPr/>
        <p:txBody>
          <a:bodyPr/>
          <a:lstStyle/>
          <a:p>
            <a:r>
              <a:rPr lang="en-US" dirty="0"/>
              <a:t>Densities of Common Substances</a:t>
            </a:r>
          </a:p>
        </p:txBody>
      </p:sp>
      <p:sp>
        <p:nvSpPr>
          <p:cNvPr id="3" name="Content Placeholder 2">
            <a:extLst>
              <a:ext uri="{FF2B5EF4-FFF2-40B4-BE49-F238E27FC236}">
                <a16:creationId xmlns:a16="http://schemas.microsoft.com/office/drawing/2014/main" id="{9F690899-F61A-4485-8E62-3D0D19FC01E5}"/>
              </a:ext>
            </a:extLst>
          </p:cNvPr>
          <p:cNvSpPr>
            <a:spLocks noGrp="1"/>
          </p:cNvSpPr>
          <p:nvPr>
            <p:ph sz="quarter" idx="13"/>
          </p:nvPr>
        </p:nvSpPr>
        <p:spPr>
          <a:xfrm>
            <a:off x="457200" y="1556327"/>
            <a:ext cx="8229600" cy="397979"/>
          </a:xfrm>
        </p:spPr>
        <p:txBody>
          <a:bodyPr/>
          <a:lstStyle/>
          <a:p>
            <a:pPr marL="432" indent="0">
              <a:buNone/>
            </a:pPr>
            <a:r>
              <a:rPr lang="en-US" sz="2000" b="1" dirty="0"/>
              <a:t>Table 2.8</a:t>
            </a:r>
            <a:r>
              <a:rPr lang="en-US" sz="2000" dirty="0"/>
              <a:t> Densities of Some Common Substances</a:t>
            </a:r>
          </a:p>
        </p:txBody>
      </p:sp>
      <p:graphicFrame>
        <p:nvGraphicFramePr>
          <p:cNvPr id="6" name="Content Placeholder 5"/>
          <p:cNvGraphicFramePr>
            <a:graphicFrameLocks noGrp="1"/>
          </p:cNvGraphicFramePr>
          <p:nvPr>
            <p:ph sz="quarter" idx="14"/>
            <p:extLst/>
          </p:nvPr>
        </p:nvGraphicFramePr>
        <p:xfrm>
          <a:off x="457200" y="2097740"/>
          <a:ext cx="8229600" cy="4197876"/>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3314543561"/>
                    </a:ext>
                  </a:extLst>
                </a:gridCol>
                <a:gridCol w="1371600">
                  <a:extLst>
                    <a:ext uri="{9D8B030D-6E8A-4147-A177-3AD203B41FA5}">
                      <a16:colId xmlns:a16="http://schemas.microsoft.com/office/drawing/2014/main" val="4154249526"/>
                    </a:ext>
                  </a:extLst>
                </a:gridCol>
                <a:gridCol w="1371600">
                  <a:extLst>
                    <a:ext uri="{9D8B030D-6E8A-4147-A177-3AD203B41FA5}">
                      <a16:colId xmlns:a16="http://schemas.microsoft.com/office/drawing/2014/main" val="1242321783"/>
                    </a:ext>
                  </a:extLst>
                </a:gridCol>
                <a:gridCol w="1371600">
                  <a:extLst>
                    <a:ext uri="{9D8B030D-6E8A-4147-A177-3AD203B41FA5}">
                      <a16:colId xmlns:a16="http://schemas.microsoft.com/office/drawing/2014/main" val="841174393"/>
                    </a:ext>
                  </a:extLst>
                </a:gridCol>
                <a:gridCol w="1371600">
                  <a:extLst>
                    <a:ext uri="{9D8B030D-6E8A-4147-A177-3AD203B41FA5}">
                      <a16:colId xmlns:a16="http://schemas.microsoft.com/office/drawing/2014/main" val="259771875"/>
                    </a:ext>
                  </a:extLst>
                </a:gridCol>
                <a:gridCol w="1371600">
                  <a:extLst>
                    <a:ext uri="{9D8B030D-6E8A-4147-A177-3AD203B41FA5}">
                      <a16:colId xmlns:a16="http://schemas.microsoft.com/office/drawing/2014/main" val="1135342628"/>
                    </a:ext>
                  </a:extLst>
                </a:gridCol>
              </a:tblGrid>
              <a:tr h="286572">
                <a:tc>
                  <a:txBody>
                    <a:bodyPr/>
                    <a:lstStyle/>
                    <a:p>
                      <a:r>
                        <a:rPr lang="en-US" sz="1200" b="1" dirty="0">
                          <a:solidFill>
                            <a:schemeClr val="tx1"/>
                          </a:solidFill>
                          <a:latin typeface="+mn-lt"/>
                        </a:rPr>
                        <a:t>Solids </a:t>
                      </a:r>
                      <a:r>
                        <a:rPr lang="en-US" sz="100" b="1" dirty="0">
                          <a:solidFill>
                            <a:schemeClr val="tx1"/>
                          </a:solidFill>
                          <a:latin typeface="+mn-lt"/>
                        </a:rPr>
                        <a:t>at 25 degrees Celsius</a:t>
                      </a:r>
                    </a:p>
                  </a:txBody>
                  <a:tcPr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rPr>
                        <a:t>Density (g</a:t>
                      </a:r>
                      <a:r>
                        <a:rPr lang="en-US" sz="100" b="1" dirty="0">
                          <a:solidFill>
                            <a:schemeClr val="tx1"/>
                          </a:solidFill>
                          <a:latin typeface="+mn-lt"/>
                        </a:rPr>
                        <a:t>rams</a:t>
                      </a:r>
                      <a:r>
                        <a:rPr lang="en-US" sz="1200" b="1" dirty="0">
                          <a:solidFill>
                            <a:schemeClr val="tx1"/>
                          </a:solidFill>
                          <a:latin typeface="+mn-lt"/>
                        </a:rPr>
                        <a:t>/m</a:t>
                      </a:r>
                      <a:r>
                        <a:rPr lang="en-US" sz="100" b="1" dirty="0">
                          <a:solidFill>
                            <a:schemeClr val="tx1"/>
                          </a:solidFill>
                          <a:latin typeface="+mn-lt"/>
                        </a:rPr>
                        <a:t>illi</a:t>
                      </a:r>
                      <a:r>
                        <a:rPr lang="en-US" sz="1200" b="1" dirty="0">
                          <a:solidFill>
                            <a:schemeClr val="tx1"/>
                          </a:solidFill>
                          <a:latin typeface="+mn-lt"/>
                        </a:rPr>
                        <a:t>L</a:t>
                      </a:r>
                      <a:r>
                        <a:rPr lang="en-US" sz="100" b="1" dirty="0">
                          <a:solidFill>
                            <a:schemeClr val="tx1"/>
                          </a:solidFill>
                          <a:latin typeface="+mn-lt"/>
                        </a:rPr>
                        <a:t>iters</a:t>
                      </a:r>
                      <a:r>
                        <a:rPr lang="en-US" sz="1200" b="1" dirty="0">
                          <a:solidFill>
                            <a:schemeClr val="tx1"/>
                          </a:solidFill>
                          <a:latin typeface="+mn-lt"/>
                        </a:rPr>
                        <a:t>)</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rPr>
                        <a:t>Liquids</a:t>
                      </a:r>
                    </a:p>
                    <a:p>
                      <a:r>
                        <a:rPr lang="en-US" sz="100" b="1" dirty="0">
                          <a:solidFill>
                            <a:schemeClr val="tx1"/>
                          </a:solidFill>
                          <a:latin typeface="+mn-lt"/>
                        </a:rPr>
                        <a:t>at 25 degrees Celsius</a:t>
                      </a:r>
                    </a:p>
                    <a:p>
                      <a:r>
                        <a:rPr lang="en-US" sz="1200" b="1" dirty="0">
                          <a:solidFill>
                            <a:schemeClr val="tx1"/>
                          </a:solidFill>
                          <a:latin typeface="+mn-lt"/>
                        </a:rPr>
                        <a:t> </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rPr>
                        <a:t>Density (g</a:t>
                      </a:r>
                      <a:r>
                        <a:rPr lang="en-US" sz="100" b="1" dirty="0">
                          <a:solidFill>
                            <a:schemeClr val="tx1"/>
                          </a:solidFill>
                          <a:latin typeface="+mn-lt"/>
                        </a:rPr>
                        <a:t>rams</a:t>
                      </a:r>
                      <a:r>
                        <a:rPr lang="en-US" sz="1200" b="1" dirty="0">
                          <a:solidFill>
                            <a:schemeClr val="tx1"/>
                          </a:solidFill>
                          <a:latin typeface="+mn-lt"/>
                        </a:rPr>
                        <a:t>/m</a:t>
                      </a:r>
                      <a:r>
                        <a:rPr lang="en-US" sz="100" b="1" dirty="0">
                          <a:solidFill>
                            <a:schemeClr val="tx1"/>
                          </a:solidFill>
                          <a:latin typeface="+mn-lt"/>
                        </a:rPr>
                        <a:t>illi</a:t>
                      </a:r>
                      <a:r>
                        <a:rPr lang="en-US" sz="1200" b="1" dirty="0">
                          <a:solidFill>
                            <a:schemeClr val="tx1"/>
                          </a:solidFill>
                          <a:latin typeface="+mn-lt"/>
                        </a:rPr>
                        <a:t>L</a:t>
                      </a:r>
                      <a:r>
                        <a:rPr lang="en-US" sz="100" b="1" dirty="0">
                          <a:solidFill>
                            <a:schemeClr val="tx1"/>
                          </a:solidFill>
                          <a:latin typeface="+mn-lt"/>
                        </a:rPr>
                        <a:t>iters</a:t>
                      </a:r>
                      <a:r>
                        <a:rPr lang="en-US" sz="1200" b="1" dirty="0">
                          <a:solidFill>
                            <a:schemeClr val="tx1"/>
                          </a:solidFill>
                          <a:latin typeface="+mn-lt"/>
                        </a:rPr>
                        <a:t>)</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rPr>
                        <a:t>Gases</a:t>
                      </a:r>
                    </a:p>
                    <a:p>
                      <a:r>
                        <a:rPr lang="en-US" sz="100" b="1" dirty="0">
                          <a:solidFill>
                            <a:schemeClr val="tx1"/>
                          </a:solidFill>
                          <a:latin typeface="+mn-lt"/>
                        </a:rPr>
                        <a:t>at 0 degrees Celsius</a:t>
                      </a:r>
                    </a:p>
                    <a:p>
                      <a:endParaRPr lang="en-US" sz="1200" b="1" dirty="0">
                        <a:solidFill>
                          <a:schemeClr val="tx1"/>
                        </a:solidFill>
                        <a:latin typeface="+mn-lt"/>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rPr>
                        <a:t>Density</a:t>
                      </a:r>
                    </a:p>
                    <a:p>
                      <a:r>
                        <a:rPr lang="en-US" sz="1200" b="1" dirty="0">
                          <a:solidFill>
                            <a:schemeClr val="tx1"/>
                          </a:solidFill>
                          <a:latin typeface="+mn-lt"/>
                        </a:rPr>
                        <a:t>(g</a:t>
                      </a:r>
                      <a:r>
                        <a:rPr lang="en-US" sz="100" b="1" dirty="0">
                          <a:solidFill>
                            <a:schemeClr val="tx1"/>
                          </a:solidFill>
                          <a:latin typeface="+mn-lt"/>
                        </a:rPr>
                        <a:t>rams</a:t>
                      </a:r>
                      <a:r>
                        <a:rPr lang="en-US" sz="1200" b="1" dirty="0">
                          <a:solidFill>
                            <a:schemeClr val="tx1"/>
                          </a:solidFill>
                          <a:latin typeface="+mn-lt"/>
                        </a:rPr>
                        <a:t>/L</a:t>
                      </a:r>
                      <a:r>
                        <a:rPr lang="en-US" sz="100" b="1" dirty="0">
                          <a:solidFill>
                            <a:schemeClr val="tx1"/>
                          </a:solidFill>
                          <a:latin typeface="+mn-lt"/>
                        </a:rPr>
                        <a:t>iters</a:t>
                      </a:r>
                      <a:r>
                        <a:rPr lang="en-US" sz="1200" b="1" dirty="0">
                          <a:solidFill>
                            <a:schemeClr val="tx1"/>
                          </a:solidFill>
                          <a:latin typeface="+mn-lt"/>
                        </a:rPr>
                        <a:t>)</a:t>
                      </a:r>
                    </a:p>
                  </a:txBody>
                  <a:tcPr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7889202"/>
                  </a:ext>
                </a:extLst>
              </a:tr>
              <a:tr h="286572">
                <a:tc>
                  <a:txBody>
                    <a:bodyPr/>
                    <a:lstStyle/>
                    <a:p>
                      <a:r>
                        <a:rPr lang="en-US" sz="1200" dirty="0">
                          <a:solidFill>
                            <a:schemeClr val="tx1"/>
                          </a:solidFill>
                          <a:latin typeface="+mn-lt"/>
                        </a:rPr>
                        <a:t>Cork</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58738" indent="0"/>
                      <a:r>
                        <a:rPr lang="en-US" sz="1200" dirty="0">
                          <a:solidFill>
                            <a:schemeClr val="tx1"/>
                          </a:solidFill>
                          <a:latin typeface="+mn-lt"/>
                        </a:rPr>
                        <a:t>0.26</a:t>
                      </a:r>
                    </a:p>
                  </a:txBody>
                  <a:tcPr>
                    <a:lnT w="12700" cap="flat" cmpd="sng" algn="ctr">
                      <a:solidFill>
                        <a:schemeClr val="tx1"/>
                      </a:solidFill>
                      <a:prstDash val="solid"/>
                      <a:round/>
                      <a:headEnd type="none" w="med" len="med"/>
                      <a:tailEnd type="none" w="med" len="med"/>
                    </a:lnT>
                  </a:tcPr>
                </a:tc>
                <a:tc>
                  <a:txBody>
                    <a:bodyPr/>
                    <a:lstStyle/>
                    <a:p>
                      <a:r>
                        <a:rPr lang="en-US" sz="1200" dirty="0">
                          <a:solidFill>
                            <a:schemeClr val="tx1"/>
                          </a:solidFill>
                          <a:latin typeface="+mn-lt"/>
                        </a:rPr>
                        <a:t>Gasoline</a:t>
                      </a:r>
                    </a:p>
                  </a:txBody>
                  <a:tcPr>
                    <a:lnT w="12700" cap="flat" cmpd="sng" algn="ctr">
                      <a:solidFill>
                        <a:schemeClr val="tx1"/>
                      </a:solidFill>
                      <a:prstDash val="solid"/>
                      <a:round/>
                      <a:headEnd type="none" w="med" len="med"/>
                      <a:tailEnd type="none" w="med" len="med"/>
                    </a:lnT>
                  </a:tcPr>
                </a:tc>
                <a:tc>
                  <a:txBody>
                    <a:bodyPr/>
                    <a:lstStyle/>
                    <a:p>
                      <a:pPr marL="58738" indent="0"/>
                      <a:r>
                        <a:rPr lang="en-US" sz="1200" dirty="0">
                          <a:solidFill>
                            <a:schemeClr val="tx1"/>
                          </a:solidFill>
                          <a:latin typeface="+mn-lt"/>
                        </a:rPr>
                        <a:t>0.74</a:t>
                      </a:r>
                    </a:p>
                  </a:txBody>
                  <a:tcPr>
                    <a:lnT w="12700" cap="flat" cmpd="sng" algn="ctr">
                      <a:solidFill>
                        <a:schemeClr val="tx1"/>
                      </a:solidFill>
                      <a:prstDash val="solid"/>
                      <a:round/>
                      <a:headEnd type="none" w="med" len="med"/>
                      <a:tailEnd type="none" w="med" len="med"/>
                    </a:lnT>
                  </a:tcPr>
                </a:tc>
                <a:tc>
                  <a:txBody>
                    <a:bodyPr/>
                    <a:lstStyle/>
                    <a:p>
                      <a:r>
                        <a:rPr lang="en-US" sz="1200" dirty="0">
                          <a:solidFill>
                            <a:schemeClr val="tx1"/>
                          </a:solidFill>
                          <a:latin typeface="+mn-lt"/>
                        </a:rPr>
                        <a:t>Hydrogen</a:t>
                      </a:r>
                    </a:p>
                  </a:txBody>
                  <a:tcPr>
                    <a:lnT w="12700" cap="flat" cmpd="sng" algn="ctr">
                      <a:solidFill>
                        <a:schemeClr val="tx1"/>
                      </a:solidFill>
                      <a:prstDash val="solid"/>
                      <a:round/>
                      <a:headEnd type="none" w="med" len="med"/>
                      <a:tailEnd type="none" w="med" len="med"/>
                    </a:lnT>
                  </a:tcPr>
                </a:tc>
                <a:tc>
                  <a:txBody>
                    <a:bodyPr/>
                    <a:lstStyle/>
                    <a:p>
                      <a:r>
                        <a:rPr lang="en-US" sz="1200" dirty="0">
                          <a:solidFill>
                            <a:schemeClr val="tx1"/>
                          </a:solidFill>
                          <a:latin typeface="+mn-lt"/>
                        </a:rPr>
                        <a:t>0.090</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2660245"/>
                  </a:ext>
                </a:extLst>
              </a:tr>
              <a:tr h="286572">
                <a:tc>
                  <a:txBody>
                    <a:bodyPr/>
                    <a:lstStyle/>
                    <a:p>
                      <a:r>
                        <a:rPr lang="en-US" sz="1200" dirty="0">
                          <a:solidFill>
                            <a:schemeClr val="tx1"/>
                          </a:solidFill>
                          <a:latin typeface="+mn-lt"/>
                        </a:rPr>
                        <a:t>Body fat</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0.909</a:t>
                      </a:r>
                    </a:p>
                  </a:txBody>
                  <a:tcPr/>
                </a:tc>
                <a:tc>
                  <a:txBody>
                    <a:bodyPr/>
                    <a:lstStyle/>
                    <a:p>
                      <a:r>
                        <a:rPr lang="en-US" sz="1200" dirty="0">
                          <a:solidFill>
                            <a:schemeClr val="tx1"/>
                          </a:solidFill>
                          <a:latin typeface="+mn-lt"/>
                        </a:rPr>
                        <a:t>Ethanol</a:t>
                      </a:r>
                    </a:p>
                  </a:txBody>
                  <a:tcPr/>
                </a:tc>
                <a:tc>
                  <a:txBody>
                    <a:bodyPr/>
                    <a:lstStyle/>
                    <a:p>
                      <a:pPr marL="58738" indent="0"/>
                      <a:r>
                        <a:rPr lang="en-US" sz="1200" dirty="0">
                          <a:solidFill>
                            <a:schemeClr val="tx1"/>
                          </a:solidFill>
                          <a:latin typeface="+mn-lt"/>
                        </a:rPr>
                        <a:t>0.79</a:t>
                      </a:r>
                    </a:p>
                  </a:txBody>
                  <a:tcPr/>
                </a:tc>
                <a:tc>
                  <a:txBody>
                    <a:bodyPr/>
                    <a:lstStyle/>
                    <a:p>
                      <a:r>
                        <a:rPr lang="en-US" sz="1200" dirty="0">
                          <a:solidFill>
                            <a:schemeClr val="tx1"/>
                          </a:solidFill>
                          <a:latin typeface="+mn-lt"/>
                        </a:rPr>
                        <a:t>Helium</a:t>
                      </a:r>
                    </a:p>
                  </a:txBody>
                  <a:tcPr/>
                </a:tc>
                <a:tc>
                  <a:txBody>
                    <a:bodyPr/>
                    <a:lstStyle/>
                    <a:p>
                      <a:r>
                        <a:rPr lang="en-US" sz="1200" dirty="0">
                          <a:solidFill>
                            <a:schemeClr val="tx1"/>
                          </a:solidFill>
                          <a:latin typeface="+mn-lt"/>
                        </a:rPr>
                        <a:t>0.179</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2652120642"/>
                  </a:ext>
                </a:extLst>
              </a:tr>
              <a:tr h="286572">
                <a:tc>
                  <a:txBody>
                    <a:bodyPr/>
                    <a:lstStyle/>
                    <a:p>
                      <a:r>
                        <a:rPr lang="en-US" sz="1200" dirty="0">
                          <a:solidFill>
                            <a:schemeClr val="tx1"/>
                          </a:solidFill>
                          <a:latin typeface="+mn-lt"/>
                        </a:rPr>
                        <a:t>Ice </a:t>
                      </a:r>
                      <a:r>
                        <a:rPr lang="en-US" sz="100" dirty="0">
                          <a:solidFill>
                            <a:schemeClr val="tx1"/>
                          </a:solidFill>
                          <a:latin typeface="+mn-lt"/>
                        </a:rPr>
                        <a:t>at 0 degrees Celsius</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0.92</a:t>
                      </a:r>
                    </a:p>
                  </a:txBody>
                  <a:tcPr/>
                </a:tc>
                <a:tc>
                  <a:txBody>
                    <a:bodyPr/>
                    <a:lstStyle/>
                    <a:p>
                      <a:r>
                        <a:rPr lang="en-US" sz="1200" dirty="0">
                          <a:solidFill>
                            <a:schemeClr val="tx1"/>
                          </a:solidFill>
                          <a:latin typeface="+mn-lt"/>
                        </a:rPr>
                        <a:t>Olive oil</a:t>
                      </a:r>
                    </a:p>
                  </a:txBody>
                  <a:tcPr/>
                </a:tc>
                <a:tc>
                  <a:txBody>
                    <a:bodyPr/>
                    <a:lstStyle/>
                    <a:p>
                      <a:pPr marL="58738" indent="0"/>
                      <a:r>
                        <a:rPr lang="en-US" sz="1200" dirty="0">
                          <a:solidFill>
                            <a:schemeClr val="tx1"/>
                          </a:solidFill>
                          <a:latin typeface="+mn-lt"/>
                        </a:rPr>
                        <a:t>0.92</a:t>
                      </a:r>
                    </a:p>
                  </a:txBody>
                  <a:tcPr/>
                </a:tc>
                <a:tc>
                  <a:txBody>
                    <a:bodyPr/>
                    <a:lstStyle/>
                    <a:p>
                      <a:r>
                        <a:rPr lang="en-US" sz="1200" dirty="0">
                          <a:solidFill>
                            <a:schemeClr val="tx1"/>
                          </a:solidFill>
                          <a:latin typeface="+mn-lt"/>
                        </a:rPr>
                        <a:t>Methane</a:t>
                      </a:r>
                    </a:p>
                  </a:txBody>
                  <a:tcPr/>
                </a:tc>
                <a:tc>
                  <a:txBody>
                    <a:bodyPr/>
                    <a:lstStyle/>
                    <a:p>
                      <a:r>
                        <a:rPr lang="en-US" sz="1200" dirty="0">
                          <a:solidFill>
                            <a:schemeClr val="tx1"/>
                          </a:solidFill>
                          <a:latin typeface="+mn-lt"/>
                        </a:rPr>
                        <a:t>0.714</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3372433378"/>
                  </a:ext>
                </a:extLst>
              </a:tr>
              <a:tr h="286572">
                <a:tc>
                  <a:txBody>
                    <a:bodyPr/>
                    <a:lstStyle/>
                    <a:p>
                      <a:r>
                        <a:rPr lang="en-US" sz="1200" dirty="0">
                          <a:solidFill>
                            <a:schemeClr val="tx1"/>
                          </a:solidFill>
                          <a:latin typeface="+mn-lt"/>
                        </a:rPr>
                        <a:t>Muscle</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1.06</a:t>
                      </a:r>
                    </a:p>
                  </a:txBody>
                  <a:tcPr/>
                </a:tc>
                <a:tc>
                  <a:txBody>
                    <a:bodyPr/>
                    <a:lstStyle/>
                    <a:p>
                      <a:r>
                        <a:rPr lang="en-US" sz="1200" dirty="0">
                          <a:solidFill>
                            <a:schemeClr val="tx1"/>
                          </a:solidFill>
                          <a:latin typeface="+mn-lt"/>
                        </a:rPr>
                        <a:t>Water </a:t>
                      </a:r>
                      <a:r>
                        <a:rPr lang="en-US" sz="100" dirty="0">
                          <a:solidFill>
                            <a:schemeClr val="tx1"/>
                          </a:solidFill>
                          <a:latin typeface="+mn-lt"/>
                        </a:rPr>
                        <a:t>at 4 degrees Celsius</a:t>
                      </a:r>
                    </a:p>
                  </a:txBody>
                  <a:tcPr/>
                </a:tc>
                <a:tc>
                  <a:txBody>
                    <a:bodyPr/>
                    <a:lstStyle/>
                    <a:p>
                      <a:pPr marL="58738" indent="0"/>
                      <a:r>
                        <a:rPr lang="en-US" sz="1200" dirty="0">
                          <a:solidFill>
                            <a:schemeClr val="tx1"/>
                          </a:solidFill>
                          <a:latin typeface="+mn-lt"/>
                        </a:rPr>
                        <a:t>1.00</a:t>
                      </a:r>
                    </a:p>
                  </a:txBody>
                  <a:tcPr/>
                </a:tc>
                <a:tc>
                  <a:txBody>
                    <a:bodyPr/>
                    <a:lstStyle/>
                    <a:p>
                      <a:r>
                        <a:rPr lang="en-US" sz="1200" dirty="0">
                          <a:solidFill>
                            <a:schemeClr val="tx1"/>
                          </a:solidFill>
                          <a:latin typeface="+mn-lt"/>
                        </a:rPr>
                        <a:t>Neon</a:t>
                      </a:r>
                    </a:p>
                  </a:txBody>
                  <a:tcPr/>
                </a:tc>
                <a:tc>
                  <a:txBody>
                    <a:bodyPr/>
                    <a:lstStyle/>
                    <a:p>
                      <a:r>
                        <a:rPr lang="en-US" sz="1200" dirty="0">
                          <a:solidFill>
                            <a:schemeClr val="tx1"/>
                          </a:solidFill>
                          <a:latin typeface="+mn-lt"/>
                        </a:rPr>
                        <a:t>0.902</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3181725993"/>
                  </a:ext>
                </a:extLst>
              </a:tr>
              <a:tr h="286572">
                <a:tc>
                  <a:txBody>
                    <a:bodyPr/>
                    <a:lstStyle/>
                    <a:p>
                      <a:r>
                        <a:rPr lang="en-US" sz="1200" dirty="0">
                          <a:solidFill>
                            <a:schemeClr val="tx1"/>
                          </a:solidFill>
                          <a:latin typeface="+mn-lt"/>
                        </a:rPr>
                        <a:t>Sugar</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1.59</a:t>
                      </a:r>
                    </a:p>
                  </a:txBody>
                  <a:tcPr/>
                </a:tc>
                <a:tc>
                  <a:txBody>
                    <a:bodyPr/>
                    <a:lstStyle/>
                    <a:p>
                      <a:r>
                        <a:rPr lang="en-US" sz="1200" dirty="0">
                          <a:solidFill>
                            <a:schemeClr val="tx1"/>
                          </a:solidFill>
                          <a:latin typeface="+mn-lt"/>
                        </a:rPr>
                        <a:t>Urine</a:t>
                      </a:r>
                    </a:p>
                  </a:txBody>
                  <a:tcPr/>
                </a:tc>
                <a:tc>
                  <a:txBody>
                    <a:bodyPr/>
                    <a:lstStyle/>
                    <a:p>
                      <a:pPr marL="58738" indent="0"/>
                      <a:r>
                        <a:rPr lang="en-US" sz="1200" dirty="0">
                          <a:solidFill>
                            <a:schemeClr val="tx1"/>
                          </a:solidFill>
                          <a:latin typeface="+mn-lt"/>
                        </a:rPr>
                        <a:t>1.003–1.030</a:t>
                      </a:r>
                    </a:p>
                  </a:txBody>
                  <a:tcPr/>
                </a:tc>
                <a:tc>
                  <a:txBody>
                    <a:bodyPr/>
                    <a:lstStyle/>
                    <a:p>
                      <a:r>
                        <a:rPr lang="en-US" sz="1200" dirty="0">
                          <a:solidFill>
                            <a:schemeClr val="tx1"/>
                          </a:solidFill>
                          <a:latin typeface="+mn-lt"/>
                        </a:rPr>
                        <a:t>Nitrogen</a:t>
                      </a:r>
                    </a:p>
                  </a:txBody>
                  <a:tcPr/>
                </a:tc>
                <a:tc>
                  <a:txBody>
                    <a:bodyPr/>
                    <a:lstStyle/>
                    <a:p>
                      <a:r>
                        <a:rPr lang="en-US" sz="1200" dirty="0">
                          <a:solidFill>
                            <a:schemeClr val="tx1"/>
                          </a:solidFill>
                          <a:latin typeface="+mn-lt"/>
                        </a:rPr>
                        <a:t>1.25</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3652482423"/>
                  </a:ext>
                </a:extLst>
              </a:tr>
              <a:tr h="286572">
                <a:tc>
                  <a:txBody>
                    <a:bodyPr/>
                    <a:lstStyle/>
                    <a:p>
                      <a:r>
                        <a:rPr lang="en-US" sz="1200" dirty="0">
                          <a:solidFill>
                            <a:schemeClr val="tx1"/>
                          </a:solidFill>
                          <a:latin typeface="+mn-lt"/>
                        </a:rPr>
                        <a:t>Bone</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1.80</a:t>
                      </a:r>
                    </a:p>
                  </a:txBody>
                  <a:tcPr/>
                </a:tc>
                <a:tc>
                  <a:txBody>
                    <a:bodyPr/>
                    <a:lstStyle/>
                    <a:p>
                      <a:r>
                        <a:rPr lang="en-US" sz="1200" dirty="0">
                          <a:solidFill>
                            <a:schemeClr val="tx1"/>
                          </a:solidFill>
                          <a:latin typeface="+mn-lt"/>
                        </a:rPr>
                        <a:t>Plasma (blood)</a:t>
                      </a:r>
                    </a:p>
                  </a:txBody>
                  <a:tcPr/>
                </a:tc>
                <a:tc>
                  <a:txBody>
                    <a:bodyPr/>
                    <a:lstStyle/>
                    <a:p>
                      <a:pPr marL="58738" indent="0"/>
                      <a:r>
                        <a:rPr lang="en-US" sz="1200" dirty="0">
                          <a:solidFill>
                            <a:schemeClr val="tx1"/>
                          </a:solidFill>
                          <a:latin typeface="+mn-lt"/>
                        </a:rPr>
                        <a:t>1.03</a:t>
                      </a:r>
                    </a:p>
                  </a:txBody>
                  <a:tcPr/>
                </a:tc>
                <a:tc>
                  <a:txBody>
                    <a:bodyPr/>
                    <a:lstStyle/>
                    <a:p>
                      <a:r>
                        <a:rPr lang="en-US" sz="1200" dirty="0">
                          <a:solidFill>
                            <a:schemeClr val="tx1"/>
                          </a:solidFill>
                          <a:latin typeface="+mn-lt"/>
                        </a:rPr>
                        <a:t>Air (dry)</a:t>
                      </a:r>
                    </a:p>
                  </a:txBody>
                  <a:tcPr/>
                </a:tc>
                <a:tc>
                  <a:txBody>
                    <a:bodyPr/>
                    <a:lstStyle/>
                    <a:p>
                      <a:r>
                        <a:rPr lang="en-US" sz="1200" dirty="0">
                          <a:solidFill>
                            <a:schemeClr val="tx1"/>
                          </a:solidFill>
                          <a:latin typeface="+mn-lt"/>
                        </a:rPr>
                        <a:t>1.29</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4207909250"/>
                  </a:ext>
                </a:extLst>
              </a:tr>
              <a:tr h="286572">
                <a:tc>
                  <a:txBody>
                    <a:bodyPr/>
                    <a:lstStyle/>
                    <a:p>
                      <a:r>
                        <a:rPr lang="en-US" sz="1200" dirty="0">
                          <a:solidFill>
                            <a:schemeClr val="tx1"/>
                          </a:solidFill>
                          <a:latin typeface="+mn-lt"/>
                        </a:rPr>
                        <a:t>Salt (N</a:t>
                      </a:r>
                      <a:r>
                        <a:rPr lang="en-US" sz="100" dirty="0">
                          <a:solidFill>
                            <a:schemeClr val="tx1"/>
                          </a:solidFill>
                          <a:latin typeface="+mn-lt"/>
                        </a:rPr>
                        <a:t> </a:t>
                      </a:r>
                      <a:r>
                        <a:rPr lang="en-US" sz="1200" dirty="0">
                          <a:solidFill>
                            <a:schemeClr val="tx1"/>
                          </a:solidFill>
                          <a:latin typeface="+mn-lt"/>
                        </a:rPr>
                        <a:t>a</a:t>
                      </a:r>
                      <a:r>
                        <a:rPr lang="en-US" sz="100" dirty="0">
                          <a:solidFill>
                            <a:schemeClr val="tx1"/>
                          </a:solidFill>
                          <a:latin typeface="+mn-lt"/>
                        </a:rPr>
                        <a:t> </a:t>
                      </a:r>
                      <a:r>
                        <a:rPr lang="en-US" sz="1200" dirty="0">
                          <a:solidFill>
                            <a:schemeClr val="tx1"/>
                          </a:solidFill>
                          <a:latin typeface="+mn-lt"/>
                        </a:rPr>
                        <a:t>C</a:t>
                      </a:r>
                      <a:r>
                        <a:rPr lang="en-US" sz="100" dirty="0">
                          <a:solidFill>
                            <a:schemeClr val="tx1"/>
                          </a:solidFill>
                          <a:latin typeface="+mn-lt"/>
                        </a:rPr>
                        <a:t> </a:t>
                      </a:r>
                      <a:r>
                        <a:rPr lang="en-US" sz="1200" dirty="0">
                          <a:solidFill>
                            <a:schemeClr val="tx1"/>
                          </a:solidFill>
                          <a:latin typeface="+mn-lt"/>
                        </a:rPr>
                        <a:t>l)</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2.16</a:t>
                      </a:r>
                    </a:p>
                  </a:txBody>
                  <a:tcPr/>
                </a:tc>
                <a:tc>
                  <a:txBody>
                    <a:bodyPr/>
                    <a:lstStyle/>
                    <a:p>
                      <a:r>
                        <a:rPr lang="en-US" sz="1200" dirty="0">
                          <a:solidFill>
                            <a:schemeClr val="tx1"/>
                          </a:solidFill>
                          <a:latin typeface="+mn-lt"/>
                        </a:rPr>
                        <a:t>Milk</a:t>
                      </a:r>
                    </a:p>
                  </a:txBody>
                  <a:tcPr/>
                </a:tc>
                <a:tc>
                  <a:txBody>
                    <a:bodyPr/>
                    <a:lstStyle/>
                    <a:p>
                      <a:pPr marL="58738" indent="0"/>
                      <a:r>
                        <a:rPr lang="en-US" sz="1200" dirty="0">
                          <a:solidFill>
                            <a:schemeClr val="tx1"/>
                          </a:solidFill>
                          <a:latin typeface="+mn-lt"/>
                        </a:rPr>
                        <a:t>1.04</a:t>
                      </a:r>
                    </a:p>
                  </a:txBody>
                  <a:tcPr/>
                </a:tc>
                <a:tc>
                  <a:txBody>
                    <a:bodyPr/>
                    <a:lstStyle/>
                    <a:p>
                      <a:r>
                        <a:rPr lang="en-US" sz="1200" dirty="0">
                          <a:solidFill>
                            <a:schemeClr val="tx1"/>
                          </a:solidFill>
                          <a:latin typeface="+mn-lt"/>
                        </a:rPr>
                        <a:t>Oxygen</a:t>
                      </a:r>
                    </a:p>
                  </a:txBody>
                  <a:tcPr/>
                </a:tc>
                <a:tc>
                  <a:txBody>
                    <a:bodyPr/>
                    <a:lstStyle/>
                    <a:p>
                      <a:r>
                        <a:rPr lang="en-US" sz="1200" dirty="0">
                          <a:solidFill>
                            <a:schemeClr val="tx1"/>
                          </a:solidFill>
                          <a:latin typeface="+mn-lt"/>
                        </a:rPr>
                        <a:t>1.43</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2013743754"/>
                  </a:ext>
                </a:extLst>
              </a:tr>
              <a:tr h="286572">
                <a:tc>
                  <a:txBody>
                    <a:bodyPr/>
                    <a:lstStyle/>
                    <a:p>
                      <a:r>
                        <a:rPr lang="en-US" sz="1200" dirty="0">
                          <a:solidFill>
                            <a:schemeClr val="tx1"/>
                          </a:solidFill>
                          <a:latin typeface="+mn-lt"/>
                        </a:rPr>
                        <a:t>Aluminum</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2.70</a:t>
                      </a:r>
                    </a:p>
                  </a:txBody>
                  <a:tcPr/>
                </a:tc>
                <a:tc>
                  <a:txBody>
                    <a:bodyPr/>
                    <a:lstStyle/>
                    <a:p>
                      <a:r>
                        <a:rPr lang="en-US" sz="1200" dirty="0">
                          <a:solidFill>
                            <a:schemeClr val="tx1"/>
                          </a:solidFill>
                          <a:latin typeface="+mn-lt"/>
                        </a:rPr>
                        <a:t>Blood</a:t>
                      </a:r>
                    </a:p>
                  </a:txBody>
                  <a:tcPr/>
                </a:tc>
                <a:tc>
                  <a:txBody>
                    <a:bodyPr/>
                    <a:lstStyle/>
                    <a:p>
                      <a:pPr marL="58738" indent="0"/>
                      <a:r>
                        <a:rPr lang="en-US" sz="1200" dirty="0">
                          <a:solidFill>
                            <a:schemeClr val="tx1"/>
                          </a:solidFill>
                          <a:latin typeface="+mn-lt"/>
                        </a:rPr>
                        <a:t>1.06</a:t>
                      </a:r>
                    </a:p>
                  </a:txBody>
                  <a:tcPr/>
                </a:tc>
                <a:tc>
                  <a:txBody>
                    <a:bodyPr/>
                    <a:lstStyle/>
                    <a:p>
                      <a:r>
                        <a:rPr lang="en-US" sz="1200" dirty="0">
                          <a:solidFill>
                            <a:schemeClr val="tx1"/>
                          </a:solidFill>
                          <a:latin typeface="+mn-lt"/>
                        </a:rPr>
                        <a:t>Carbon dioxide</a:t>
                      </a:r>
                    </a:p>
                  </a:txBody>
                  <a:tcPr/>
                </a:tc>
                <a:tc>
                  <a:txBody>
                    <a:bodyPr/>
                    <a:lstStyle/>
                    <a:p>
                      <a:r>
                        <a:rPr lang="en-US" sz="1200" dirty="0">
                          <a:solidFill>
                            <a:schemeClr val="tx1"/>
                          </a:solidFill>
                          <a:latin typeface="+mn-lt"/>
                        </a:rPr>
                        <a:t>1.96</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1843073256"/>
                  </a:ext>
                </a:extLst>
              </a:tr>
              <a:tr h="286572">
                <a:tc>
                  <a:txBody>
                    <a:bodyPr/>
                    <a:lstStyle/>
                    <a:p>
                      <a:r>
                        <a:rPr lang="en-US" sz="1200" dirty="0">
                          <a:solidFill>
                            <a:schemeClr val="tx1"/>
                          </a:solidFill>
                          <a:latin typeface="+mn-lt"/>
                        </a:rPr>
                        <a:t>Iron</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7.86</a:t>
                      </a:r>
                    </a:p>
                  </a:txBody>
                  <a:tcPr/>
                </a:tc>
                <a:tc>
                  <a:txBody>
                    <a:bodyPr/>
                    <a:lstStyle/>
                    <a:p>
                      <a:r>
                        <a:rPr lang="en-US" sz="1200" dirty="0">
                          <a:solidFill>
                            <a:schemeClr val="tx1"/>
                          </a:solidFill>
                          <a:latin typeface="+mn-lt"/>
                        </a:rPr>
                        <a:t>Mercury</a:t>
                      </a:r>
                    </a:p>
                  </a:txBody>
                  <a:tcPr/>
                </a:tc>
                <a:tc>
                  <a:txBody>
                    <a:bodyPr/>
                    <a:lstStyle/>
                    <a:p>
                      <a:r>
                        <a:rPr lang="en-US" sz="1200" dirty="0">
                          <a:solidFill>
                            <a:schemeClr val="tx1"/>
                          </a:solidFill>
                          <a:latin typeface="+mn-lt"/>
                        </a:rPr>
                        <a:t>13.6</a:t>
                      </a: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1099869547"/>
                  </a:ext>
                </a:extLst>
              </a:tr>
              <a:tr h="286572">
                <a:tc>
                  <a:txBody>
                    <a:bodyPr/>
                    <a:lstStyle/>
                    <a:p>
                      <a:r>
                        <a:rPr lang="en-US" sz="1200" dirty="0">
                          <a:solidFill>
                            <a:schemeClr val="tx1"/>
                          </a:solidFill>
                          <a:latin typeface="+mn-lt"/>
                        </a:rPr>
                        <a:t>Copper</a:t>
                      </a:r>
                    </a:p>
                  </a:txBody>
                  <a:tcPr>
                    <a:lnL w="12700" cap="flat" cmpd="sng" algn="ctr">
                      <a:noFill/>
                      <a:prstDash val="solid"/>
                      <a:round/>
                      <a:headEnd type="none" w="med" len="med"/>
                      <a:tailEnd type="none" w="med" len="med"/>
                    </a:lnL>
                  </a:tcPr>
                </a:tc>
                <a:tc>
                  <a:txBody>
                    <a:bodyPr/>
                    <a:lstStyle/>
                    <a:p>
                      <a:pPr marL="58738" indent="0"/>
                      <a:r>
                        <a:rPr lang="en-US" sz="1200" dirty="0">
                          <a:solidFill>
                            <a:schemeClr val="tx1"/>
                          </a:solidFill>
                          <a:latin typeface="+mn-lt"/>
                        </a:rPr>
                        <a:t>8.92</a:t>
                      </a:r>
                    </a:p>
                  </a:txBody>
                  <a:tcPr/>
                </a:tc>
                <a:tc>
                  <a:txBody>
                    <a:bodyPr/>
                    <a:lstStyle/>
                    <a:p>
                      <a:r>
                        <a:rPr lang="en-US" sz="100" dirty="0">
                          <a:solidFill>
                            <a:schemeClr val="tx1"/>
                          </a:solidFill>
                          <a:latin typeface="+mn-lt"/>
                        </a:rPr>
                        <a:t>Blank</a:t>
                      </a: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4087327170"/>
                  </a:ext>
                </a:extLst>
              </a:tr>
              <a:tr h="286572">
                <a:tc>
                  <a:txBody>
                    <a:bodyPr/>
                    <a:lstStyle/>
                    <a:p>
                      <a:r>
                        <a:rPr lang="en-US" sz="1200" dirty="0">
                          <a:solidFill>
                            <a:schemeClr val="tx1"/>
                          </a:solidFill>
                          <a:latin typeface="+mn-lt"/>
                        </a:rPr>
                        <a:t>Silver</a:t>
                      </a:r>
                    </a:p>
                  </a:txBody>
                  <a:tcPr>
                    <a:lnL w="12700" cap="flat" cmpd="sng" algn="ctr">
                      <a:noFill/>
                      <a:prstDash val="solid"/>
                      <a:round/>
                      <a:headEnd type="none" w="med" len="med"/>
                      <a:tailEnd type="none" w="med" len="med"/>
                    </a:lnL>
                  </a:tcPr>
                </a:tc>
                <a:tc>
                  <a:txBody>
                    <a:bodyPr/>
                    <a:lstStyle/>
                    <a:p>
                      <a:r>
                        <a:rPr lang="en-US" sz="1200" dirty="0">
                          <a:solidFill>
                            <a:schemeClr val="tx1"/>
                          </a:solidFill>
                          <a:latin typeface="+mn-lt"/>
                        </a:rPr>
                        <a:t>10.5</a:t>
                      </a:r>
                    </a:p>
                  </a:txBody>
                  <a:tcPr/>
                </a:tc>
                <a:tc>
                  <a:txBody>
                    <a:bodyPr/>
                    <a:lstStyle/>
                    <a:p>
                      <a:r>
                        <a:rPr lang="en-US" sz="100" dirty="0">
                          <a:solidFill>
                            <a:schemeClr val="tx1"/>
                          </a:solidFill>
                          <a:latin typeface="+mn-lt"/>
                        </a:rPr>
                        <a:t>Blank</a:t>
                      </a: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3342459953"/>
                  </a:ext>
                </a:extLst>
              </a:tr>
              <a:tr h="286572">
                <a:tc>
                  <a:txBody>
                    <a:bodyPr/>
                    <a:lstStyle/>
                    <a:p>
                      <a:r>
                        <a:rPr lang="en-US" sz="1200" dirty="0">
                          <a:solidFill>
                            <a:schemeClr val="tx1"/>
                          </a:solidFill>
                          <a:latin typeface="+mn-lt"/>
                        </a:rPr>
                        <a:t>Lead</a:t>
                      </a:r>
                    </a:p>
                  </a:txBody>
                  <a:tcPr>
                    <a:lnL w="12700" cap="flat" cmpd="sng" algn="ctr">
                      <a:noFill/>
                      <a:prstDash val="solid"/>
                      <a:round/>
                      <a:headEnd type="none" w="med" len="med"/>
                      <a:tailEnd type="none" w="med" len="med"/>
                    </a:lnL>
                  </a:tcPr>
                </a:tc>
                <a:tc>
                  <a:txBody>
                    <a:bodyPr/>
                    <a:lstStyle/>
                    <a:p>
                      <a:r>
                        <a:rPr lang="en-US" sz="1200" dirty="0">
                          <a:solidFill>
                            <a:schemeClr val="tx1"/>
                          </a:solidFill>
                          <a:latin typeface="+mn-lt"/>
                        </a:rPr>
                        <a:t>11.3</a:t>
                      </a:r>
                    </a:p>
                  </a:txBody>
                  <a:tcPr/>
                </a:tc>
                <a:tc>
                  <a:txBody>
                    <a:bodyPr/>
                    <a:lstStyle/>
                    <a:p>
                      <a:r>
                        <a:rPr lang="en-US" sz="100" dirty="0">
                          <a:solidFill>
                            <a:schemeClr val="tx1"/>
                          </a:solidFill>
                          <a:latin typeface="+mn-lt"/>
                        </a:rPr>
                        <a:t>Blank</a:t>
                      </a: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1175777587"/>
                  </a:ext>
                </a:extLst>
              </a:tr>
              <a:tr h="286572">
                <a:tc>
                  <a:txBody>
                    <a:bodyPr/>
                    <a:lstStyle/>
                    <a:p>
                      <a:r>
                        <a:rPr lang="en-US" sz="1200" dirty="0">
                          <a:solidFill>
                            <a:schemeClr val="tx1"/>
                          </a:solidFill>
                          <a:latin typeface="+mn-lt"/>
                        </a:rPr>
                        <a:t>Gold</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200" dirty="0">
                          <a:solidFill>
                            <a:schemeClr val="tx1"/>
                          </a:solidFill>
                          <a:latin typeface="+mn-lt"/>
                        </a:rPr>
                        <a:t>19.3</a:t>
                      </a:r>
                    </a:p>
                  </a:txBody>
                  <a:tcPr>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latin typeface="+mn-lt"/>
                        </a:rPr>
                        <a:t>Blank</a:t>
                      </a:r>
                    </a:p>
                  </a:txBody>
                  <a:tcPr>
                    <a:lnB w="12700" cap="flat" cmpd="sng" algn="ctr">
                      <a:solidFill>
                        <a:schemeClr val="tx1"/>
                      </a:solidFill>
                      <a:prstDash val="solid"/>
                      <a:round/>
                      <a:headEnd type="none" w="med" len="med"/>
                      <a:tailEnd type="none" w="med" len="med"/>
                    </a:lnB>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lnB w="12700" cap="flat" cmpd="sng" algn="ctr">
                      <a:solidFill>
                        <a:schemeClr val="tx1"/>
                      </a:solidFill>
                      <a:prstDash val="solid"/>
                      <a:round/>
                      <a:headEnd type="none" w="med" len="med"/>
                      <a:tailEnd type="none" w="med" len="med"/>
                    </a:lnB>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lnB w="12700" cap="flat" cmpd="sng" algn="ctr">
                      <a:solidFill>
                        <a:schemeClr val="tx1"/>
                      </a:solidFill>
                      <a:prstDash val="solid"/>
                      <a:round/>
                      <a:headEnd type="none" w="med" len="med"/>
                      <a:tailEnd type="none" w="med" len="med"/>
                    </a:lnB>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US" sz="100" dirty="0">
                        <a:solidFill>
                          <a:schemeClr val="tx1"/>
                        </a:solidFill>
                        <a:latin typeface="+mn-lt"/>
                      </a:endParaRP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795975"/>
                  </a:ext>
                </a:extLst>
              </a:tr>
            </a:tbl>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nvPr>
        </p:nvGraphicFramePr>
        <p:xfrm>
          <a:off x="1014096" y="2341563"/>
          <a:ext cx="736600" cy="203200"/>
        </p:xfrm>
        <a:graphic>
          <a:graphicData uri="http://schemas.openxmlformats.org/presentationml/2006/ole">
            <mc:AlternateContent xmlns:mc="http://schemas.openxmlformats.org/markup-compatibility/2006">
              <mc:Choice xmlns:v="urn:schemas-microsoft-com:vml" Requires="v">
                <p:oleObj spid="_x0000_s49154" name="Equation" r:id="rId3" imgW="736560" imgH="203040" progId="Equation.DSMT4">
                  <p:embed/>
                </p:oleObj>
              </mc:Choice>
              <mc:Fallback>
                <p:oleObj name="Equation" r:id="rId3" imgW="736560" imgH="203040" progId="Equation.DSMT4">
                  <p:embed/>
                  <p:pic>
                    <p:nvPicPr>
                      <p:cNvPr id="7" name="Object 6">
                        <a:extLst>
                          <a:ext uri="{C183D7F6-B498-43B3-948B-1728B52AA6E4}">
                            <adec:decorative xmlns:adec="http://schemas.microsoft.com/office/drawing/2017/decorative" val="1"/>
                          </a:ext>
                        </a:extLst>
                      </p:cNvPr>
                      <p:cNvPicPr/>
                      <p:nvPr/>
                    </p:nvPicPr>
                    <p:blipFill>
                      <a:blip r:embed="rId4"/>
                      <a:stretch>
                        <a:fillRect/>
                      </a:stretch>
                    </p:blipFill>
                    <p:spPr>
                      <a:xfrm>
                        <a:off x="1014096" y="2341563"/>
                        <a:ext cx="736600" cy="203200"/>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3245970" y="2318088"/>
          <a:ext cx="736600" cy="203200"/>
        </p:xfrm>
        <a:graphic>
          <a:graphicData uri="http://schemas.openxmlformats.org/presentationml/2006/ole">
            <mc:AlternateContent xmlns:mc="http://schemas.openxmlformats.org/markup-compatibility/2006">
              <mc:Choice xmlns:v="urn:schemas-microsoft-com:vml" Requires="v">
                <p:oleObj spid="_x0000_s49155" name="Equation" r:id="rId5" imgW="736560" imgH="203040" progId="Equation.DSMT4">
                  <p:embed/>
                </p:oleObj>
              </mc:Choice>
              <mc:Fallback>
                <p:oleObj name="Equation" r:id="rId5" imgW="736560" imgH="203040" progId="Equation.DSMT4">
                  <p:embed/>
                  <p:pic>
                    <p:nvPicPr>
                      <p:cNvPr id="8" name="Object 7">
                        <a:extLst>
                          <a:ext uri="{C183D7F6-B498-43B3-948B-1728B52AA6E4}">
                            <adec:decorative xmlns:adec="http://schemas.microsoft.com/office/drawing/2017/decorative" val="1"/>
                          </a:ext>
                        </a:extLst>
                      </p:cNvPr>
                      <p:cNvPicPr/>
                      <p:nvPr/>
                    </p:nvPicPr>
                    <p:blipFill>
                      <a:blip r:embed="rId6"/>
                      <a:stretch>
                        <a:fillRect/>
                      </a:stretch>
                    </p:blipFill>
                    <p:spPr>
                      <a:xfrm>
                        <a:off x="3245970" y="2318088"/>
                        <a:ext cx="736600" cy="203200"/>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6010835" y="2312067"/>
          <a:ext cx="647700" cy="203200"/>
        </p:xfrm>
        <a:graphic>
          <a:graphicData uri="http://schemas.openxmlformats.org/presentationml/2006/ole">
            <mc:AlternateContent xmlns:mc="http://schemas.openxmlformats.org/markup-compatibility/2006">
              <mc:Choice xmlns:v="urn:schemas-microsoft-com:vml" Requires="v">
                <p:oleObj spid="_x0000_s49156" name="Equation" r:id="rId7" imgW="647640" imgH="203040" progId="Equation.DSMT4">
                  <p:embed/>
                </p:oleObj>
              </mc:Choice>
              <mc:Fallback>
                <p:oleObj name="Equation" r:id="rId7" imgW="647640" imgH="203040" progId="Equation.DSMT4">
                  <p:embed/>
                  <p:pic>
                    <p:nvPicPr>
                      <p:cNvPr id="9" name="Object 8">
                        <a:extLst>
                          <a:ext uri="{C183D7F6-B498-43B3-948B-1728B52AA6E4}">
                            <adec:decorative xmlns:adec="http://schemas.microsoft.com/office/drawing/2017/decorative" val="1"/>
                          </a:ext>
                        </a:extLst>
                      </p:cNvPr>
                      <p:cNvPicPr/>
                      <p:nvPr/>
                    </p:nvPicPr>
                    <p:blipFill>
                      <a:blip r:embed="rId8"/>
                      <a:stretch>
                        <a:fillRect/>
                      </a:stretch>
                    </p:blipFill>
                    <p:spPr>
                      <a:xfrm>
                        <a:off x="6010835" y="2312067"/>
                        <a:ext cx="647700" cy="203200"/>
                      </a:xfrm>
                      <a:prstGeom prst="rect">
                        <a:avLst/>
                      </a:prstGeom>
                      <a:solidFill>
                        <a:schemeClr val="bg1"/>
                      </a:solidFill>
                    </p:spPr>
                  </p:pic>
                </p:oleObj>
              </mc:Fallback>
            </mc:AlternateContent>
          </a:graphicData>
        </a:graphic>
      </p:graphicFrame>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nvPr>
        </p:nvGraphicFramePr>
        <p:xfrm>
          <a:off x="773432" y="3165400"/>
          <a:ext cx="622300" cy="203200"/>
        </p:xfrm>
        <a:graphic>
          <a:graphicData uri="http://schemas.openxmlformats.org/presentationml/2006/ole">
            <mc:AlternateContent xmlns:mc="http://schemas.openxmlformats.org/markup-compatibility/2006">
              <mc:Choice xmlns:v="urn:schemas-microsoft-com:vml" Requires="v">
                <p:oleObj spid="_x0000_s49157" name="Equation" r:id="rId9" imgW="622080" imgH="203040" progId="Equation.DSMT4">
                  <p:embed/>
                </p:oleObj>
              </mc:Choice>
              <mc:Fallback>
                <p:oleObj name="Equation" r:id="rId9" imgW="622080" imgH="203040" progId="Equation.DSMT4">
                  <p:embed/>
                  <p:pic>
                    <p:nvPicPr>
                      <p:cNvPr id="10" name="Object 9">
                        <a:extLst>
                          <a:ext uri="{C183D7F6-B498-43B3-948B-1728B52AA6E4}">
                            <adec:decorative xmlns:adec="http://schemas.microsoft.com/office/drawing/2017/decorative" val="1"/>
                          </a:ext>
                        </a:extLst>
                      </p:cNvPr>
                      <p:cNvPicPr/>
                      <p:nvPr/>
                    </p:nvPicPr>
                    <p:blipFill>
                      <a:blip r:embed="rId10"/>
                      <a:stretch>
                        <a:fillRect/>
                      </a:stretch>
                    </p:blipFill>
                    <p:spPr>
                      <a:xfrm>
                        <a:off x="773432" y="3165400"/>
                        <a:ext cx="622300" cy="203200"/>
                      </a:xfrm>
                      <a:prstGeom prst="rect">
                        <a:avLst/>
                      </a:prstGeom>
                      <a:solidFill>
                        <a:schemeClr val="bg1"/>
                      </a:solidFill>
                    </p:spPr>
                  </p:pic>
                </p:oleObj>
              </mc:Fallback>
            </mc:AlternateContent>
          </a:graphicData>
        </a:graphic>
      </p:graphicFrame>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nvPr>
        </p:nvGraphicFramePr>
        <p:xfrm>
          <a:off x="3722688" y="3485446"/>
          <a:ext cx="635000" cy="203200"/>
        </p:xfrm>
        <a:graphic>
          <a:graphicData uri="http://schemas.openxmlformats.org/presentationml/2006/ole">
            <mc:AlternateContent xmlns:mc="http://schemas.openxmlformats.org/markup-compatibility/2006">
              <mc:Choice xmlns:v="urn:schemas-microsoft-com:vml" Requires="v">
                <p:oleObj spid="_x0000_s49158" name="Equation" r:id="rId11" imgW="634680" imgH="203040" progId="Equation.DSMT4">
                  <p:embed/>
                </p:oleObj>
              </mc:Choice>
              <mc:Fallback>
                <p:oleObj name="Equation" r:id="rId11" imgW="634680" imgH="203040" progId="Equation.DSMT4">
                  <p:embed/>
                  <p:pic>
                    <p:nvPicPr>
                      <p:cNvPr id="11" name="Object 10">
                        <a:extLst>
                          <a:ext uri="{C183D7F6-B498-43B3-948B-1728B52AA6E4}">
                            <adec:decorative xmlns:adec="http://schemas.microsoft.com/office/drawing/2017/decorative" val="1"/>
                          </a:ext>
                        </a:extLst>
                      </p:cNvPr>
                      <p:cNvPicPr/>
                      <p:nvPr/>
                    </p:nvPicPr>
                    <p:blipFill>
                      <a:blip r:embed="rId12"/>
                      <a:stretch>
                        <a:fillRect/>
                      </a:stretch>
                    </p:blipFill>
                    <p:spPr>
                      <a:xfrm>
                        <a:off x="3722688" y="3485446"/>
                        <a:ext cx="635000" cy="203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7478716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E791-BE7C-4128-9D79-015F258C89EA}"/>
              </a:ext>
            </a:extLst>
          </p:cNvPr>
          <p:cNvSpPr>
            <a:spLocks noGrp="1"/>
          </p:cNvSpPr>
          <p:nvPr>
            <p:ph type="title"/>
          </p:nvPr>
        </p:nvSpPr>
        <p:spPr>
          <a:xfrm>
            <a:off x="457200" y="215371"/>
            <a:ext cx="6500191" cy="1097279"/>
          </a:xfrm>
        </p:spPr>
        <p:txBody>
          <a:bodyPr/>
          <a:lstStyle/>
          <a:p>
            <a:r>
              <a:rPr lang="en-US" sz="3400" dirty="0"/>
              <a:t>Chemistry Link to Health </a:t>
            </a:r>
            <a:r>
              <a:rPr lang="en-US" sz="2800" dirty="0"/>
              <a:t>Bone Density </a:t>
            </a:r>
            <a:r>
              <a:rPr lang="en-US" sz="2000" b="0" dirty="0"/>
              <a:t>(1 of 2)</a:t>
            </a:r>
            <a:endParaRPr lang="en-US" sz="3400" dirty="0"/>
          </a:p>
        </p:txBody>
      </p:sp>
      <p:sp>
        <p:nvSpPr>
          <p:cNvPr id="7" name="Content Placeholder 6"/>
          <p:cNvSpPr>
            <a:spLocks noGrp="1"/>
          </p:cNvSpPr>
          <p:nvPr>
            <p:ph sz="quarter" idx="14"/>
          </p:nvPr>
        </p:nvSpPr>
        <p:spPr>
          <a:xfrm>
            <a:off x="457200" y="1562101"/>
            <a:ext cx="8100391" cy="1532310"/>
          </a:xfrm>
        </p:spPr>
        <p:txBody>
          <a:bodyPr/>
          <a:lstStyle/>
          <a:p>
            <a:pPr marL="432" indent="0">
              <a:buNone/>
            </a:pPr>
            <a:r>
              <a:rPr lang="en-GB" sz="2400" dirty="0"/>
              <a:t>A condition of severe thinning of bone known as </a:t>
            </a:r>
            <a:r>
              <a:rPr lang="en-GB" sz="2400" b="1" dirty="0"/>
              <a:t>osteoporosis</a:t>
            </a:r>
            <a:r>
              <a:rPr lang="en-GB" sz="2400" dirty="0"/>
              <a:t> may occur. </a:t>
            </a:r>
            <a:r>
              <a:rPr lang="en-GB" sz="2400" b="1" dirty="0"/>
              <a:t>Scanning electron micrographs </a:t>
            </a:r>
            <a:r>
              <a:rPr lang="en-GB" sz="2400" dirty="0"/>
              <a:t>(S</a:t>
            </a:r>
            <a:r>
              <a:rPr lang="en-GB" sz="100" dirty="0"/>
              <a:t> </a:t>
            </a:r>
            <a:r>
              <a:rPr lang="en-GB" sz="2400" dirty="0"/>
              <a:t>E</a:t>
            </a:r>
            <a:r>
              <a:rPr lang="en-GB" sz="100" dirty="0"/>
              <a:t> </a:t>
            </a:r>
            <a:r>
              <a:rPr lang="en-GB" sz="2400" dirty="0"/>
              <a:t>Ms) show </a:t>
            </a:r>
            <a:r>
              <a:rPr lang="en-GB" sz="2400" b="1" dirty="0"/>
              <a:t>(a)</a:t>
            </a:r>
            <a:r>
              <a:rPr lang="en-GB" sz="2400" dirty="0"/>
              <a:t> normal bone and </a:t>
            </a:r>
            <a:r>
              <a:rPr lang="en-GB" sz="2400" b="1" dirty="0"/>
              <a:t>(b)</a:t>
            </a:r>
            <a:r>
              <a:rPr lang="en-GB" sz="2400" dirty="0"/>
              <a:t> bone with osteoporosis due to loss of bone minerals.</a:t>
            </a:r>
          </a:p>
        </p:txBody>
      </p:sp>
      <p:pic>
        <p:nvPicPr>
          <p:cNvPr id="17" name="Content Placeholder 16" descr="A scanning electron micrograph of a normal bone."/>
          <p:cNvPicPr>
            <a:picLocks noGrp="1" noChangeAspect="1"/>
          </p:cNvPicPr>
          <p:nvPr>
            <p:ph sz="quarter" idx="15"/>
          </p:nvPr>
        </p:nvPicPr>
        <p:blipFill>
          <a:blip r:embed="rId2"/>
          <a:stretch>
            <a:fillRect/>
          </a:stretch>
        </p:blipFill>
        <p:spPr>
          <a:xfrm>
            <a:off x="661399" y="3200669"/>
            <a:ext cx="3785215" cy="3091376"/>
          </a:xfrm>
          <a:prstGeom prst="rect">
            <a:avLst/>
          </a:prstGeom>
        </p:spPr>
      </p:pic>
      <p:pic>
        <p:nvPicPr>
          <p:cNvPr id="18" name="Content Placeholder 17" descr="A scanning electron micrograph of a bone with osteoporosis, the bone is much more porous in appearance than normal."/>
          <p:cNvPicPr>
            <a:picLocks noGrp="1" noChangeAspect="1"/>
          </p:cNvPicPr>
          <p:nvPr>
            <p:ph sz="quarter" idx="16"/>
          </p:nvPr>
        </p:nvPicPr>
        <p:blipFill>
          <a:blip r:embed="rId3"/>
          <a:stretch>
            <a:fillRect/>
          </a:stretch>
        </p:blipFill>
        <p:spPr>
          <a:xfrm>
            <a:off x="4648878" y="3219516"/>
            <a:ext cx="3771477" cy="3091376"/>
          </a:xfrm>
          <a:prstGeom prst="rect">
            <a:avLst/>
          </a:prstGeom>
        </p:spPr>
      </p:pic>
    </p:spTree>
    <p:extLst>
      <p:ext uri="{BB962C8B-B14F-4D97-AF65-F5344CB8AC3E}">
        <p14:creationId xmlns:p14="http://schemas.microsoft.com/office/powerpoint/2010/main" val="33242056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5358-8FBA-4FEA-BF05-6D239D1B07CE}"/>
              </a:ext>
            </a:extLst>
          </p:cNvPr>
          <p:cNvSpPr>
            <a:spLocks noGrp="1"/>
          </p:cNvSpPr>
          <p:nvPr>
            <p:ph type="title"/>
          </p:nvPr>
        </p:nvSpPr>
        <p:spPr>
          <a:xfrm>
            <a:off x="457200" y="215371"/>
            <a:ext cx="7215809" cy="1097279"/>
          </a:xfrm>
        </p:spPr>
        <p:txBody>
          <a:bodyPr/>
          <a:lstStyle/>
          <a:p>
            <a:r>
              <a:rPr lang="en-US" sz="3400" dirty="0"/>
              <a:t>Chemistry Link to Health </a:t>
            </a:r>
            <a:r>
              <a:rPr lang="en-US" sz="2800" dirty="0"/>
              <a:t>Bone Density </a:t>
            </a:r>
            <a:r>
              <a:rPr lang="en-US" sz="2000" b="0" dirty="0"/>
              <a:t>(2 of 2)</a:t>
            </a:r>
          </a:p>
        </p:txBody>
      </p:sp>
      <p:sp>
        <p:nvSpPr>
          <p:cNvPr id="3" name="Content Placeholder 2">
            <a:extLst>
              <a:ext uri="{FF2B5EF4-FFF2-40B4-BE49-F238E27FC236}">
                <a16:creationId xmlns:a16="http://schemas.microsoft.com/office/drawing/2014/main" id="{0899E886-7B35-4078-B699-4F994B0AA1C2}"/>
              </a:ext>
            </a:extLst>
          </p:cNvPr>
          <p:cNvSpPr>
            <a:spLocks noGrp="1"/>
          </p:cNvSpPr>
          <p:nvPr>
            <p:ph sz="quarter" idx="13"/>
          </p:nvPr>
        </p:nvSpPr>
        <p:spPr>
          <a:xfrm>
            <a:off x="457200" y="1556327"/>
            <a:ext cx="8458200" cy="1563391"/>
          </a:xfrm>
        </p:spPr>
        <p:txBody>
          <a:bodyPr/>
          <a:lstStyle/>
          <a:p>
            <a:pPr marL="432" indent="0">
              <a:buNone/>
            </a:pPr>
            <a:r>
              <a:rPr lang="en-US" sz="2400" dirty="0"/>
              <a:t>Bone density is often determined by passing low-dose X-rays through the narrow part at the top of the femur (hip) and the spine </a:t>
            </a:r>
            <a:r>
              <a:rPr lang="en-US" sz="2400" b="1" dirty="0"/>
              <a:t>(c)</a:t>
            </a:r>
            <a:r>
              <a:rPr lang="en-US" sz="2400" dirty="0"/>
              <a:t>. Bones with high density will block more of the X-rays compared to bones that are less dense.</a:t>
            </a:r>
          </a:p>
        </p:txBody>
      </p:sp>
      <p:pic>
        <p:nvPicPr>
          <p:cNvPr id="6" name="Content Placeholder 5" descr="A woman views images of bone density scans on a computer with a doctor"/>
          <p:cNvPicPr>
            <a:picLocks noGrp="1" noChangeAspect="1"/>
          </p:cNvPicPr>
          <p:nvPr>
            <p:ph sz="quarter" idx="14"/>
          </p:nvPr>
        </p:nvPicPr>
        <p:blipFill>
          <a:blip r:embed="rId2"/>
          <a:stretch>
            <a:fillRect/>
          </a:stretch>
        </p:blipFill>
        <p:spPr>
          <a:xfrm>
            <a:off x="2719898" y="3241649"/>
            <a:ext cx="3704203" cy="3043666"/>
          </a:xfrm>
          <a:prstGeom prst="rect">
            <a:avLst/>
          </a:prstGeom>
        </p:spPr>
      </p:pic>
    </p:spTree>
    <p:extLst>
      <p:ext uri="{BB962C8B-B14F-4D97-AF65-F5344CB8AC3E}">
        <p14:creationId xmlns:p14="http://schemas.microsoft.com/office/powerpoint/2010/main" val="27390280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925F23-BBE9-497C-A617-187FDA8E5B7B}"/>
              </a:ext>
            </a:extLst>
          </p:cNvPr>
          <p:cNvSpPr>
            <a:spLocks noGrp="1"/>
          </p:cNvSpPr>
          <p:nvPr>
            <p:ph type="title"/>
          </p:nvPr>
        </p:nvSpPr>
        <p:spPr/>
        <p:txBody>
          <a:bodyPr/>
          <a:lstStyle/>
          <a:p>
            <a:r>
              <a:rPr lang="en-US" dirty="0"/>
              <a:t>Density Using Volume Displacement</a:t>
            </a:r>
          </a:p>
        </p:txBody>
      </p:sp>
      <p:sp>
        <p:nvSpPr>
          <p:cNvPr id="9" name="Content Placeholder 8"/>
          <p:cNvSpPr>
            <a:spLocks noGrp="1"/>
          </p:cNvSpPr>
          <p:nvPr>
            <p:ph sz="quarter" idx="14"/>
          </p:nvPr>
        </p:nvSpPr>
        <p:spPr>
          <a:xfrm>
            <a:off x="457199" y="1562101"/>
            <a:ext cx="3488636" cy="1746812"/>
          </a:xfrm>
        </p:spPr>
        <p:txBody>
          <a:bodyPr/>
          <a:lstStyle/>
          <a:p>
            <a:pPr marL="432" indent="0">
              <a:buNone/>
            </a:pPr>
            <a:r>
              <a:rPr lang="en-GB" sz="2400" dirty="0"/>
              <a:t>The density of the zinc object is calculated from its mass and volume.</a:t>
            </a:r>
          </a:p>
        </p:txBody>
      </p:sp>
      <p:pic>
        <p:nvPicPr>
          <p:cNvPr id="19" name="Content Placeholder 18" descr="Three images show the steps to determine density. For long description in Notes pane, press F6."/>
          <p:cNvPicPr>
            <a:picLocks noGrp="1" noChangeAspect="1"/>
          </p:cNvPicPr>
          <p:nvPr>
            <p:ph sz="quarter" idx="15"/>
          </p:nvPr>
        </p:nvPicPr>
        <p:blipFill>
          <a:blip r:embed="rId4"/>
          <a:stretch>
            <a:fillRect/>
          </a:stretch>
        </p:blipFill>
        <p:spPr>
          <a:xfrm>
            <a:off x="4211606" y="1577411"/>
            <a:ext cx="4466174" cy="1731502"/>
          </a:xfrm>
          <a:prstGeom prst="rect">
            <a:avLst/>
          </a:prstGeom>
        </p:spPr>
      </p:pic>
      <p:sp>
        <p:nvSpPr>
          <p:cNvPr id="11" name="Content Placeholder 10"/>
          <p:cNvSpPr>
            <a:spLocks noGrp="1"/>
          </p:cNvSpPr>
          <p:nvPr>
            <p:ph sz="quarter" idx="16"/>
          </p:nvPr>
        </p:nvSpPr>
        <p:spPr>
          <a:xfrm>
            <a:off x="451431" y="3453185"/>
            <a:ext cx="8220616" cy="1259169"/>
          </a:xfrm>
        </p:spPr>
        <p:txBody>
          <a:bodyPr/>
          <a:lstStyle/>
          <a:p>
            <a:pPr marL="432" indent="0">
              <a:buNone/>
            </a:pPr>
            <a:r>
              <a:rPr lang="en-GB" sz="2400" dirty="0"/>
              <a:t>A solid completely submerged in water displaces its own volume of water (its volume is calculated from the volume increase).</a:t>
            </a:r>
          </a:p>
        </p:txBody>
      </p:sp>
      <p:graphicFrame>
        <p:nvGraphicFramePr>
          <p:cNvPr id="8" name="Object 7" descr="Density of zinc = mass of zinc over volume of zinc = start fraction 68.60 grams over 45.0 milliliters minus 35.5 milliliters end fraction = 68.60 grams, 4 significant figures, over 9.5 milliliters, 2 significant figures, = 7.2 grams per milliliter, 2 significant figures.">
            <a:extLst>
              <a:ext uri="{FF2B5EF4-FFF2-40B4-BE49-F238E27FC236}">
                <a16:creationId xmlns:a16="http://schemas.microsoft.com/office/drawing/2014/main" id="{ECBCE865-8310-4FD9-835B-AB21CEFDF11D}"/>
              </a:ext>
            </a:extLst>
          </p:cNvPr>
          <p:cNvGraphicFramePr>
            <a:graphicFrameLocks noChangeAspect="1"/>
          </p:cNvGraphicFramePr>
          <p:nvPr>
            <p:extLst/>
          </p:nvPr>
        </p:nvGraphicFramePr>
        <p:xfrm>
          <a:off x="462942" y="4836325"/>
          <a:ext cx="8220616" cy="1042573"/>
        </p:xfrm>
        <a:graphic>
          <a:graphicData uri="http://schemas.openxmlformats.org/presentationml/2006/ole">
            <mc:AlternateContent xmlns:mc="http://schemas.openxmlformats.org/markup-compatibility/2006">
              <mc:Choice xmlns:v="urn:schemas-microsoft-com:vml" Requires="v">
                <p:oleObj spid="_x0000_s50178" name="Equation" r:id="rId5" imgW="10451880" imgH="1320480" progId="Equation.DSMT4">
                  <p:embed/>
                </p:oleObj>
              </mc:Choice>
              <mc:Fallback>
                <p:oleObj name="Equation" r:id="rId5" imgW="10451880" imgH="1320480" progId="Equation.DSMT4">
                  <p:embed/>
                  <p:pic>
                    <p:nvPicPr>
                      <p:cNvPr id="8" name="Object 7" descr="Density of zinc = mass of zinc over volume of zinc = start fraction 68.60 grams over 45.0 milliliters minus 35.5 milliliters end fraction = 68.60 grams, 4 significant figures, over 9.5 milliliters, 2 significant figures, = 7.2 grams per milliliter, 2 significant figures.">
                        <a:extLst>
                          <a:ext uri="{FF2B5EF4-FFF2-40B4-BE49-F238E27FC236}">
                            <a16:creationId xmlns:a16="http://schemas.microsoft.com/office/drawing/2014/main" id="{ECBCE865-8310-4FD9-835B-AB21CEFDF11D}"/>
                          </a:ext>
                        </a:extLst>
                      </p:cNvPr>
                      <p:cNvPicPr>
                        <a:picLocks noChangeAspect="1" noChangeArrowheads="1"/>
                      </p:cNvPicPr>
                      <p:nvPr/>
                    </p:nvPicPr>
                    <p:blipFill>
                      <a:blip r:embed="rId6"/>
                      <a:srcRect/>
                      <a:stretch>
                        <a:fillRect/>
                      </a:stretch>
                    </p:blipFill>
                    <p:spPr bwMode="auto">
                      <a:xfrm>
                        <a:off x="462942" y="4836325"/>
                        <a:ext cx="8220616" cy="1042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31286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graduated cylinder contains 25 milliliters of fluid.">
            <a:extLst>
              <a:ext uri="{FF2B5EF4-FFF2-40B4-BE49-F238E27FC236}">
                <a16:creationId xmlns:a16="http://schemas.microsoft.com/office/drawing/2014/main" id="{9DF71BE6-5C9C-459D-A375-F939767A8635}"/>
              </a:ext>
            </a:extLst>
          </p:cNvPr>
          <p:cNvSpPr>
            <a:spLocks noGrp="1"/>
          </p:cNvSpPr>
          <p:nvPr>
            <p:ph type="title"/>
          </p:nvPr>
        </p:nvSpPr>
        <p:spPr/>
        <p:txBody>
          <a:bodyPr/>
          <a:lstStyle/>
          <a:p>
            <a:r>
              <a:rPr lang="en-US" dirty="0"/>
              <a:t>Learning Check 1</a:t>
            </a:r>
            <a:endParaRPr lang="en-US" sz="2000" b="0" dirty="0"/>
          </a:p>
        </p:txBody>
      </p:sp>
      <p:sp>
        <p:nvSpPr>
          <p:cNvPr id="6" name="Content Placeholder 5"/>
          <p:cNvSpPr>
            <a:spLocks noGrp="1"/>
          </p:cNvSpPr>
          <p:nvPr>
            <p:ph sz="quarter" idx="14"/>
          </p:nvPr>
        </p:nvSpPr>
        <p:spPr>
          <a:xfrm>
            <a:off x="457199" y="1562101"/>
            <a:ext cx="8398565" cy="1532310"/>
          </a:xfrm>
        </p:spPr>
        <p:txBody>
          <a:bodyPr/>
          <a:lstStyle/>
          <a:p>
            <a:pPr marL="432" indent="0">
              <a:buNone/>
            </a:pPr>
            <a:r>
              <a:rPr lang="en-GB" sz="2400" dirty="0">
                <a:solidFill>
                  <a:schemeClr val="tx1"/>
                </a:solidFill>
              </a:rPr>
              <a:t>What is the density (g</a:t>
            </a:r>
            <a:r>
              <a:rPr lang="en-GB" sz="100" dirty="0">
                <a:solidFill>
                  <a:schemeClr val="tx1"/>
                </a:solidFill>
              </a:rPr>
              <a:t>rams</a:t>
            </a:r>
            <a:r>
              <a:rPr lang="en-GB" sz="2400" dirty="0">
                <a:solidFill>
                  <a:schemeClr val="tx1"/>
                </a:solidFill>
              </a:rPr>
              <a:t>/</a:t>
            </a:r>
            <a:r>
              <a:rPr lang="en-GB" sz="2400" dirty="0" err="1">
                <a:solidFill>
                  <a:schemeClr val="tx1"/>
                </a:solidFill>
              </a:rPr>
              <a:t>m</a:t>
            </a:r>
            <a:r>
              <a:rPr lang="en-GB" sz="100" dirty="0" err="1">
                <a:solidFill>
                  <a:schemeClr val="tx1"/>
                </a:solidFill>
              </a:rPr>
              <a:t>illi</a:t>
            </a:r>
            <a:r>
              <a:rPr lang="en-GB" sz="2400" dirty="0" err="1">
                <a:solidFill>
                  <a:schemeClr val="tx1"/>
                </a:solidFill>
              </a:rPr>
              <a:t>L</a:t>
            </a:r>
            <a:r>
              <a:rPr lang="en-GB" sz="100" dirty="0" err="1">
                <a:solidFill>
                  <a:schemeClr val="tx1"/>
                </a:solidFill>
              </a:rPr>
              <a:t>iters</a:t>
            </a:r>
            <a:r>
              <a:rPr lang="en-GB" sz="2400" dirty="0">
                <a:solidFill>
                  <a:schemeClr val="tx1"/>
                </a:solidFill>
              </a:rPr>
              <a:t>) of a 48.0-g</a:t>
            </a:r>
            <a:r>
              <a:rPr lang="en-GB" sz="100" dirty="0">
                <a:solidFill>
                  <a:schemeClr val="tx1"/>
                </a:solidFill>
              </a:rPr>
              <a:t>rams</a:t>
            </a:r>
            <a:r>
              <a:rPr lang="en-GB" sz="2400" dirty="0">
                <a:solidFill>
                  <a:schemeClr val="tx1"/>
                </a:solidFill>
              </a:rPr>
              <a:t> sample of a metal if the level of water in a graduated cylinder rises from 25.0 </a:t>
            </a:r>
            <a:r>
              <a:rPr lang="en-GB" sz="2400" dirty="0" err="1">
                <a:solidFill>
                  <a:schemeClr val="tx1"/>
                </a:solidFill>
              </a:rPr>
              <a:t>m</a:t>
            </a:r>
            <a:r>
              <a:rPr lang="en-GB" sz="100" dirty="0" err="1">
                <a:solidFill>
                  <a:schemeClr val="tx1"/>
                </a:solidFill>
              </a:rPr>
              <a:t>illi</a:t>
            </a:r>
            <a:r>
              <a:rPr lang="en-GB" sz="2400" dirty="0" err="1">
                <a:solidFill>
                  <a:schemeClr val="tx1"/>
                </a:solidFill>
              </a:rPr>
              <a:t>L</a:t>
            </a:r>
            <a:r>
              <a:rPr lang="en-GB" sz="100" dirty="0" err="1">
                <a:solidFill>
                  <a:schemeClr val="tx1"/>
                </a:solidFill>
              </a:rPr>
              <a:t>iters</a:t>
            </a:r>
            <a:r>
              <a:rPr lang="en-GB" sz="2400" dirty="0">
                <a:solidFill>
                  <a:schemeClr val="tx1"/>
                </a:solidFill>
              </a:rPr>
              <a:t> to 33.0 </a:t>
            </a:r>
            <a:r>
              <a:rPr lang="en-GB" sz="2400" dirty="0" err="1">
                <a:solidFill>
                  <a:schemeClr val="tx1"/>
                </a:solidFill>
              </a:rPr>
              <a:t>m</a:t>
            </a:r>
            <a:r>
              <a:rPr lang="en-GB" sz="100" dirty="0" err="1">
                <a:solidFill>
                  <a:schemeClr val="tx1"/>
                </a:solidFill>
              </a:rPr>
              <a:t>illi</a:t>
            </a:r>
            <a:r>
              <a:rPr lang="en-GB" sz="2400" dirty="0" err="1">
                <a:solidFill>
                  <a:schemeClr val="tx1"/>
                </a:solidFill>
              </a:rPr>
              <a:t>L</a:t>
            </a:r>
            <a:r>
              <a:rPr lang="en-GB" sz="100" dirty="0" err="1">
                <a:solidFill>
                  <a:schemeClr val="tx1"/>
                </a:solidFill>
              </a:rPr>
              <a:t>iters</a:t>
            </a:r>
            <a:r>
              <a:rPr lang="en-GB" sz="2400" dirty="0">
                <a:solidFill>
                  <a:schemeClr val="tx1"/>
                </a:solidFill>
              </a:rPr>
              <a:t> after the metal is added?</a:t>
            </a:r>
          </a:p>
        </p:txBody>
      </p:sp>
      <p:pic>
        <p:nvPicPr>
          <p:cNvPr id="17" name="Content Placeholder 16" descr="A graduated cylinder contains 25 milliliters of fluid."/>
          <p:cNvPicPr>
            <a:picLocks noGrp="1" noChangeAspect="1"/>
          </p:cNvPicPr>
          <p:nvPr>
            <p:ph sz="quarter" idx="15"/>
          </p:nvPr>
        </p:nvPicPr>
        <p:blipFill>
          <a:blip r:embed="rId2"/>
          <a:stretch>
            <a:fillRect/>
          </a:stretch>
        </p:blipFill>
        <p:spPr>
          <a:xfrm>
            <a:off x="877112" y="3285713"/>
            <a:ext cx="3558664" cy="3011741"/>
          </a:xfrm>
          <a:prstGeom prst="rect">
            <a:avLst/>
          </a:prstGeom>
        </p:spPr>
      </p:pic>
      <p:pic>
        <p:nvPicPr>
          <p:cNvPr id="18" name="Content Placeholder 17" descr="A graduated cylinder has a small object at the bottom and the fluid level reads 33 milliliters."/>
          <p:cNvPicPr>
            <a:picLocks noGrp="1" noChangeAspect="1"/>
          </p:cNvPicPr>
          <p:nvPr>
            <p:ph sz="quarter" idx="16"/>
          </p:nvPr>
        </p:nvPicPr>
        <p:blipFill>
          <a:blip r:embed="rId3"/>
          <a:stretch>
            <a:fillRect/>
          </a:stretch>
        </p:blipFill>
        <p:spPr>
          <a:xfrm>
            <a:off x="4586164" y="3274509"/>
            <a:ext cx="3612103" cy="2974672"/>
          </a:xfrm>
          <a:prstGeom prst="rect">
            <a:avLst/>
          </a:prstGeom>
        </p:spPr>
      </p:pic>
    </p:spTree>
    <p:extLst>
      <p:ext uri="{BB962C8B-B14F-4D97-AF65-F5344CB8AC3E}">
        <p14:creationId xmlns:p14="http://schemas.microsoft.com/office/powerpoint/2010/main" val="42156602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A9E7-E711-4BC6-AF17-EA7C93F71E0D}"/>
              </a:ext>
            </a:extLst>
          </p:cNvPr>
          <p:cNvSpPr>
            <a:spLocks noGrp="1"/>
          </p:cNvSpPr>
          <p:nvPr>
            <p:ph type="title"/>
          </p:nvPr>
        </p:nvSpPr>
        <p:spPr/>
        <p:txBody>
          <a:bodyPr/>
          <a:lstStyle/>
          <a:p>
            <a:r>
              <a:rPr lang="en-US" dirty="0"/>
              <a:t>Solution 1</a:t>
            </a:r>
            <a:endParaRPr lang="en-US" sz="2000" b="0" dirty="0"/>
          </a:p>
        </p:txBody>
      </p:sp>
      <p:sp>
        <p:nvSpPr>
          <p:cNvPr id="3" name="Content Placeholder 2">
            <a:extLst>
              <a:ext uri="{FF2B5EF4-FFF2-40B4-BE49-F238E27FC236}">
                <a16:creationId xmlns:a16="http://schemas.microsoft.com/office/drawing/2014/main" id="{74138FF5-8D40-4D7E-BFFB-C7E6A2092A43}"/>
              </a:ext>
            </a:extLst>
          </p:cNvPr>
          <p:cNvSpPr>
            <a:spLocks noGrp="1"/>
          </p:cNvSpPr>
          <p:nvPr>
            <p:ph sz="quarter" idx="13"/>
          </p:nvPr>
        </p:nvSpPr>
        <p:spPr>
          <a:xfrm>
            <a:off x="457200" y="1556326"/>
            <a:ext cx="8388626" cy="1233369"/>
          </a:xfrm>
        </p:spPr>
        <p:txBody>
          <a:bodyPr/>
          <a:lstStyle/>
          <a:p>
            <a:pPr marL="432" indent="0">
              <a:buNone/>
            </a:pPr>
            <a:r>
              <a:rPr lang="en-US" dirty="0"/>
              <a:t>What is the density </a:t>
            </a:r>
            <a:r>
              <a:rPr lang="en-US" sz="2400" b="0" i="0" u="none" strike="noStrike" cap="none" dirty="0">
                <a:solidFill>
                  <a:schemeClr val="dk1"/>
                </a:solidFill>
                <a:effectLst/>
                <a:latin typeface="+mn-lt"/>
                <a:ea typeface="Arial"/>
                <a:cs typeface="Arial"/>
                <a:sym typeface="Arial"/>
              </a:rPr>
              <a:t>(g</a:t>
            </a:r>
            <a:r>
              <a:rPr lang="en-US" sz="100" b="0" i="0" u="none" strike="noStrike" cap="none" dirty="0">
                <a:solidFill>
                  <a:schemeClr val="bg1"/>
                </a:solidFill>
                <a:effectLst/>
                <a:latin typeface="+mn-lt"/>
                <a:ea typeface="Arial"/>
                <a:cs typeface="Arial"/>
                <a:sym typeface="Arial"/>
              </a:rPr>
              <a:t>rams</a:t>
            </a:r>
            <a:r>
              <a:rPr lang="en-US" sz="2400" b="0" i="0" u="none" strike="noStrike" cap="none" dirty="0">
                <a:solidFill>
                  <a:schemeClr val="dk1"/>
                </a:solidFill>
                <a:effectLst/>
                <a:latin typeface="+mn-lt"/>
                <a:ea typeface="Arial"/>
                <a:cs typeface="Arial"/>
                <a:sym typeface="Arial"/>
              </a:rPr>
              <a:t>/m</a:t>
            </a:r>
            <a:r>
              <a:rPr lang="en-US" sz="100" b="0" i="0" u="none" strike="noStrike" cap="none" dirty="0">
                <a:solidFill>
                  <a:schemeClr val="bg1"/>
                </a:solidFill>
                <a:effectLst/>
                <a:latin typeface="+mn-lt"/>
                <a:ea typeface="Arial"/>
                <a:cs typeface="Arial"/>
                <a:sym typeface="Arial"/>
              </a:rPr>
              <a:t>illi</a:t>
            </a:r>
            <a:r>
              <a:rPr lang="en-US" sz="2400" b="0" i="0" u="none" strike="noStrike" cap="none" dirty="0">
                <a:solidFill>
                  <a:schemeClr val="dk1"/>
                </a:solidFill>
                <a:effectLst/>
                <a:latin typeface="+mn-lt"/>
                <a:ea typeface="Arial"/>
                <a:cs typeface="Arial"/>
                <a:sym typeface="Arial"/>
              </a:rPr>
              <a:t>L</a:t>
            </a:r>
            <a:r>
              <a:rPr lang="en-US" sz="100" b="0" i="0" u="none" strike="noStrike" cap="none" dirty="0">
                <a:solidFill>
                  <a:schemeClr val="bg1"/>
                </a:solidFill>
                <a:effectLst/>
                <a:latin typeface="+mn-lt"/>
                <a:ea typeface="Arial"/>
                <a:cs typeface="Arial"/>
                <a:sym typeface="Arial"/>
              </a:rPr>
              <a:t>iters</a:t>
            </a:r>
            <a:r>
              <a:rPr lang="en-US" sz="2400" b="0" i="0" u="none" strike="noStrike" cap="none" dirty="0">
                <a:solidFill>
                  <a:schemeClr val="dk1"/>
                </a:solidFill>
                <a:effectLst/>
                <a:latin typeface="+mn-lt"/>
                <a:ea typeface="Arial"/>
                <a:cs typeface="Arial"/>
                <a:sym typeface="Arial"/>
              </a:rPr>
              <a:t>) </a:t>
            </a:r>
            <a:r>
              <a:rPr lang="en-US" dirty="0"/>
              <a:t>of a 48.0-g</a:t>
            </a:r>
            <a:r>
              <a:rPr lang="en-US" sz="100" dirty="0">
                <a:solidFill>
                  <a:schemeClr val="bg1"/>
                </a:solidFill>
              </a:rPr>
              <a:t>rams</a:t>
            </a:r>
            <a:r>
              <a:rPr lang="en-US" dirty="0"/>
              <a:t> sample of a metal if the level of water in a graduated cylinder rises from 25.0 </a:t>
            </a:r>
            <a:r>
              <a:rPr lang="en-US" sz="2400" b="0" i="0" u="none" strike="noStrike" cap="none" dirty="0">
                <a:solidFill>
                  <a:schemeClr val="dk1"/>
                </a:solidFill>
                <a:effectLst/>
                <a:latin typeface="+mn-lt"/>
                <a:ea typeface="Arial"/>
                <a:cs typeface="Arial"/>
                <a:sym typeface="Arial"/>
              </a:rPr>
              <a:t>m</a:t>
            </a:r>
            <a:r>
              <a:rPr lang="en-US" sz="100" b="0" i="0" u="none" strike="noStrike" cap="none" dirty="0">
                <a:solidFill>
                  <a:schemeClr val="bg1"/>
                </a:solidFill>
                <a:effectLst/>
                <a:latin typeface="+mn-lt"/>
                <a:ea typeface="Arial"/>
                <a:cs typeface="Arial"/>
                <a:sym typeface="Arial"/>
              </a:rPr>
              <a:t>illi</a:t>
            </a:r>
            <a:r>
              <a:rPr lang="en-US" sz="2400" b="0" i="0" u="none" strike="noStrike" cap="none" dirty="0">
                <a:solidFill>
                  <a:schemeClr val="dk1"/>
                </a:solidFill>
                <a:effectLst/>
                <a:latin typeface="+mn-lt"/>
                <a:ea typeface="Arial"/>
                <a:cs typeface="Arial"/>
                <a:sym typeface="Arial"/>
              </a:rPr>
              <a:t>L</a:t>
            </a:r>
            <a:r>
              <a:rPr lang="en-US" sz="100" b="0" i="0" u="none" strike="noStrike" cap="none" dirty="0">
                <a:solidFill>
                  <a:schemeClr val="bg1"/>
                </a:solidFill>
                <a:effectLst/>
                <a:latin typeface="+mn-lt"/>
                <a:ea typeface="Arial"/>
                <a:cs typeface="Arial"/>
                <a:sym typeface="Arial"/>
              </a:rPr>
              <a:t>iters</a:t>
            </a:r>
            <a:r>
              <a:rPr lang="en-US" sz="2400" b="0" i="0" u="none" strike="noStrike" cap="none" dirty="0">
                <a:solidFill>
                  <a:schemeClr val="dk1"/>
                </a:solidFill>
                <a:effectLst/>
                <a:latin typeface="+mn-lt"/>
                <a:ea typeface="Arial"/>
                <a:cs typeface="Arial"/>
                <a:sym typeface="Arial"/>
              </a:rPr>
              <a:t> </a:t>
            </a:r>
            <a:r>
              <a:rPr lang="en-US" dirty="0"/>
              <a:t>to 33.0 </a:t>
            </a:r>
            <a:r>
              <a:rPr lang="en-US" sz="2400" b="0" i="0" u="none" strike="noStrike" cap="none" dirty="0">
                <a:solidFill>
                  <a:schemeClr val="dk1"/>
                </a:solidFill>
                <a:effectLst/>
                <a:latin typeface="+mn-lt"/>
                <a:ea typeface="Arial"/>
                <a:cs typeface="Arial"/>
                <a:sym typeface="Arial"/>
              </a:rPr>
              <a:t>m</a:t>
            </a:r>
            <a:r>
              <a:rPr lang="en-US" sz="100" b="0" i="0" u="none" strike="noStrike" cap="none" dirty="0">
                <a:solidFill>
                  <a:schemeClr val="bg1"/>
                </a:solidFill>
                <a:effectLst/>
                <a:latin typeface="+mn-lt"/>
                <a:ea typeface="Arial"/>
                <a:cs typeface="Arial"/>
                <a:sym typeface="Arial"/>
              </a:rPr>
              <a:t>illi</a:t>
            </a:r>
            <a:r>
              <a:rPr lang="en-US" sz="2400" b="0" i="0" u="none" strike="noStrike" cap="none" dirty="0">
                <a:solidFill>
                  <a:schemeClr val="dk1"/>
                </a:solidFill>
                <a:effectLst/>
                <a:latin typeface="+mn-lt"/>
                <a:ea typeface="Arial"/>
                <a:cs typeface="Arial"/>
                <a:sym typeface="Arial"/>
              </a:rPr>
              <a:t>L</a:t>
            </a:r>
            <a:r>
              <a:rPr lang="en-US" sz="100" b="0" i="0" u="none" strike="noStrike" cap="none" dirty="0">
                <a:solidFill>
                  <a:schemeClr val="bg1"/>
                </a:solidFill>
                <a:effectLst/>
                <a:latin typeface="+mn-lt"/>
                <a:ea typeface="Arial"/>
                <a:cs typeface="Arial"/>
                <a:sym typeface="Arial"/>
              </a:rPr>
              <a:t>iters</a:t>
            </a:r>
            <a:r>
              <a:rPr lang="en-US" dirty="0"/>
              <a:t> after the metal is added?</a:t>
            </a:r>
          </a:p>
        </p:txBody>
      </p:sp>
      <p:graphicFrame>
        <p:nvGraphicFramePr>
          <p:cNvPr id="4" name="Object 3" descr="Two formulas. For long description in Notes pane, press F6.">
            <a:extLst>
              <a:ext uri="{FF2B5EF4-FFF2-40B4-BE49-F238E27FC236}">
                <a16:creationId xmlns:a16="http://schemas.microsoft.com/office/drawing/2014/main" id="{305D4EC4-4F06-45B3-9B8D-9B8A6CB3236D}"/>
              </a:ext>
            </a:extLst>
          </p:cNvPr>
          <p:cNvGraphicFramePr>
            <a:graphicFrameLocks noChangeAspect="1"/>
          </p:cNvGraphicFramePr>
          <p:nvPr>
            <p:extLst/>
          </p:nvPr>
        </p:nvGraphicFramePr>
        <p:xfrm>
          <a:off x="563563" y="3165798"/>
          <a:ext cx="8072437" cy="2373313"/>
        </p:xfrm>
        <a:graphic>
          <a:graphicData uri="http://schemas.openxmlformats.org/presentationml/2006/ole">
            <mc:AlternateContent xmlns:mc="http://schemas.openxmlformats.org/markup-compatibility/2006">
              <mc:Choice xmlns:v="urn:schemas-microsoft-com:vml" Requires="v">
                <p:oleObj spid="_x0000_s51202" name="Equation" r:id="rId4" imgW="7543800" imgH="2209680" progId="Equation.DSMT4">
                  <p:embed/>
                </p:oleObj>
              </mc:Choice>
              <mc:Fallback>
                <p:oleObj name="Equation" r:id="rId4" imgW="7543800" imgH="2209680" progId="Equation.DSMT4">
                  <p:embed/>
                  <p:pic>
                    <p:nvPicPr>
                      <p:cNvPr id="4" name="Object 3" descr="Two formulas. For long description in Notes pane, press F6.">
                        <a:extLst>
                          <a:ext uri="{FF2B5EF4-FFF2-40B4-BE49-F238E27FC236}">
                            <a16:creationId xmlns:a16="http://schemas.microsoft.com/office/drawing/2014/main" id="{305D4EC4-4F06-45B3-9B8D-9B8A6CB3236D}"/>
                          </a:ext>
                        </a:extLst>
                      </p:cNvPr>
                      <p:cNvPicPr>
                        <a:picLocks noChangeAspect="1" noChangeArrowheads="1"/>
                      </p:cNvPicPr>
                      <p:nvPr/>
                    </p:nvPicPr>
                    <p:blipFill>
                      <a:blip r:embed="rId5"/>
                      <a:srcRect/>
                      <a:stretch>
                        <a:fillRect/>
                      </a:stretch>
                    </p:blipFill>
                    <p:spPr bwMode="auto">
                      <a:xfrm>
                        <a:off x="563563" y="3165798"/>
                        <a:ext cx="8072437" cy="2373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74066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E031-B100-4108-BCA0-B481B589FEA1}"/>
              </a:ext>
            </a:extLst>
          </p:cNvPr>
          <p:cNvSpPr>
            <a:spLocks noGrp="1"/>
          </p:cNvSpPr>
          <p:nvPr>
            <p:ph type="title"/>
          </p:nvPr>
        </p:nvSpPr>
        <p:spPr/>
        <p:txBody>
          <a:bodyPr/>
          <a:lstStyle/>
          <a:p>
            <a:r>
              <a:rPr lang="en-US" dirty="0"/>
              <a:t>Problem Solving Using Density </a:t>
            </a:r>
            <a:r>
              <a:rPr lang="en-US" sz="2000" b="0" dirty="0"/>
              <a:t>(1 of 5)</a:t>
            </a:r>
          </a:p>
        </p:txBody>
      </p:sp>
      <p:pic>
        <p:nvPicPr>
          <p:cNvPr id="7" name="Content Placeholder 6" descr="Core chemistry skill, using density as a conversion factor."/>
          <p:cNvPicPr>
            <a:picLocks noGrp="1" noChangeAspect="1"/>
          </p:cNvPicPr>
          <p:nvPr>
            <p:ph sz="quarter" idx="13"/>
          </p:nvPr>
        </p:nvPicPr>
        <p:blipFill>
          <a:blip r:embed="rId2"/>
          <a:stretch>
            <a:fillRect/>
          </a:stretch>
        </p:blipFill>
        <p:spPr>
          <a:xfrm>
            <a:off x="508551" y="1599437"/>
            <a:ext cx="4971322" cy="1643273"/>
          </a:xfrm>
          <a:prstGeom prst="rect">
            <a:avLst/>
          </a:prstGeom>
        </p:spPr>
      </p:pic>
      <p:sp>
        <p:nvSpPr>
          <p:cNvPr id="5" name="Content Placeholder 4"/>
          <p:cNvSpPr>
            <a:spLocks noGrp="1"/>
          </p:cNvSpPr>
          <p:nvPr>
            <p:ph sz="quarter" idx="14"/>
          </p:nvPr>
        </p:nvSpPr>
        <p:spPr>
          <a:xfrm>
            <a:off x="457200" y="3529497"/>
            <a:ext cx="8229600" cy="2547453"/>
          </a:xfrm>
        </p:spPr>
        <p:txBody>
          <a:bodyPr/>
          <a:lstStyle/>
          <a:p>
            <a:pPr marL="432" indent="0">
              <a:buNone/>
            </a:pPr>
            <a:r>
              <a:rPr lang="en-GB" sz="2400" dirty="0"/>
              <a:t>If the volume and the density of a sample are known, the mass in grams of the sample can be calculated by using density as a conversion factor.</a:t>
            </a:r>
          </a:p>
        </p:txBody>
      </p:sp>
    </p:spTree>
    <p:extLst>
      <p:ext uri="{BB962C8B-B14F-4D97-AF65-F5344CB8AC3E}">
        <p14:creationId xmlns:p14="http://schemas.microsoft.com/office/powerpoint/2010/main" val="10184628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CC00-24B7-468F-9F71-DD0A5CAEC438}"/>
              </a:ext>
            </a:extLst>
          </p:cNvPr>
          <p:cNvSpPr>
            <a:spLocks noGrp="1"/>
          </p:cNvSpPr>
          <p:nvPr>
            <p:ph type="title"/>
          </p:nvPr>
        </p:nvSpPr>
        <p:spPr/>
        <p:txBody>
          <a:bodyPr/>
          <a:lstStyle/>
          <a:p>
            <a:r>
              <a:rPr lang="en-US" dirty="0"/>
              <a:t>Problem Solving Using Density </a:t>
            </a:r>
            <a:r>
              <a:rPr lang="en-US" sz="2000" b="0" dirty="0"/>
              <a:t>(2 of 5)</a:t>
            </a:r>
            <a:endParaRPr lang="en-US" dirty="0"/>
          </a:p>
        </p:txBody>
      </p:sp>
      <p:sp>
        <p:nvSpPr>
          <p:cNvPr id="3" name="Content Placeholder 2">
            <a:extLst>
              <a:ext uri="{FF2B5EF4-FFF2-40B4-BE49-F238E27FC236}">
                <a16:creationId xmlns:a16="http://schemas.microsoft.com/office/drawing/2014/main" id="{F4F04D3E-D1E5-4261-88BD-819BEECE2F77}"/>
              </a:ext>
            </a:extLst>
          </p:cNvPr>
          <p:cNvSpPr>
            <a:spLocks noGrp="1"/>
          </p:cNvSpPr>
          <p:nvPr>
            <p:ph sz="quarter" idx="13"/>
          </p:nvPr>
        </p:nvSpPr>
        <p:spPr>
          <a:xfrm>
            <a:off x="457200" y="1565851"/>
            <a:ext cx="8229600" cy="1140773"/>
          </a:xfrm>
        </p:spPr>
        <p:txBody>
          <a:bodyPr/>
          <a:lstStyle/>
          <a:p>
            <a:pPr marL="432" indent="0">
              <a:buNone/>
            </a:pPr>
            <a:r>
              <a:rPr lang="en-US" b="1" dirty="0">
                <a:solidFill>
                  <a:schemeClr val="tx1"/>
                </a:solidFill>
              </a:rPr>
              <a:t>Example:</a:t>
            </a:r>
            <a:r>
              <a:rPr lang="en-US" dirty="0">
                <a:solidFill>
                  <a:schemeClr val="tx1"/>
                </a:solidFill>
              </a:rPr>
              <a:t> An unknown liquid has a density of 1.32 g</a:t>
            </a:r>
            <a:r>
              <a:rPr lang="en-US" sz="100" dirty="0">
                <a:solidFill>
                  <a:schemeClr val="tx1"/>
                </a:solidFill>
              </a:rPr>
              <a:t>rams</a:t>
            </a:r>
            <a:r>
              <a:rPr lang="en-US" dirty="0">
                <a:solidFill>
                  <a:schemeClr val="tx1"/>
                </a:solidFill>
              </a:rPr>
              <a:t>/m</a:t>
            </a:r>
            <a:r>
              <a:rPr lang="en-US" sz="100" dirty="0">
                <a:solidFill>
                  <a:schemeClr val="tx1"/>
                </a:solidFill>
              </a:rPr>
              <a:t>illi</a:t>
            </a:r>
            <a:r>
              <a:rPr lang="en-US" dirty="0">
                <a:solidFill>
                  <a:schemeClr val="tx1"/>
                </a:solidFill>
              </a:rPr>
              <a:t>L</a:t>
            </a:r>
            <a:r>
              <a:rPr lang="en-US" sz="100" dirty="0">
                <a:solidFill>
                  <a:schemeClr val="tx1"/>
                </a:solidFill>
              </a:rPr>
              <a:t>iters</a:t>
            </a:r>
            <a:r>
              <a:rPr lang="en-US" dirty="0">
                <a:solidFill>
                  <a:schemeClr val="tx1"/>
                </a:solidFill>
              </a:rPr>
              <a:t>. What is the volume (m</a:t>
            </a:r>
            <a:r>
              <a:rPr lang="en-US" sz="100" dirty="0">
                <a:solidFill>
                  <a:schemeClr val="tx1"/>
                </a:solidFill>
              </a:rPr>
              <a:t>illi</a:t>
            </a:r>
            <a:r>
              <a:rPr lang="en-US" dirty="0">
                <a:solidFill>
                  <a:schemeClr val="tx1"/>
                </a:solidFill>
              </a:rPr>
              <a:t>L</a:t>
            </a:r>
            <a:r>
              <a:rPr lang="en-US" sz="100" dirty="0">
                <a:solidFill>
                  <a:schemeClr val="tx1"/>
                </a:solidFill>
              </a:rPr>
              <a:t>iters</a:t>
            </a:r>
            <a:r>
              <a:rPr lang="en-US" dirty="0">
                <a:solidFill>
                  <a:schemeClr val="tx1"/>
                </a:solidFill>
              </a:rPr>
              <a:t>) of a 14.7-g</a:t>
            </a:r>
            <a:r>
              <a:rPr lang="en-US" sz="100" dirty="0">
                <a:solidFill>
                  <a:schemeClr val="tx1"/>
                </a:solidFill>
              </a:rPr>
              <a:t>rams</a:t>
            </a:r>
            <a:r>
              <a:rPr lang="en-US" dirty="0">
                <a:solidFill>
                  <a:schemeClr val="tx1"/>
                </a:solidFill>
              </a:rPr>
              <a:t> sample of the liquid?</a:t>
            </a:r>
          </a:p>
        </p:txBody>
      </p:sp>
    </p:spTree>
    <p:extLst>
      <p:ext uri="{BB962C8B-B14F-4D97-AF65-F5344CB8AC3E}">
        <p14:creationId xmlns:p14="http://schemas.microsoft.com/office/powerpoint/2010/main" val="31175741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88421-1F56-49FD-A815-F8DA538A3377}"/>
              </a:ext>
            </a:extLst>
          </p:cNvPr>
          <p:cNvSpPr>
            <a:spLocks noGrp="1"/>
          </p:cNvSpPr>
          <p:nvPr>
            <p:ph type="title"/>
          </p:nvPr>
        </p:nvSpPr>
        <p:spPr/>
        <p:txBody>
          <a:bodyPr/>
          <a:lstStyle/>
          <a:p>
            <a:r>
              <a:rPr lang="en-US" dirty="0"/>
              <a:t>Problem Solving Using Density </a:t>
            </a:r>
            <a:r>
              <a:rPr lang="en-US" sz="2000" b="0" dirty="0"/>
              <a:t>(3 of 5)</a:t>
            </a:r>
            <a:endParaRPr lang="en-US" dirty="0"/>
          </a:p>
        </p:txBody>
      </p:sp>
      <p:sp>
        <p:nvSpPr>
          <p:cNvPr id="11" name="Content Placeholder 10"/>
          <p:cNvSpPr>
            <a:spLocks noGrp="1"/>
          </p:cNvSpPr>
          <p:nvPr>
            <p:ph sz="quarter" idx="14"/>
          </p:nvPr>
        </p:nvSpPr>
        <p:spPr>
          <a:xfrm>
            <a:off x="457200" y="1562101"/>
            <a:ext cx="8218488" cy="830262"/>
          </a:xfrm>
        </p:spPr>
        <p:txBody>
          <a:bodyPr/>
          <a:lstStyle/>
          <a:p>
            <a:pPr marL="432" indent="0">
              <a:buNone/>
            </a:pPr>
            <a:r>
              <a:rPr lang="en-GB" sz="2400" b="1" dirty="0">
                <a:solidFill>
                  <a:schemeClr val="tx1"/>
                </a:solidFill>
              </a:rPr>
              <a:t>Example: </a:t>
            </a:r>
            <a:r>
              <a:rPr lang="en-GB" sz="2400" dirty="0">
                <a:solidFill>
                  <a:schemeClr val="tx1"/>
                </a:solidFill>
              </a:rPr>
              <a:t>An unknown liquid has a density of 1.32 g</a:t>
            </a:r>
            <a:r>
              <a:rPr lang="en-GB" sz="100" dirty="0">
                <a:solidFill>
                  <a:schemeClr val="tx1"/>
                </a:solidFill>
              </a:rPr>
              <a:t>rams</a:t>
            </a:r>
            <a:r>
              <a:rPr lang="en-GB" sz="2400" dirty="0">
                <a:solidFill>
                  <a:schemeClr val="tx1"/>
                </a:solidFill>
              </a:rPr>
              <a:t>/</a:t>
            </a:r>
            <a:r>
              <a:rPr lang="en-GB" sz="2400" dirty="0" err="1">
                <a:solidFill>
                  <a:schemeClr val="tx1"/>
                </a:solidFill>
              </a:rPr>
              <a:t>m</a:t>
            </a:r>
            <a:r>
              <a:rPr lang="en-GB" sz="100" dirty="0" err="1">
                <a:solidFill>
                  <a:schemeClr val="tx1"/>
                </a:solidFill>
              </a:rPr>
              <a:t>illi</a:t>
            </a:r>
            <a:r>
              <a:rPr lang="en-GB" sz="2400" dirty="0" err="1">
                <a:solidFill>
                  <a:schemeClr val="tx1"/>
                </a:solidFill>
              </a:rPr>
              <a:t>L</a:t>
            </a:r>
            <a:r>
              <a:rPr lang="en-GB" sz="100" dirty="0" err="1">
                <a:solidFill>
                  <a:schemeClr val="tx1"/>
                </a:solidFill>
              </a:rPr>
              <a:t>iters</a:t>
            </a:r>
            <a:r>
              <a:rPr lang="en-GB" sz="2400" dirty="0">
                <a:solidFill>
                  <a:schemeClr val="tx1"/>
                </a:solidFill>
              </a:rPr>
              <a:t>. What is the volume (</a:t>
            </a:r>
            <a:r>
              <a:rPr lang="en-GB" sz="2400" dirty="0" err="1">
                <a:solidFill>
                  <a:schemeClr val="tx1"/>
                </a:solidFill>
              </a:rPr>
              <a:t>m</a:t>
            </a:r>
            <a:r>
              <a:rPr lang="en-GB" sz="100" dirty="0" err="1">
                <a:solidFill>
                  <a:schemeClr val="tx1"/>
                </a:solidFill>
              </a:rPr>
              <a:t>illi</a:t>
            </a:r>
            <a:r>
              <a:rPr lang="en-GB" sz="2400" dirty="0" err="1">
                <a:solidFill>
                  <a:schemeClr val="tx1"/>
                </a:solidFill>
              </a:rPr>
              <a:t>L</a:t>
            </a:r>
            <a:r>
              <a:rPr lang="en-GB" sz="100" dirty="0" err="1">
                <a:solidFill>
                  <a:schemeClr val="tx1"/>
                </a:solidFill>
              </a:rPr>
              <a:t>iters</a:t>
            </a:r>
            <a:r>
              <a:rPr lang="en-GB" sz="2400" dirty="0">
                <a:solidFill>
                  <a:schemeClr val="tx1"/>
                </a:solidFill>
              </a:rPr>
              <a:t>) of a 14.7-g</a:t>
            </a:r>
            <a:r>
              <a:rPr lang="en-GB" sz="100" dirty="0">
                <a:solidFill>
                  <a:schemeClr val="tx1"/>
                </a:solidFill>
              </a:rPr>
              <a:t>rams</a:t>
            </a:r>
            <a:r>
              <a:rPr lang="en-GB" sz="2400" dirty="0">
                <a:solidFill>
                  <a:schemeClr val="tx1"/>
                </a:solidFill>
              </a:rPr>
              <a:t> sample of the liquid?</a:t>
            </a:r>
          </a:p>
        </p:txBody>
      </p:sp>
      <p:sp>
        <p:nvSpPr>
          <p:cNvPr id="12" name="Content Placeholder 11"/>
          <p:cNvSpPr>
            <a:spLocks noGrp="1"/>
          </p:cNvSpPr>
          <p:nvPr>
            <p:ph sz="quarter" idx="15"/>
          </p:nvPr>
        </p:nvSpPr>
        <p:spPr>
          <a:xfrm>
            <a:off x="457200" y="2535325"/>
            <a:ext cx="8218488" cy="458894"/>
          </a:xfrm>
        </p:spPr>
        <p:txBody>
          <a:bodyPr/>
          <a:lstStyle/>
          <a:p>
            <a:pPr marL="432" indent="0">
              <a:buNone/>
            </a:pPr>
            <a:r>
              <a:rPr lang="en-GB" sz="2400" b="1" dirty="0"/>
              <a:t>Step 1 State the given and needed quantities.</a:t>
            </a:r>
          </a:p>
        </p:txBody>
      </p:sp>
      <p:graphicFrame>
        <p:nvGraphicFramePr>
          <p:cNvPr id="21" name="Content Placeholder 20"/>
          <p:cNvGraphicFramePr>
            <a:graphicFrameLocks noGrp="1"/>
          </p:cNvGraphicFramePr>
          <p:nvPr>
            <p:ph sz="quarter" idx="16"/>
            <p:extLst/>
          </p:nvPr>
        </p:nvGraphicFramePr>
        <p:xfrm>
          <a:off x="457200" y="3138878"/>
          <a:ext cx="8218488" cy="954380"/>
        </p:xfrm>
        <a:graphic>
          <a:graphicData uri="http://schemas.openxmlformats.org/drawingml/2006/table">
            <a:tbl>
              <a:tblPr firstRow="1" bandRow="1">
                <a:tableStyleId>{2D5ABB26-0587-4C30-8999-92F81FD0307C}</a:tableStyleId>
              </a:tblPr>
              <a:tblGrid>
                <a:gridCol w="2626659">
                  <a:extLst>
                    <a:ext uri="{9D8B030D-6E8A-4147-A177-3AD203B41FA5}">
                      <a16:colId xmlns:a16="http://schemas.microsoft.com/office/drawing/2014/main" val="3857428896"/>
                    </a:ext>
                  </a:extLst>
                </a:gridCol>
                <a:gridCol w="1482585">
                  <a:extLst>
                    <a:ext uri="{9D8B030D-6E8A-4147-A177-3AD203B41FA5}">
                      <a16:colId xmlns:a16="http://schemas.microsoft.com/office/drawing/2014/main" val="3321397255"/>
                    </a:ext>
                  </a:extLst>
                </a:gridCol>
                <a:gridCol w="2054622">
                  <a:extLst>
                    <a:ext uri="{9D8B030D-6E8A-4147-A177-3AD203B41FA5}">
                      <a16:colId xmlns:a16="http://schemas.microsoft.com/office/drawing/2014/main" val="507385226"/>
                    </a:ext>
                  </a:extLst>
                </a:gridCol>
                <a:gridCol w="2054622">
                  <a:extLst>
                    <a:ext uri="{9D8B030D-6E8A-4147-A177-3AD203B41FA5}">
                      <a16:colId xmlns:a16="http://schemas.microsoft.com/office/drawing/2014/main" val="2603391049"/>
                    </a:ext>
                  </a:extLst>
                </a:gridCol>
              </a:tblGrid>
              <a:tr h="477190">
                <a:tc>
                  <a:txBody>
                    <a:bodyPr/>
                    <a:lstStyle/>
                    <a:p>
                      <a:r>
                        <a:rPr lang="en-US" sz="18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905609"/>
                  </a:ext>
                </a:extLst>
              </a:tr>
              <a:tr h="477190">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14.7 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milliliters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density (g</a:t>
                      </a:r>
                      <a:r>
                        <a:rPr lang="en-US" sz="100" dirty="0">
                          <a:solidFill>
                            <a:schemeClr val="tx1"/>
                          </a:solidFill>
                        </a:rPr>
                        <a:t>rams</a:t>
                      </a:r>
                      <a:r>
                        <a:rPr lang="en-US" sz="1800" dirty="0">
                          <a:solidFill>
                            <a:schemeClr val="tx1"/>
                          </a:solidFill>
                        </a:rPr>
                        <a:t>/m</a:t>
                      </a:r>
                      <a:r>
                        <a:rPr lang="en-US" sz="100" dirty="0">
                          <a:solidFill>
                            <a:schemeClr val="tx1"/>
                          </a:solidFill>
                        </a:rPr>
                        <a:t> </a:t>
                      </a:r>
                      <a:r>
                        <a:rPr lang="en-US" sz="100" dirty="0" err="1">
                          <a:solidFill>
                            <a:schemeClr val="tx1"/>
                          </a:solidFill>
                        </a:rPr>
                        <a:t>illi</a:t>
                      </a:r>
                      <a:r>
                        <a:rPr lang="en-US" sz="1800" dirty="0" err="1">
                          <a:solidFill>
                            <a:schemeClr val="tx1"/>
                          </a:solidFill>
                        </a:rPr>
                        <a:t>L</a:t>
                      </a:r>
                      <a:r>
                        <a:rPr lang="en-US" sz="100" dirty="0" err="1">
                          <a:solidFill>
                            <a:schemeClr val="tx1"/>
                          </a:solidFill>
                        </a:rPr>
                        <a:t>iters</a:t>
                      </a:r>
                      <a:r>
                        <a:rPr lang="en-US" sz="18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0690758"/>
                  </a:ext>
                </a:extLst>
              </a:tr>
            </a:tbl>
          </a:graphicData>
        </a:graphic>
      </p:graphicFrame>
      <p:sp>
        <p:nvSpPr>
          <p:cNvPr id="14" name="Content Placeholder 13"/>
          <p:cNvSpPr>
            <a:spLocks noGrp="1"/>
          </p:cNvSpPr>
          <p:nvPr>
            <p:ph sz="quarter" idx="17"/>
          </p:nvPr>
        </p:nvSpPr>
        <p:spPr>
          <a:xfrm>
            <a:off x="454672" y="4269119"/>
            <a:ext cx="8221016" cy="446313"/>
          </a:xfrm>
        </p:spPr>
        <p:txBody>
          <a:bodyPr/>
          <a:lstStyle/>
          <a:p>
            <a:pPr marL="432" indent="0">
              <a:buNone/>
            </a:pPr>
            <a:r>
              <a:rPr lang="en-GB" sz="2400" b="1" dirty="0"/>
              <a:t>Step 2 Write a plan to calculate the needed quantity.</a:t>
            </a:r>
          </a:p>
        </p:txBody>
      </p:sp>
      <p:pic>
        <p:nvPicPr>
          <p:cNvPr id="22" name="Content Placeholder 21" descr="Convert grams to milliliters using the Density Factor."/>
          <p:cNvPicPr>
            <a:picLocks noGrp="1" noChangeAspect="1"/>
          </p:cNvPicPr>
          <p:nvPr>
            <p:ph sz="quarter" idx="18"/>
          </p:nvPr>
        </p:nvPicPr>
        <p:blipFill>
          <a:blip r:embed="rId2"/>
          <a:stretch>
            <a:fillRect/>
          </a:stretch>
        </p:blipFill>
        <p:spPr>
          <a:xfrm>
            <a:off x="1583626" y="4910060"/>
            <a:ext cx="5979922" cy="1176104"/>
          </a:xfrm>
          <a:prstGeom prst="rect">
            <a:avLst/>
          </a:prstGeom>
        </p:spPr>
      </p:pic>
    </p:spTree>
    <p:extLst>
      <p:ext uri="{BB962C8B-B14F-4D97-AF65-F5344CB8AC3E}">
        <p14:creationId xmlns:p14="http://schemas.microsoft.com/office/powerpoint/2010/main" val="2950102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ABFE-B6E0-45B9-986A-77748BB422B9}"/>
              </a:ext>
            </a:extLst>
          </p:cNvPr>
          <p:cNvSpPr>
            <a:spLocks noGrp="1"/>
          </p:cNvSpPr>
          <p:nvPr>
            <p:ph type="title"/>
          </p:nvPr>
        </p:nvSpPr>
        <p:spPr/>
        <p:txBody>
          <a:bodyPr/>
          <a:lstStyle/>
          <a:p>
            <a:r>
              <a:rPr lang="en-US" dirty="0"/>
              <a:t>Time</a:t>
            </a:r>
          </a:p>
        </p:txBody>
      </p:sp>
      <p:sp>
        <p:nvSpPr>
          <p:cNvPr id="3" name="Content Placeholder 2">
            <a:extLst>
              <a:ext uri="{FF2B5EF4-FFF2-40B4-BE49-F238E27FC236}">
                <a16:creationId xmlns:a16="http://schemas.microsoft.com/office/drawing/2014/main" id="{6B8A2CF7-F56E-4744-93DE-44B395FE9A73}"/>
              </a:ext>
            </a:extLst>
          </p:cNvPr>
          <p:cNvSpPr>
            <a:spLocks noGrp="1"/>
          </p:cNvSpPr>
          <p:nvPr>
            <p:ph sz="quarter" idx="13"/>
          </p:nvPr>
        </p:nvSpPr>
        <p:spPr>
          <a:xfrm>
            <a:off x="457200" y="1556327"/>
            <a:ext cx="4247535" cy="3894214"/>
          </a:xfrm>
        </p:spPr>
        <p:txBody>
          <a:bodyPr/>
          <a:lstStyle/>
          <a:p>
            <a:pPr marL="432" indent="0">
              <a:buNone/>
            </a:pPr>
            <a:r>
              <a:rPr lang="en-US" sz="2400" dirty="0"/>
              <a:t>Time is based on an atomic clock and is measured in units of seconds (s) in both the metric and S</a:t>
            </a:r>
            <a:r>
              <a:rPr lang="en-US" sz="100" dirty="0"/>
              <a:t> </a:t>
            </a:r>
            <a:r>
              <a:rPr lang="en-US" sz="2400" dirty="0"/>
              <a:t>I systems.</a:t>
            </a:r>
          </a:p>
          <a:p>
            <a:pPr marL="432" indent="0">
              <a:buNone/>
            </a:pPr>
            <a:r>
              <a:rPr lang="en-GB" sz="2400" dirty="0"/>
              <a:t>A stopwatch is used to measure the time of a race.</a:t>
            </a:r>
          </a:p>
        </p:txBody>
      </p:sp>
      <p:pic>
        <p:nvPicPr>
          <p:cNvPr id="6" name="Content Placeholder 5" descr="A person holds a stopwatch."/>
          <p:cNvPicPr>
            <a:picLocks noGrp="1" noChangeAspect="1"/>
          </p:cNvPicPr>
          <p:nvPr>
            <p:ph sz="quarter" idx="14"/>
          </p:nvPr>
        </p:nvPicPr>
        <p:blipFill>
          <a:blip r:embed="rId2"/>
          <a:stretch>
            <a:fillRect/>
          </a:stretch>
        </p:blipFill>
        <p:spPr>
          <a:xfrm>
            <a:off x="4887371" y="1561041"/>
            <a:ext cx="3824534" cy="3838828"/>
          </a:xfrm>
          <a:prstGeom prst="rect">
            <a:avLst/>
          </a:prstGeom>
        </p:spPr>
      </p:pic>
    </p:spTree>
    <p:extLst>
      <p:ext uri="{BB962C8B-B14F-4D97-AF65-F5344CB8AC3E}">
        <p14:creationId xmlns:p14="http://schemas.microsoft.com/office/powerpoint/2010/main" val="28226763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4024-8F47-464F-AEFE-BE4BDFE62C4A}"/>
              </a:ext>
            </a:extLst>
          </p:cNvPr>
          <p:cNvSpPr>
            <a:spLocks noGrp="1"/>
          </p:cNvSpPr>
          <p:nvPr>
            <p:ph type="title"/>
          </p:nvPr>
        </p:nvSpPr>
        <p:spPr/>
        <p:txBody>
          <a:bodyPr/>
          <a:lstStyle/>
          <a:p>
            <a:r>
              <a:rPr lang="en-US" dirty="0"/>
              <a:t>Problem Solving Using Density </a:t>
            </a:r>
            <a:r>
              <a:rPr lang="en-US" sz="2000" b="0" dirty="0"/>
              <a:t>(4 of 5)</a:t>
            </a:r>
            <a:endParaRPr lang="en-US" dirty="0"/>
          </a:p>
        </p:txBody>
      </p:sp>
      <p:sp>
        <p:nvSpPr>
          <p:cNvPr id="4" name="Content Placeholder 3">
            <a:extLst>
              <a:ext uri="{FF2B5EF4-FFF2-40B4-BE49-F238E27FC236}">
                <a16:creationId xmlns:a16="http://schemas.microsoft.com/office/drawing/2014/main" id="{C0AAA284-6880-44B5-ADCC-5238CB9870F0}"/>
              </a:ext>
            </a:extLst>
          </p:cNvPr>
          <p:cNvSpPr>
            <a:spLocks noGrp="1"/>
          </p:cNvSpPr>
          <p:nvPr>
            <p:ph sz="quarter" idx="14"/>
          </p:nvPr>
        </p:nvSpPr>
        <p:spPr>
          <a:xfrm>
            <a:off x="457200" y="1674837"/>
            <a:ext cx="8343900" cy="854505"/>
          </a:xfrm>
        </p:spPr>
        <p:txBody>
          <a:bodyPr/>
          <a:lstStyle/>
          <a:p>
            <a:pPr marL="0" indent="0">
              <a:buNone/>
            </a:pPr>
            <a:r>
              <a:rPr lang="en-US" sz="2400" b="1" dirty="0"/>
              <a:t>Example:</a:t>
            </a:r>
            <a:r>
              <a:rPr lang="en-US" sz="2400" dirty="0"/>
              <a:t> An unknown liquid has a density of 1.32 g</a:t>
            </a:r>
            <a:r>
              <a:rPr lang="en-US" sz="100" dirty="0">
                <a:solidFill>
                  <a:schemeClr val="bg1"/>
                </a:solidFill>
              </a:rPr>
              <a:t>rams</a:t>
            </a:r>
            <a:r>
              <a:rPr lang="en-US" sz="2400" dirty="0"/>
              <a:t>/m</a:t>
            </a:r>
            <a:r>
              <a:rPr lang="en-US" sz="100" dirty="0">
                <a:solidFill>
                  <a:schemeClr val="bg1"/>
                </a:solidFill>
              </a:rPr>
              <a:t>illi</a:t>
            </a:r>
            <a:r>
              <a:rPr lang="en-US" sz="2400" dirty="0"/>
              <a:t>L</a:t>
            </a:r>
            <a:r>
              <a:rPr lang="en-US" sz="100" dirty="0">
                <a:solidFill>
                  <a:schemeClr val="bg1"/>
                </a:solidFill>
              </a:rPr>
              <a:t>iters</a:t>
            </a:r>
            <a:r>
              <a:rPr lang="en-US" sz="2400" dirty="0"/>
              <a:t>. What is the volume (m</a:t>
            </a:r>
            <a:r>
              <a:rPr lang="en-US" sz="100" dirty="0">
                <a:solidFill>
                  <a:schemeClr val="bg1"/>
                </a:solidFill>
              </a:rPr>
              <a:t>illi</a:t>
            </a:r>
            <a:r>
              <a:rPr lang="en-US" sz="2400" dirty="0"/>
              <a:t>L</a:t>
            </a:r>
            <a:r>
              <a:rPr lang="en-US" sz="100" dirty="0">
                <a:solidFill>
                  <a:schemeClr val="bg1"/>
                </a:solidFill>
              </a:rPr>
              <a:t>iters</a:t>
            </a:r>
            <a:r>
              <a:rPr lang="en-US" sz="2400" dirty="0"/>
              <a:t>) of a 14.7-g</a:t>
            </a:r>
            <a:r>
              <a:rPr lang="en-US" sz="100" dirty="0">
                <a:solidFill>
                  <a:schemeClr val="bg1"/>
                </a:solidFill>
              </a:rPr>
              <a:t>rams</a:t>
            </a:r>
            <a:r>
              <a:rPr lang="en-US" sz="2400" dirty="0"/>
              <a:t> sample of the liquid?</a:t>
            </a:r>
          </a:p>
        </p:txBody>
      </p:sp>
      <p:sp>
        <p:nvSpPr>
          <p:cNvPr id="5" name="Content Placeholder 4">
            <a:extLst>
              <a:ext uri="{FF2B5EF4-FFF2-40B4-BE49-F238E27FC236}">
                <a16:creationId xmlns:a16="http://schemas.microsoft.com/office/drawing/2014/main" id="{6FD217F2-E853-4ACC-839E-570FAF66702E}"/>
              </a:ext>
            </a:extLst>
          </p:cNvPr>
          <p:cNvSpPr>
            <a:spLocks noGrp="1"/>
          </p:cNvSpPr>
          <p:nvPr>
            <p:ph sz="quarter" idx="15"/>
          </p:nvPr>
        </p:nvSpPr>
        <p:spPr>
          <a:xfrm>
            <a:off x="454672" y="2610912"/>
            <a:ext cx="8232128" cy="854505"/>
          </a:xfrm>
        </p:spPr>
        <p:txBody>
          <a:bodyPr/>
          <a:lstStyle/>
          <a:p>
            <a:pPr marL="1150938" indent="-1150938">
              <a:buNone/>
            </a:pPr>
            <a:r>
              <a:rPr lang="en-US" sz="2400" b="1" dirty="0"/>
              <a:t>Step 3 Write the equalities and their conversion factors </a:t>
            </a:r>
            <a:r>
              <a:rPr lang="en-US" sz="2400" b="1" dirty="0">
                <a:ea typeface="ＭＳ Ｐゴシック" charset="0"/>
                <a:cs typeface="ＭＳ Ｐゴシック" charset="0"/>
              </a:rPr>
              <a:t>including density.</a:t>
            </a:r>
            <a:endParaRPr lang="en-US" sz="2400" b="1" dirty="0"/>
          </a:p>
        </p:txBody>
      </p:sp>
      <p:graphicFrame>
        <p:nvGraphicFramePr>
          <p:cNvPr id="8" name="Object 7" descr="1.32 grams = 1 milliliter. 1.32 gram over 1 milliliter and 1 milliliter over 1.32 grams.">
            <a:extLst>
              <a:ext uri="{FF2B5EF4-FFF2-40B4-BE49-F238E27FC236}">
                <a16:creationId xmlns:a16="http://schemas.microsoft.com/office/drawing/2014/main" id="{533FE15D-BA64-45E9-BBF4-0B51CB783F8B}"/>
              </a:ext>
            </a:extLst>
          </p:cNvPr>
          <p:cNvGraphicFramePr>
            <a:graphicFrameLocks noChangeAspect="1"/>
          </p:cNvGraphicFramePr>
          <p:nvPr>
            <p:extLst/>
          </p:nvPr>
        </p:nvGraphicFramePr>
        <p:xfrm>
          <a:off x="2199564" y="3546987"/>
          <a:ext cx="4744872" cy="736286"/>
        </p:xfrm>
        <a:graphic>
          <a:graphicData uri="http://schemas.openxmlformats.org/presentationml/2006/ole">
            <mc:AlternateContent xmlns:mc="http://schemas.openxmlformats.org/markup-compatibility/2006">
              <mc:Choice xmlns:v="urn:schemas-microsoft-com:vml" Requires="v">
                <p:oleObj spid="_x0000_s52226" name="Equation" r:id="rId3" imgW="5079960" imgH="787320" progId="Equation.DSMT4">
                  <p:embed/>
                </p:oleObj>
              </mc:Choice>
              <mc:Fallback>
                <p:oleObj name="Equation" r:id="rId3" imgW="5079960" imgH="787320" progId="Equation.DSMT4">
                  <p:embed/>
                  <p:pic>
                    <p:nvPicPr>
                      <p:cNvPr id="8" name="Object 7" descr="1.32 grams = 1 milliliter. 1.32 gram over 1 milliliter and 1 milliliter over 1.32 grams.">
                        <a:extLst>
                          <a:ext uri="{FF2B5EF4-FFF2-40B4-BE49-F238E27FC236}">
                            <a16:creationId xmlns:a16="http://schemas.microsoft.com/office/drawing/2014/main" id="{533FE15D-BA64-45E9-BBF4-0B51CB783F8B}"/>
                          </a:ext>
                        </a:extLst>
                      </p:cNvPr>
                      <p:cNvPicPr>
                        <a:picLocks noChangeAspect="1" noChangeArrowheads="1"/>
                      </p:cNvPicPr>
                      <p:nvPr/>
                    </p:nvPicPr>
                    <p:blipFill>
                      <a:blip r:embed="rId4"/>
                      <a:srcRect/>
                      <a:stretch>
                        <a:fillRect/>
                      </a:stretch>
                    </p:blipFill>
                    <p:spPr bwMode="auto">
                      <a:xfrm>
                        <a:off x="2199564" y="3546987"/>
                        <a:ext cx="4744872" cy="736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F4B70567-67DA-4EA3-9407-1061C3E3E9D3}"/>
              </a:ext>
            </a:extLst>
          </p:cNvPr>
          <p:cNvSpPr>
            <a:spLocks noGrp="1"/>
          </p:cNvSpPr>
          <p:nvPr>
            <p:ph sz="quarter" idx="16"/>
          </p:nvPr>
        </p:nvSpPr>
        <p:spPr>
          <a:xfrm>
            <a:off x="454672" y="4351291"/>
            <a:ext cx="8232128" cy="781149"/>
          </a:xfrm>
        </p:spPr>
        <p:txBody>
          <a:bodyPr/>
          <a:lstStyle/>
          <a:p>
            <a:pPr marL="1152000" indent="-1152000">
              <a:buNone/>
            </a:pPr>
            <a:r>
              <a:rPr lang="en-US" sz="2400" b="1" dirty="0"/>
              <a:t>Step 4 Set up the problem to calculate the needed quantity.</a:t>
            </a:r>
          </a:p>
        </p:txBody>
      </p:sp>
      <p:graphicFrame>
        <p:nvGraphicFramePr>
          <p:cNvPr id="9" name="Object 8" descr="14.7 grams, grams cancelled out, times 1 milliliter over 1.32 grams, grams cancelled out, = 11.1 milliliters of liquid.">
            <a:extLst>
              <a:ext uri="{FF2B5EF4-FFF2-40B4-BE49-F238E27FC236}">
                <a16:creationId xmlns:a16="http://schemas.microsoft.com/office/drawing/2014/main" id="{95DB207F-B112-4842-A9C5-0F7AC415C3B6}"/>
              </a:ext>
            </a:extLst>
          </p:cNvPr>
          <p:cNvGraphicFramePr>
            <a:graphicFrameLocks noChangeAspect="1"/>
          </p:cNvGraphicFramePr>
          <p:nvPr>
            <p:extLst/>
          </p:nvPr>
        </p:nvGraphicFramePr>
        <p:xfrm>
          <a:off x="2124869" y="5183163"/>
          <a:ext cx="4894262" cy="1255712"/>
        </p:xfrm>
        <a:graphic>
          <a:graphicData uri="http://schemas.openxmlformats.org/presentationml/2006/ole">
            <mc:AlternateContent xmlns:mc="http://schemas.openxmlformats.org/markup-compatibility/2006">
              <mc:Choice xmlns:v="urn:schemas-microsoft-com:vml" Requires="v">
                <p:oleObj spid="_x0000_s52227" name="Equation" r:id="rId5" imgW="5397480" imgH="1384200" progId="Equation.DSMT4">
                  <p:embed/>
                </p:oleObj>
              </mc:Choice>
              <mc:Fallback>
                <p:oleObj name="Equation" r:id="rId5" imgW="5397480" imgH="1384200" progId="Equation.DSMT4">
                  <p:embed/>
                  <p:pic>
                    <p:nvPicPr>
                      <p:cNvPr id="9" name="Object 8" descr="14.7 grams, grams cancelled out, times 1 milliliter over 1.32 grams, grams cancelled out, = 11.1 milliliters of liquid.">
                        <a:extLst>
                          <a:ext uri="{FF2B5EF4-FFF2-40B4-BE49-F238E27FC236}">
                            <a16:creationId xmlns:a16="http://schemas.microsoft.com/office/drawing/2014/main" id="{95DB207F-B112-4842-A9C5-0F7AC415C3B6}"/>
                          </a:ext>
                        </a:extLst>
                      </p:cNvPr>
                      <p:cNvPicPr>
                        <a:picLocks noChangeAspect="1" noChangeArrowheads="1"/>
                      </p:cNvPicPr>
                      <p:nvPr/>
                    </p:nvPicPr>
                    <p:blipFill>
                      <a:blip r:embed="rId6"/>
                      <a:srcRect/>
                      <a:stretch>
                        <a:fillRect/>
                      </a:stretch>
                    </p:blipFill>
                    <p:spPr bwMode="auto">
                      <a:xfrm>
                        <a:off x="2124869" y="5183163"/>
                        <a:ext cx="4894262" cy="1255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152630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F046-29F7-422E-B486-A025DCD939F9}"/>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ADDEE456-ABFB-4704-B108-EB4AD6AB3454}"/>
              </a:ext>
            </a:extLst>
          </p:cNvPr>
          <p:cNvSpPr>
            <a:spLocks noGrp="1"/>
          </p:cNvSpPr>
          <p:nvPr>
            <p:ph sz="quarter" idx="13"/>
          </p:nvPr>
        </p:nvSpPr>
        <p:spPr>
          <a:xfrm>
            <a:off x="457200" y="1565851"/>
            <a:ext cx="8229600" cy="1272599"/>
          </a:xfrm>
        </p:spPr>
        <p:txBody>
          <a:bodyPr/>
          <a:lstStyle/>
          <a:p>
            <a:pPr marL="432" indent="0">
              <a:buNone/>
            </a:pPr>
            <a:r>
              <a:rPr lang="en-US" dirty="0">
                <a:solidFill>
                  <a:schemeClr val="tx1"/>
                </a:solidFill>
              </a:rPr>
              <a:t>John took 2.0 teaspoons (t</a:t>
            </a:r>
            <a:r>
              <a:rPr lang="en-US" sz="100" dirty="0">
                <a:solidFill>
                  <a:schemeClr val="tx1"/>
                </a:solidFill>
              </a:rPr>
              <a:t> </a:t>
            </a:r>
            <a:r>
              <a:rPr lang="en-US" dirty="0">
                <a:solidFill>
                  <a:schemeClr val="tx1"/>
                </a:solidFill>
              </a:rPr>
              <a:t>s</a:t>
            </a:r>
            <a:r>
              <a:rPr lang="en-US" sz="100" dirty="0">
                <a:solidFill>
                  <a:schemeClr val="tx1"/>
                </a:solidFill>
              </a:rPr>
              <a:t> </a:t>
            </a:r>
            <a:r>
              <a:rPr lang="en-US" dirty="0">
                <a:solidFill>
                  <a:schemeClr val="tx1"/>
                </a:solidFill>
              </a:rPr>
              <a:t>p) of cough syrup for a cough. If the syrup had a density of 1.20 g</a:t>
            </a:r>
            <a:r>
              <a:rPr lang="en-US" sz="100" dirty="0">
                <a:solidFill>
                  <a:schemeClr val="tx1"/>
                </a:solidFill>
              </a:rPr>
              <a:t>rams</a:t>
            </a:r>
            <a:r>
              <a:rPr lang="en-US" dirty="0">
                <a:solidFill>
                  <a:schemeClr val="tx1"/>
                </a:solidFill>
              </a:rPr>
              <a:t>/m</a:t>
            </a:r>
            <a:r>
              <a:rPr lang="en-US" sz="100" dirty="0">
                <a:solidFill>
                  <a:schemeClr val="tx1"/>
                </a:solidFill>
              </a:rPr>
              <a:t>illi</a:t>
            </a:r>
            <a:r>
              <a:rPr lang="en-US" dirty="0">
                <a:solidFill>
                  <a:schemeClr val="tx1"/>
                </a:solidFill>
              </a:rPr>
              <a:t>L</a:t>
            </a:r>
            <a:r>
              <a:rPr lang="en-US" sz="100" dirty="0">
                <a:solidFill>
                  <a:schemeClr val="tx1"/>
                </a:solidFill>
              </a:rPr>
              <a:t>iters</a:t>
            </a:r>
            <a:r>
              <a:rPr lang="en-US" dirty="0">
                <a:solidFill>
                  <a:schemeClr val="tx1"/>
                </a:solidFill>
              </a:rPr>
              <a:t> and there is 5.0 m</a:t>
            </a:r>
            <a:r>
              <a:rPr lang="en-US" sz="100" dirty="0">
                <a:solidFill>
                  <a:schemeClr val="tx1"/>
                </a:solidFill>
              </a:rPr>
              <a:t>illi</a:t>
            </a:r>
            <a:r>
              <a:rPr lang="en-US" dirty="0">
                <a:solidFill>
                  <a:schemeClr val="tx1"/>
                </a:solidFill>
              </a:rPr>
              <a:t>L</a:t>
            </a:r>
            <a:r>
              <a:rPr lang="en-US" sz="100" dirty="0">
                <a:solidFill>
                  <a:schemeClr val="tx1"/>
                </a:solidFill>
              </a:rPr>
              <a:t>iters</a:t>
            </a:r>
            <a:r>
              <a:rPr lang="en-US" dirty="0">
                <a:solidFill>
                  <a:schemeClr val="tx1"/>
                </a:solidFill>
              </a:rPr>
              <a:t> in 1</a:t>
            </a:r>
            <a:r>
              <a:rPr lang="en-US" baseline="0" dirty="0">
                <a:solidFill>
                  <a:schemeClr val="tx1"/>
                </a:solidFill>
              </a:rPr>
              <a:t> </a:t>
            </a:r>
            <a:r>
              <a:rPr lang="en-US" dirty="0">
                <a:solidFill>
                  <a:schemeClr val="tx1"/>
                </a:solidFill>
              </a:rPr>
              <a:t>t</a:t>
            </a:r>
            <a:r>
              <a:rPr lang="en-US" sz="100" dirty="0">
                <a:solidFill>
                  <a:schemeClr val="tx1"/>
                </a:solidFill>
              </a:rPr>
              <a:t>ea</a:t>
            </a:r>
            <a:r>
              <a:rPr lang="en-US" dirty="0">
                <a:solidFill>
                  <a:schemeClr val="tx1"/>
                </a:solidFill>
              </a:rPr>
              <a:t>sp</a:t>
            </a:r>
            <a:r>
              <a:rPr lang="en-US" sz="100" dirty="0">
                <a:solidFill>
                  <a:schemeClr val="tx1"/>
                </a:solidFill>
              </a:rPr>
              <a:t>oons</a:t>
            </a:r>
            <a:r>
              <a:rPr lang="en-US" dirty="0">
                <a:solidFill>
                  <a:schemeClr val="tx1"/>
                </a:solidFill>
              </a:rPr>
              <a:t>, what was the mass, in grams, of the cough syrup?</a:t>
            </a:r>
          </a:p>
        </p:txBody>
      </p:sp>
    </p:spTree>
    <p:extLst>
      <p:ext uri="{BB962C8B-B14F-4D97-AF65-F5344CB8AC3E}">
        <p14:creationId xmlns:p14="http://schemas.microsoft.com/office/powerpoint/2010/main" val="26503373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88421-1F56-49FD-A815-F8DA538A3377}"/>
              </a:ext>
            </a:extLst>
          </p:cNvPr>
          <p:cNvSpPr>
            <a:spLocks noGrp="1"/>
          </p:cNvSpPr>
          <p:nvPr>
            <p:ph type="title"/>
          </p:nvPr>
        </p:nvSpPr>
        <p:spPr/>
        <p:txBody>
          <a:bodyPr/>
          <a:lstStyle/>
          <a:p>
            <a:r>
              <a:rPr lang="en-US" dirty="0"/>
              <a:t>Solution 2 </a:t>
            </a:r>
            <a:r>
              <a:rPr lang="en-US" sz="2000" b="0" dirty="0"/>
              <a:t>(1 of 2)</a:t>
            </a:r>
          </a:p>
        </p:txBody>
      </p:sp>
      <p:sp>
        <p:nvSpPr>
          <p:cNvPr id="5" name="Content Placeholder 4">
            <a:extLst>
              <a:ext uri="{FF2B5EF4-FFF2-40B4-BE49-F238E27FC236}">
                <a16:creationId xmlns:a16="http://schemas.microsoft.com/office/drawing/2014/main" id="{C39C1109-59EB-4C48-A8E0-372A9138644E}"/>
              </a:ext>
            </a:extLst>
          </p:cNvPr>
          <p:cNvSpPr>
            <a:spLocks noGrp="1"/>
          </p:cNvSpPr>
          <p:nvPr>
            <p:ph sz="quarter" idx="14"/>
          </p:nvPr>
        </p:nvSpPr>
        <p:spPr>
          <a:xfrm>
            <a:off x="457199" y="1555200"/>
            <a:ext cx="8229600" cy="1168950"/>
          </a:xfrm>
        </p:spPr>
        <p:txBody>
          <a:bodyPr/>
          <a:lstStyle/>
          <a:p>
            <a:pPr marL="432" indent="0">
              <a:buNone/>
            </a:pPr>
            <a:r>
              <a:rPr lang="en-IN" sz="2400" dirty="0"/>
              <a:t>John took 2.0 teaspoons (t</a:t>
            </a:r>
            <a:r>
              <a:rPr lang="en-IN" sz="100" dirty="0"/>
              <a:t> </a:t>
            </a:r>
            <a:r>
              <a:rPr lang="en-IN" sz="2400" dirty="0"/>
              <a:t>s</a:t>
            </a:r>
            <a:r>
              <a:rPr lang="en-IN" sz="100" dirty="0"/>
              <a:t> </a:t>
            </a:r>
            <a:r>
              <a:rPr lang="en-IN" sz="2400" dirty="0"/>
              <a:t>p) of cough syrup for a cough. If the syrup had a density of 1.20 g</a:t>
            </a:r>
            <a:r>
              <a:rPr lang="en-IN" sz="100" dirty="0"/>
              <a:t>rams</a:t>
            </a:r>
            <a:r>
              <a:rPr lang="en-IN" sz="2400" dirty="0"/>
              <a:t>/</a:t>
            </a:r>
            <a:r>
              <a:rPr lang="en-IN" sz="2400" dirty="0" err="1"/>
              <a:t>m</a:t>
            </a:r>
            <a:r>
              <a:rPr lang="en-IN" sz="100" dirty="0" err="1"/>
              <a:t>illi</a:t>
            </a:r>
            <a:r>
              <a:rPr lang="en-IN" sz="2400" dirty="0" err="1"/>
              <a:t>L</a:t>
            </a:r>
            <a:r>
              <a:rPr lang="en-IN" sz="100" dirty="0" err="1"/>
              <a:t>iters</a:t>
            </a:r>
            <a:r>
              <a:rPr lang="en-IN" sz="2400" dirty="0"/>
              <a:t> and there is 5.0 </a:t>
            </a:r>
            <a:r>
              <a:rPr lang="en-IN" sz="2400" dirty="0" err="1"/>
              <a:t>m</a:t>
            </a:r>
            <a:r>
              <a:rPr lang="en-IN" sz="100" dirty="0" err="1"/>
              <a:t>illi</a:t>
            </a:r>
            <a:r>
              <a:rPr lang="en-IN" sz="2400" dirty="0" err="1"/>
              <a:t>L</a:t>
            </a:r>
            <a:r>
              <a:rPr lang="en-IN" sz="100" dirty="0" err="1"/>
              <a:t>iters</a:t>
            </a:r>
            <a:r>
              <a:rPr lang="en-IN" sz="2400" dirty="0"/>
              <a:t> in 1 t</a:t>
            </a:r>
            <a:r>
              <a:rPr lang="en-IN" sz="100" dirty="0"/>
              <a:t>ea</a:t>
            </a:r>
            <a:r>
              <a:rPr lang="en-IN" sz="2400" dirty="0"/>
              <a:t>sp</a:t>
            </a:r>
            <a:r>
              <a:rPr lang="en-IN" sz="100" dirty="0"/>
              <a:t>oons</a:t>
            </a:r>
            <a:r>
              <a:rPr lang="en-IN" sz="2400" dirty="0"/>
              <a:t>, what was the mass, in grams, of the cough syrup?</a:t>
            </a:r>
          </a:p>
        </p:txBody>
      </p:sp>
      <p:sp>
        <p:nvSpPr>
          <p:cNvPr id="6" name="Content Placeholder 5">
            <a:extLst>
              <a:ext uri="{FF2B5EF4-FFF2-40B4-BE49-F238E27FC236}">
                <a16:creationId xmlns:a16="http://schemas.microsoft.com/office/drawing/2014/main" id="{2C4D9475-2AF8-40F8-9FE7-8D0927A124F3}"/>
              </a:ext>
            </a:extLst>
          </p:cNvPr>
          <p:cNvSpPr>
            <a:spLocks noGrp="1"/>
          </p:cNvSpPr>
          <p:nvPr>
            <p:ph sz="quarter" idx="15"/>
          </p:nvPr>
        </p:nvSpPr>
        <p:spPr>
          <a:xfrm>
            <a:off x="457199" y="2835747"/>
            <a:ext cx="8229600" cy="414000"/>
          </a:xfrm>
        </p:spPr>
        <p:txBody>
          <a:bodyPr/>
          <a:lstStyle/>
          <a:p>
            <a:pPr marL="1195388" indent="-1195388">
              <a:buNone/>
            </a:pPr>
            <a:r>
              <a:rPr lang="en-IN" sz="2400" b="1" dirty="0"/>
              <a:t>Step 1 State the given and needed quantities.</a:t>
            </a:r>
          </a:p>
        </p:txBody>
      </p:sp>
      <p:graphicFrame>
        <p:nvGraphicFramePr>
          <p:cNvPr id="15" name="Table 15">
            <a:extLst>
              <a:ext uri="{FF2B5EF4-FFF2-40B4-BE49-F238E27FC236}">
                <a16:creationId xmlns:a16="http://schemas.microsoft.com/office/drawing/2014/main" id="{17EEDB71-473E-4F72-89BB-3F65682EDB04}"/>
              </a:ext>
            </a:extLst>
          </p:cNvPr>
          <p:cNvGraphicFramePr>
            <a:graphicFrameLocks noGrp="1"/>
          </p:cNvGraphicFramePr>
          <p:nvPr>
            <p:ph sz="quarter" idx="16"/>
            <p:extLst/>
          </p:nvPr>
        </p:nvGraphicFramePr>
        <p:xfrm>
          <a:off x="457200" y="3415074"/>
          <a:ext cx="8233200" cy="1010920"/>
        </p:xfrm>
        <a:graphic>
          <a:graphicData uri="http://schemas.openxmlformats.org/drawingml/2006/table">
            <a:tbl>
              <a:tblPr firstRow="1" bandRow="1">
                <a:tableStyleId>{2D5ABB26-0587-4C30-8999-92F81FD0307C}</a:tableStyleId>
              </a:tblPr>
              <a:tblGrid>
                <a:gridCol w="2872800">
                  <a:extLst>
                    <a:ext uri="{9D8B030D-6E8A-4147-A177-3AD203B41FA5}">
                      <a16:colId xmlns:a16="http://schemas.microsoft.com/office/drawing/2014/main" val="3607070321"/>
                    </a:ext>
                  </a:extLst>
                </a:gridCol>
                <a:gridCol w="1256400">
                  <a:extLst>
                    <a:ext uri="{9D8B030D-6E8A-4147-A177-3AD203B41FA5}">
                      <a16:colId xmlns:a16="http://schemas.microsoft.com/office/drawing/2014/main" val="2674202507"/>
                    </a:ext>
                  </a:extLst>
                </a:gridCol>
                <a:gridCol w="1015200">
                  <a:extLst>
                    <a:ext uri="{9D8B030D-6E8A-4147-A177-3AD203B41FA5}">
                      <a16:colId xmlns:a16="http://schemas.microsoft.com/office/drawing/2014/main" val="1665546967"/>
                    </a:ext>
                  </a:extLst>
                </a:gridCol>
                <a:gridCol w="3088800">
                  <a:extLst>
                    <a:ext uri="{9D8B030D-6E8A-4147-A177-3AD203B41FA5}">
                      <a16:colId xmlns:a16="http://schemas.microsoft.com/office/drawing/2014/main" val="1800254675"/>
                    </a:ext>
                  </a:extLst>
                </a:gridCol>
              </a:tblGrid>
              <a:tr h="370840">
                <a:tc>
                  <a:txBody>
                    <a:bodyPr/>
                    <a:lstStyle/>
                    <a:p>
                      <a:r>
                        <a:rPr lang="en-US" sz="18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3370863"/>
                  </a:ext>
                </a:extLst>
              </a:tr>
              <a:tr h="370840">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800" dirty="0">
                          <a:solidFill>
                            <a:schemeClr val="tx1"/>
                          </a:solidFill>
                        </a:rPr>
                        <a:t>2.0 t</a:t>
                      </a:r>
                      <a:r>
                        <a:rPr lang="en-US" sz="100" dirty="0">
                          <a:solidFill>
                            <a:schemeClr val="tx1"/>
                          </a:solidFill>
                        </a:rPr>
                        <a:t>ea</a:t>
                      </a:r>
                      <a:r>
                        <a:rPr lang="en-US" sz="1800" dirty="0">
                          <a:solidFill>
                            <a:schemeClr val="tx1"/>
                          </a:solidFill>
                        </a:rPr>
                        <a:t>sp</a:t>
                      </a:r>
                      <a:r>
                        <a:rPr lang="en-US" sz="100" dirty="0">
                          <a:solidFill>
                            <a:schemeClr val="tx1"/>
                          </a:solidFill>
                        </a:rPr>
                        <a:t>oons</a:t>
                      </a:r>
                      <a:r>
                        <a:rPr lang="en-US" sz="1800" dirty="0">
                          <a:solidFill>
                            <a:schemeClr val="tx1"/>
                          </a:solidFill>
                        </a:rPr>
                        <a:t> of syrup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800" dirty="0">
                          <a:solidFill>
                            <a:schemeClr val="tx1"/>
                          </a:solidFill>
                        </a:rPr>
                        <a:t>conversion factors</a:t>
                      </a:r>
                      <a:r>
                        <a:rPr lang="en-US" sz="1800" baseline="0" dirty="0">
                          <a:solidFill>
                            <a:schemeClr val="tx1"/>
                          </a:solidFill>
                        </a:rPr>
                        <a:t> </a:t>
                      </a:r>
                      <a:r>
                        <a:rPr lang="en-US" sz="1800" dirty="0">
                          <a:solidFill>
                            <a:schemeClr val="tx1"/>
                          </a:solidFill>
                        </a:rPr>
                        <a:t>(m</a:t>
                      </a:r>
                      <a:r>
                        <a:rPr lang="en-US" sz="100" dirty="0">
                          <a:solidFill>
                            <a:schemeClr val="tx1"/>
                          </a:solidFill>
                        </a:rPr>
                        <a:t>illi</a:t>
                      </a:r>
                      <a:r>
                        <a:rPr lang="en-US" sz="1800" dirty="0">
                          <a:solidFill>
                            <a:schemeClr val="tx1"/>
                          </a:solidFill>
                        </a:rPr>
                        <a:t>L</a:t>
                      </a:r>
                      <a:r>
                        <a:rPr lang="en-US" sz="100" dirty="0">
                          <a:solidFill>
                            <a:schemeClr val="tx1"/>
                          </a:solidFill>
                        </a:rPr>
                        <a:t>iters</a:t>
                      </a:r>
                      <a:r>
                        <a:rPr lang="en-US" sz="1800" dirty="0">
                          <a:solidFill>
                            <a:schemeClr val="tx1"/>
                          </a:solidFill>
                        </a:rPr>
                        <a:t>/t</a:t>
                      </a:r>
                      <a:r>
                        <a:rPr lang="en-US" sz="100" dirty="0">
                          <a:solidFill>
                            <a:schemeClr val="tx1"/>
                          </a:solidFill>
                        </a:rPr>
                        <a:t>ea</a:t>
                      </a:r>
                      <a:r>
                        <a:rPr lang="en-US" sz="1800" dirty="0">
                          <a:solidFill>
                            <a:schemeClr val="tx1"/>
                          </a:solidFill>
                        </a:rPr>
                        <a:t>sp</a:t>
                      </a:r>
                      <a:r>
                        <a:rPr lang="en-US" sz="100" dirty="0">
                          <a:solidFill>
                            <a:schemeClr val="tx1"/>
                          </a:solidFill>
                        </a:rPr>
                        <a:t>oons</a:t>
                      </a:r>
                      <a:r>
                        <a:rPr lang="en-US" sz="1800" dirty="0">
                          <a:solidFill>
                            <a:schemeClr val="tx1"/>
                          </a:solidFill>
                        </a:rPr>
                        <a:t>, density of</a:t>
                      </a:r>
                      <a:r>
                        <a:rPr lang="en-US" sz="1800" baseline="0" dirty="0">
                          <a:solidFill>
                            <a:schemeClr val="tx1"/>
                          </a:solidFill>
                        </a:rPr>
                        <a:t> </a:t>
                      </a:r>
                      <a:r>
                        <a:rPr lang="en-US" sz="1800" dirty="0">
                          <a:solidFill>
                            <a:schemeClr val="tx1"/>
                          </a:solidFill>
                        </a:rPr>
                        <a:t>syrup)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3120636"/>
                  </a:ext>
                </a:extLst>
              </a:tr>
            </a:tbl>
          </a:graphicData>
        </a:graphic>
      </p:graphicFrame>
      <p:sp>
        <p:nvSpPr>
          <p:cNvPr id="2" name="Content Placeholder 1">
            <a:extLst>
              <a:ext uri="{FF2B5EF4-FFF2-40B4-BE49-F238E27FC236}">
                <a16:creationId xmlns:a16="http://schemas.microsoft.com/office/drawing/2014/main" id="{076E2F12-57B0-4811-A79C-B2DE5EE6BA66}"/>
              </a:ext>
            </a:extLst>
          </p:cNvPr>
          <p:cNvSpPr>
            <a:spLocks noGrp="1"/>
          </p:cNvSpPr>
          <p:nvPr>
            <p:ph sz="quarter" idx="17"/>
          </p:nvPr>
        </p:nvSpPr>
        <p:spPr>
          <a:xfrm>
            <a:off x="454672" y="4545687"/>
            <a:ext cx="8186091" cy="414000"/>
          </a:xfrm>
          <a:noFill/>
          <a:ln>
            <a:noFill/>
          </a:ln>
        </p:spPr>
        <p:txBody>
          <a:bodyPr lIns="0" tIns="0" rIns="0" bIns="0" anchor="t" anchorCtr="0"/>
          <a:lstStyle/>
          <a:p>
            <a:pPr marL="1195388" indent="-1195388">
              <a:buNone/>
            </a:pPr>
            <a:r>
              <a:rPr lang="en-IN" sz="2400" b="1" dirty="0"/>
              <a:t>Step 2 Write a plan to calculate the needed quantity.</a:t>
            </a:r>
          </a:p>
        </p:txBody>
      </p:sp>
      <p:pic>
        <p:nvPicPr>
          <p:cNvPr id="16" name="Content Placeholder 15" descr="Convert teaspoons to milliliters using the U S to metric factor. Convert milliliters to grams using the density factor.">
            <a:extLst>
              <a:ext uri="{FF2B5EF4-FFF2-40B4-BE49-F238E27FC236}">
                <a16:creationId xmlns:a16="http://schemas.microsoft.com/office/drawing/2014/main" id="{038E2626-E7F9-4214-9CCC-F198B45CCD28}"/>
              </a:ext>
            </a:extLst>
          </p:cNvPr>
          <p:cNvPicPr>
            <a:picLocks noGrp="1" noChangeAspect="1"/>
          </p:cNvPicPr>
          <p:nvPr>
            <p:ph sz="quarter" idx="18"/>
          </p:nvPr>
        </p:nvPicPr>
        <p:blipFill>
          <a:blip r:embed="rId2"/>
          <a:stretch>
            <a:fillRect/>
          </a:stretch>
        </p:blipFill>
        <p:spPr>
          <a:xfrm>
            <a:off x="631962" y="5118281"/>
            <a:ext cx="7834039" cy="963251"/>
          </a:xfrm>
          <a:prstGeom prst="rect">
            <a:avLst/>
          </a:prstGeom>
        </p:spPr>
      </p:pic>
    </p:spTree>
    <p:extLst>
      <p:ext uri="{BB962C8B-B14F-4D97-AF65-F5344CB8AC3E}">
        <p14:creationId xmlns:p14="http://schemas.microsoft.com/office/powerpoint/2010/main" val="23944032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4024-8F47-464F-AEFE-BE4BDFE62C4A}"/>
              </a:ext>
            </a:extLst>
          </p:cNvPr>
          <p:cNvSpPr>
            <a:spLocks noGrp="1"/>
          </p:cNvSpPr>
          <p:nvPr>
            <p:ph type="title"/>
          </p:nvPr>
        </p:nvSpPr>
        <p:spPr/>
        <p:txBody>
          <a:bodyPr/>
          <a:lstStyle/>
          <a:p>
            <a:r>
              <a:rPr lang="en-US" dirty="0"/>
              <a:t>Solution 2 </a:t>
            </a:r>
            <a:r>
              <a:rPr lang="en-US" sz="2000" b="0" dirty="0"/>
              <a:t>(2 of 2)</a:t>
            </a:r>
            <a:endParaRPr lang="en-US" dirty="0"/>
          </a:p>
        </p:txBody>
      </p:sp>
      <p:sp>
        <p:nvSpPr>
          <p:cNvPr id="4" name="Content Placeholder 3">
            <a:extLst>
              <a:ext uri="{FF2B5EF4-FFF2-40B4-BE49-F238E27FC236}">
                <a16:creationId xmlns:a16="http://schemas.microsoft.com/office/drawing/2014/main" id="{C0AAA284-6880-44B5-ADCC-5238CB9870F0}"/>
              </a:ext>
            </a:extLst>
          </p:cNvPr>
          <p:cNvSpPr>
            <a:spLocks noGrp="1"/>
          </p:cNvSpPr>
          <p:nvPr>
            <p:ph sz="quarter" idx="14"/>
          </p:nvPr>
        </p:nvSpPr>
        <p:spPr>
          <a:xfrm>
            <a:off x="455534" y="1538013"/>
            <a:ext cx="8229600" cy="900387"/>
          </a:xfrm>
        </p:spPr>
        <p:txBody>
          <a:bodyPr/>
          <a:lstStyle/>
          <a:p>
            <a:pPr marL="0" indent="0">
              <a:buNone/>
            </a:pPr>
            <a:r>
              <a:rPr lang="en-US" dirty="0"/>
              <a:t>John took 2.0 teaspoons (t</a:t>
            </a:r>
            <a:r>
              <a:rPr lang="en-US" sz="100" dirty="0"/>
              <a:t> </a:t>
            </a:r>
            <a:r>
              <a:rPr lang="en-US" dirty="0"/>
              <a:t>s</a:t>
            </a:r>
            <a:r>
              <a:rPr lang="en-US" sz="100" dirty="0"/>
              <a:t> </a:t>
            </a:r>
            <a:r>
              <a:rPr lang="en-US" dirty="0"/>
              <a:t>p) of cough syrup for a cough. If the syrup had a density of 1.20 g</a:t>
            </a:r>
            <a:r>
              <a:rPr lang="en-US" sz="100" dirty="0">
                <a:solidFill>
                  <a:schemeClr val="bg1"/>
                </a:solidFill>
              </a:rPr>
              <a:t>rams</a:t>
            </a:r>
            <a:r>
              <a:rPr lang="en-US" dirty="0"/>
              <a:t>/m</a:t>
            </a:r>
            <a:r>
              <a:rPr lang="en-US" sz="100" dirty="0">
                <a:solidFill>
                  <a:schemeClr val="bg1"/>
                </a:solidFill>
              </a:rPr>
              <a:t>illi</a:t>
            </a:r>
            <a:r>
              <a:rPr lang="en-US" dirty="0"/>
              <a:t>L</a:t>
            </a:r>
            <a:r>
              <a:rPr lang="en-US" sz="100" dirty="0">
                <a:solidFill>
                  <a:schemeClr val="bg1"/>
                </a:solidFill>
              </a:rPr>
              <a:t>iters</a:t>
            </a:r>
            <a:r>
              <a:rPr lang="en-US" dirty="0"/>
              <a:t> and there is 5.0 m</a:t>
            </a:r>
            <a:r>
              <a:rPr lang="en-US" sz="100" dirty="0">
                <a:solidFill>
                  <a:schemeClr val="bg1"/>
                </a:solidFill>
              </a:rPr>
              <a:t>illi</a:t>
            </a:r>
            <a:r>
              <a:rPr lang="en-US" dirty="0"/>
              <a:t>L</a:t>
            </a:r>
            <a:r>
              <a:rPr lang="en-US" sz="100" dirty="0">
                <a:solidFill>
                  <a:schemeClr val="bg1"/>
                </a:solidFill>
              </a:rPr>
              <a:t>iters</a:t>
            </a:r>
            <a:r>
              <a:rPr lang="en-US" dirty="0"/>
              <a:t> in 1 t</a:t>
            </a:r>
            <a:r>
              <a:rPr lang="en-US" sz="100" dirty="0">
                <a:solidFill>
                  <a:schemeClr val="bg1"/>
                </a:solidFill>
              </a:rPr>
              <a:t>ea</a:t>
            </a:r>
            <a:r>
              <a:rPr lang="en-US" dirty="0"/>
              <a:t>sp</a:t>
            </a:r>
            <a:r>
              <a:rPr lang="en-US" sz="100" dirty="0">
                <a:solidFill>
                  <a:schemeClr val="bg1"/>
                </a:solidFill>
              </a:rPr>
              <a:t>oon</a:t>
            </a:r>
            <a:r>
              <a:rPr lang="en-US" dirty="0"/>
              <a:t>, what was the mass, in grams, of the cough syrup?</a:t>
            </a:r>
          </a:p>
        </p:txBody>
      </p:sp>
      <p:sp>
        <p:nvSpPr>
          <p:cNvPr id="5" name="Content Placeholder 4">
            <a:extLst>
              <a:ext uri="{FF2B5EF4-FFF2-40B4-BE49-F238E27FC236}">
                <a16:creationId xmlns:a16="http://schemas.microsoft.com/office/drawing/2014/main" id="{6FD217F2-E853-4ACC-839E-570FAF66702E}"/>
              </a:ext>
            </a:extLst>
          </p:cNvPr>
          <p:cNvSpPr>
            <a:spLocks noGrp="1"/>
          </p:cNvSpPr>
          <p:nvPr>
            <p:ph sz="quarter" idx="15"/>
          </p:nvPr>
        </p:nvSpPr>
        <p:spPr>
          <a:xfrm>
            <a:off x="455533" y="2600151"/>
            <a:ext cx="8240029" cy="673991"/>
          </a:xfrm>
        </p:spPr>
        <p:txBody>
          <a:bodyPr/>
          <a:lstStyle/>
          <a:p>
            <a:pPr marL="0" indent="0">
              <a:buNone/>
            </a:pPr>
            <a:r>
              <a:rPr lang="en-US" b="1" dirty="0"/>
              <a:t>Step 3 Write the equalities and their conversion factors </a:t>
            </a:r>
            <a:r>
              <a:rPr lang="en-US" b="1" dirty="0">
                <a:ea typeface="ＭＳ Ｐゴシック" charset="0"/>
                <a:cs typeface="ＭＳ Ｐゴシック" charset="0"/>
              </a:rPr>
              <a:t>including density.</a:t>
            </a:r>
            <a:endParaRPr lang="en-US" b="1" dirty="0"/>
          </a:p>
        </p:txBody>
      </p:sp>
      <p:graphicFrame>
        <p:nvGraphicFramePr>
          <p:cNvPr id="10" name="Object 9" descr="1st. 1 teaspoon = 5 milliliters. 5 milliliters over 1 teaspoon and 1 teaspoon over 5 milliliters.&#10;2nd. 1 milliliter of syrup = 1.20 grams of syrup. 1.20 grams syrup over 1 milliliter syrup and 1 milliliter of syrup over 1.20 grams syrup.&#10;">
            <a:extLst>
              <a:ext uri="{FF2B5EF4-FFF2-40B4-BE49-F238E27FC236}">
                <a16:creationId xmlns:a16="http://schemas.microsoft.com/office/drawing/2014/main" id="{6ADCF343-D885-4A59-9A97-E89A6A597AC2}"/>
              </a:ext>
            </a:extLst>
          </p:cNvPr>
          <p:cNvGraphicFramePr>
            <a:graphicFrameLocks noChangeAspect="1"/>
          </p:cNvGraphicFramePr>
          <p:nvPr>
            <p:extLst/>
          </p:nvPr>
        </p:nvGraphicFramePr>
        <p:xfrm>
          <a:off x="1259133" y="3495841"/>
          <a:ext cx="6622403" cy="1007857"/>
        </p:xfrm>
        <a:graphic>
          <a:graphicData uri="http://schemas.openxmlformats.org/presentationml/2006/ole">
            <mc:AlternateContent xmlns:mc="http://schemas.openxmlformats.org/markup-compatibility/2006">
              <mc:Choice xmlns:v="urn:schemas-microsoft-com:vml" Requires="v">
                <p:oleObj spid="_x0000_s53250" name="Equation" r:id="rId3" imgW="6858000" imgH="1041120" progId="Equation.DSMT4">
                  <p:embed/>
                </p:oleObj>
              </mc:Choice>
              <mc:Fallback>
                <p:oleObj name="Equation" r:id="rId3" imgW="6858000" imgH="1041120" progId="Equation.DSMT4">
                  <p:embed/>
                  <p:pic>
                    <p:nvPicPr>
                      <p:cNvPr id="10" name="Object 9" descr="1st. 1 teaspoon = 5 milliliters. 5 milliliters over 1 teaspoon and 1 teaspoon over 5 milliliters.&#10;2nd. 1 milliliter of syrup = 1.20 grams of syrup. 1.20 grams syrup over 1 milliliter syrup and 1 milliliter of syrup over 1.20 grams syrup.&#10;">
                        <a:extLst>
                          <a:ext uri="{FF2B5EF4-FFF2-40B4-BE49-F238E27FC236}">
                            <a16:creationId xmlns:a16="http://schemas.microsoft.com/office/drawing/2014/main" id="{6ADCF343-D885-4A59-9A97-E89A6A597AC2}"/>
                          </a:ext>
                        </a:extLst>
                      </p:cNvPr>
                      <p:cNvPicPr>
                        <a:picLocks noChangeAspect="1" noChangeArrowheads="1"/>
                      </p:cNvPicPr>
                      <p:nvPr/>
                    </p:nvPicPr>
                    <p:blipFill>
                      <a:blip r:embed="rId4"/>
                      <a:srcRect/>
                      <a:stretch>
                        <a:fillRect/>
                      </a:stretch>
                    </p:blipFill>
                    <p:spPr bwMode="auto">
                      <a:xfrm>
                        <a:off x="1259133" y="3495841"/>
                        <a:ext cx="6622403" cy="10078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F4B70567-67DA-4EA3-9407-1061C3E3E9D3}"/>
              </a:ext>
            </a:extLst>
          </p:cNvPr>
          <p:cNvSpPr>
            <a:spLocks noGrp="1"/>
          </p:cNvSpPr>
          <p:nvPr>
            <p:ph sz="quarter" idx="16"/>
          </p:nvPr>
        </p:nvSpPr>
        <p:spPr>
          <a:xfrm>
            <a:off x="463435" y="4643073"/>
            <a:ext cx="8232128" cy="403445"/>
          </a:xfrm>
        </p:spPr>
        <p:txBody>
          <a:bodyPr/>
          <a:lstStyle/>
          <a:p>
            <a:pPr marL="432" indent="0">
              <a:buNone/>
            </a:pPr>
            <a:r>
              <a:rPr lang="en-US" b="1" dirty="0"/>
              <a:t>Step 4 Set up the problem to calculate the needed quantity.</a:t>
            </a:r>
          </a:p>
        </p:txBody>
      </p:sp>
      <p:graphicFrame>
        <p:nvGraphicFramePr>
          <p:cNvPr id="11" name="Object 10" descr="2.0 teaspoons, teaspoons cancelled out, times 5 milliliters over 1 teaspoon, milliliters and teaspoons cancelled out, times 1.20 grams over 1 milliliter, milliliter cancelled out, = 12 grams of syrup.">
            <a:extLst>
              <a:ext uri="{FF2B5EF4-FFF2-40B4-BE49-F238E27FC236}">
                <a16:creationId xmlns:a16="http://schemas.microsoft.com/office/drawing/2014/main" id="{C9785B1E-7376-4C6A-98C2-A7702B12B850}"/>
              </a:ext>
            </a:extLst>
          </p:cNvPr>
          <p:cNvGraphicFramePr>
            <a:graphicFrameLocks noChangeAspect="1"/>
          </p:cNvGraphicFramePr>
          <p:nvPr>
            <p:extLst/>
          </p:nvPr>
        </p:nvGraphicFramePr>
        <p:xfrm>
          <a:off x="1850469" y="5173601"/>
          <a:ext cx="5458061" cy="1188240"/>
        </p:xfrm>
        <a:graphic>
          <a:graphicData uri="http://schemas.openxmlformats.org/presentationml/2006/ole">
            <mc:AlternateContent xmlns:mc="http://schemas.openxmlformats.org/markup-compatibility/2006">
              <mc:Choice xmlns:v="urn:schemas-microsoft-com:vml" Requires="v">
                <p:oleObj spid="_x0000_s53251" name="Equation" r:id="rId5" imgW="5499000" imgH="1193760" progId="Equation.DSMT4">
                  <p:embed/>
                </p:oleObj>
              </mc:Choice>
              <mc:Fallback>
                <p:oleObj name="Equation" r:id="rId5" imgW="5499000" imgH="1193760" progId="Equation.DSMT4">
                  <p:embed/>
                  <p:pic>
                    <p:nvPicPr>
                      <p:cNvPr id="11" name="Object 10" descr="2.0 teaspoons, teaspoons cancelled out, times 5 milliliters over 1 teaspoon, milliliters and teaspoons cancelled out, times 1.20 grams over 1 milliliter, milliliter cancelled out, = 12 grams of syrup.">
                        <a:extLst>
                          <a:ext uri="{FF2B5EF4-FFF2-40B4-BE49-F238E27FC236}">
                            <a16:creationId xmlns:a16="http://schemas.microsoft.com/office/drawing/2014/main" id="{C9785B1E-7376-4C6A-98C2-A7702B12B850}"/>
                          </a:ext>
                        </a:extLst>
                      </p:cNvPr>
                      <p:cNvPicPr>
                        <a:picLocks noChangeAspect="1" noChangeArrowheads="1"/>
                      </p:cNvPicPr>
                      <p:nvPr/>
                    </p:nvPicPr>
                    <p:blipFill>
                      <a:blip r:embed="rId6"/>
                      <a:srcRect/>
                      <a:stretch>
                        <a:fillRect/>
                      </a:stretch>
                    </p:blipFill>
                    <p:spPr bwMode="auto">
                      <a:xfrm>
                        <a:off x="1850469" y="5173601"/>
                        <a:ext cx="5458061" cy="1188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842842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3ADF-E5C9-4B08-8EF2-98A09F9E229B}"/>
              </a:ext>
            </a:extLst>
          </p:cNvPr>
          <p:cNvSpPr>
            <a:spLocks noGrp="1"/>
          </p:cNvSpPr>
          <p:nvPr>
            <p:ph type="title"/>
          </p:nvPr>
        </p:nvSpPr>
        <p:spPr/>
        <p:txBody>
          <a:bodyPr/>
          <a:lstStyle/>
          <a:p>
            <a:r>
              <a:rPr lang="en-US" dirty="0"/>
              <a:t>Specific Gravity </a:t>
            </a:r>
            <a:r>
              <a:rPr lang="en-US" sz="2000" b="0" dirty="0"/>
              <a:t>(1 of 3)</a:t>
            </a:r>
          </a:p>
        </p:txBody>
      </p:sp>
      <p:sp>
        <p:nvSpPr>
          <p:cNvPr id="3" name="Content Placeholder 2">
            <a:extLst>
              <a:ext uri="{FF2B5EF4-FFF2-40B4-BE49-F238E27FC236}">
                <a16:creationId xmlns:a16="http://schemas.microsoft.com/office/drawing/2014/main" id="{DC9E0070-FFC6-4429-A883-F648C91B1652}"/>
              </a:ext>
            </a:extLst>
          </p:cNvPr>
          <p:cNvSpPr>
            <a:spLocks noGrp="1"/>
          </p:cNvSpPr>
          <p:nvPr>
            <p:ph sz="quarter" idx="13"/>
          </p:nvPr>
        </p:nvSpPr>
        <p:spPr>
          <a:xfrm>
            <a:off x="457200" y="1556327"/>
            <a:ext cx="8229600" cy="1720273"/>
          </a:xfrm>
        </p:spPr>
        <p:txBody>
          <a:bodyPr/>
          <a:lstStyle/>
          <a:p>
            <a:r>
              <a:rPr lang="en-IN" sz="2400" b="1" dirty="0"/>
              <a:t>Specific gravity</a:t>
            </a:r>
            <a:r>
              <a:rPr lang="en-IN" sz="2400" dirty="0"/>
              <a:t> (</a:t>
            </a:r>
            <a:r>
              <a:rPr lang="en-IN" sz="2400" b="1" dirty="0"/>
              <a:t>s</a:t>
            </a:r>
            <a:r>
              <a:rPr lang="en-IN" sz="100" b="1" dirty="0"/>
              <a:t> </a:t>
            </a:r>
            <a:r>
              <a:rPr lang="en-IN" sz="2400" b="1" dirty="0"/>
              <a:t>p</a:t>
            </a:r>
            <a:r>
              <a:rPr lang="en-IN" sz="100" b="1" dirty="0"/>
              <a:t> </a:t>
            </a:r>
            <a:r>
              <a:rPr lang="en-IN" sz="2400" b="1" dirty="0"/>
              <a:t>g</a:t>
            </a:r>
            <a:r>
              <a:rPr lang="en-IN" sz="100" b="1" dirty="0"/>
              <a:t> </a:t>
            </a:r>
            <a:r>
              <a:rPr lang="en-IN" sz="2400" b="1" dirty="0"/>
              <a:t>r</a:t>
            </a:r>
            <a:r>
              <a:rPr lang="en-IN" sz="2400" dirty="0"/>
              <a:t>) is a relationship between the density of a substance and the density of water.</a:t>
            </a:r>
          </a:p>
          <a:p>
            <a:r>
              <a:rPr lang="en-IN" sz="2400" dirty="0"/>
              <a:t>Specific gravity is calculated by dividing the density of a sample by the density of water, which is 1.00 g</a:t>
            </a:r>
            <a:r>
              <a:rPr lang="en-IN" sz="100" dirty="0"/>
              <a:t>rams</a:t>
            </a:r>
            <a:r>
              <a:rPr lang="en-IN" sz="2400" dirty="0"/>
              <a:t>/</a:t>
            </a:r>
            <a:r>
              <a:rPr lang="en-IN" sz="2400" dirty="0" err="1"/>
              <a:t>m</a:t>
            </a:r>
            <a:r>
              <a:rPr lang="en-IN" sz="100" dirty="0" err="1"/>
              <a:t>illi</a:t>
            </a:r>
            <a:r>
              <a:rPr lang="en-IN" sz="2400" dirty="0" err="1"/>
              <a:t>L</a:t>
            </a:r>
            <a:r>
              <a:rPr lang="en-IN" sz="100" dirty="0" err="1"/>
              <a:t>iters</a:t>
            </a:r>
            <a:r>
              <a:rPr lang="en-IN" sz="2400" dirty="0"/>
              <a:t> at</a:t>
            </a:r>
            <a:endParaRPr lang="en-US" sz="2400" dirty="0"/>
          </a:p>
        </p:txBody>
      </p:sp>
      <p:graphicFrame>
        <p:nvGraphicFramePr>
          <p:cNvPr id="6" name="Object 5" descr="4 degrees Celsius.">
            <a:extLst>
              <a:ext uri="{FF2B5EF4-FFF2-40B4-BE49-F238E27FC236}">
                <a16:creationId xmlns:a16="http://schemas.microsoft.com/office/drawing/2014/main" id="{FAAE6FAA-7D10-4A28-A618-DAA2BF123157}"/>
              </a:ext>
            </a:extLst>
          </p:cNvPr>
          <p:cNvGraphicFramePr>
            <a:graphicFrameLocks noChangeAspect="1"/>
          </p:cNvGraphicFramePr>
          <p:nvPr>
            <p:extLst/>
          </p:nvPr>
        </p:nvGraphicFramePr>
        <p:xfrm>
          <a:off x="711200" y="3333750"/>
          <a:ext cx="622300" cy="330200"/>
        </p:xfrm>
        <a:graphic>
          <a:graphicData uri="http://schemas.openxmlformats.org/presentationml/2006/ole">
            <mc:AlternateContent xmlns:mc="http://schemas.openxmlformats.org/markup-compatibility/2006">
              <mc:Choice xmlns:v="urn:schemas-microsoft-com:vml" Requires="v">
                <p:oleObj spid="_x0000_s54274" name="Equation" r:id="rId3" imgW="622080" imgH="330120" progId="Equation.DSMT4">
                  <p:embed/>
                </p:oleObj>
              </mc:Choice>
              <mc:Fallback>
                <p:oleObj name="Equation" r:id="rId3" imgW="622080" imgH="330120" progId="Equation.DSMT4">
                  <p:embed/>
                  <p:pic>
                    <p:nvPicPr>
                      <p:cNvPr id="6" name="Object 5" descr="4 degrees Celsius.">
                        <a:extLst>
                          <a:ext uri="{FF2B5EF4-FFF2-40B4-BE49-F238E27FC236}">
                            <a16:creationId xmlns:a16="http://schemas.microsoft.com/office/drawing/2014/main" id="{FAAE6FAA-7D10-4A28-A618-DAA2BF123157}"/>
                          </a:ext>
                        </a:extLst>
                      </p:cNvPr>
                      <p:cNvPicPr/>
                      <p:nvPr/>
                    </p:nvPicPr>
                    <p:blipFill>
                      <a:blip r:embed="rId4"/>
                      <a:stretch>
                        <a:fillRect/>
                      </a:stretch>
                    </p:blipFill>
                    <p:spPr>
                      <a:xfrm>
                        <a:off x="711200" y="3333750"/>
                        <a:ext cx="622300" cy="3302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3C597467-397C-4B04-BE89-6CB45D8B67F0}"/>
              </a:ext>
            </a:extLst>
          </p:cNvPr>
          <p:cNvSpPr>
            <a:spLocks noGrp="1"/>
          </p:cNvSpPr>
          <p:nvPr>
            <p:ph sz="quarter" idx="14"/>
          </p:nvPr>
        </p:nvSpPr>
        <p:spPr>
          <a:xfrm>
            <a:off x="457200" y="3762375"/>
            <a:ext cx="8229600" cy="847725"/>
          </a:xfrm>
          <a:noFill/>
          <a:ln>
            <a:noFill/>
          </a:ln>
        </p:spPr>
        <p:txBody>
          <a:bodyPr lIns="0" tIns="0" rIns="0" bIns="0" anchor="t" anchorCtr="0"/>
          <a:lstStyle/>
          <a:p>
            <a:r>
              <a:rPr lang="en-IN" sz="2400" dirty="0"/>
              <a:t>A substance with a specific gravity of 1.00 has the same density as water (1.00 g</a:t>
            </a:r>
            <a:r>
              <a:rPr lang="en-IN" sz="100" dirty="0"/>
              <a:t>rams</a:t>
            </a:r>
            <a:r>
              <a:rPr lang="en-IN" sz="2400" dirty="0"/>
              <a:t>/</a:t>
            </a:r>
            <a:r>
              <a:rPr lang="en-IN" sz="2400" dirty="0" err="1"/>
              <a:t>m</a:t>
            </a:r>
            <a:r>
              <a:rPr lang="en-IN" sz="100" dirty="0" err="1"/>
              <a:t>illi</a:t>
            </a:r>
            <a:r>
              <a:rPr lang="en-IN" sz="2400" dirty="0" err="1"/>
              <a:t>L</a:t>
            </a:r>
            <a:r>
              <a:rPr lang="en-IN" sz="100" dirty="0" err="1"/>
              <a:t>iters</a:t>
            </a:r>
            <a:r>
              <a:rPr lang="en-IN" sz="2400" dirty="0"/>
              <a:t>).</a:t>
            </a:r>
          </a:p>
        </p:txBody>
      </p:sp>
      <p:graphicFrame>
        <p:nvGraphicFramePr>
          <p:cNvPr id="4" name="Object 3" descr="Specific gravity = density of sample over density of water.">
            <a:extLst>
              <a:ext uri="{FF2B5EF4-FFF2-40B4-BE49-F238E27FC236}">
                <a16:creationId xmlns:a16="http://schemas.microsoft.com/office/drawing/2014/main" id="{3DA9D5B6-90F1-485B-9DD6-AD4087F95AC2}"/>
              </a:ext>
            </a:extLst>
          </p:cNvPr>
          <p:cNvGraphicFramePr>
            <a:graphicFrameLocks noChangeAspect="1"/>
          </p:cNvGraphicFramePr>
          <p:nvPr>
            <p:extLst/>
          </p:nvPr>
        </p:nvGraphicFramePr>
        <p:xfrm>
          <a:off x="1778632" y="4921642"/>
          <a:ext cx="4917366" cy="782469"/>
        </p:xfrm>
        <a:graphic>
          <a:graphicData uri="http://schemas.openxmlformats.org/presentationml/2006/ole">
            <mc:AlternateContent xmlns:mc="http://schemas.openxmlformats.org/markup-compatibility/2006">
              <mc:Choice xmlns:v="urn:schemas-microsoft-com:vml" Requires="v">
                <p:oleObj spid="_x0000_s54275" name="Equation" r:id="rId5" imgW="4952880" imgH="787320" progId="Equation.DSMT4">
                  <p:embed/>
                </p:oleObj>
              </mc:Choice>
              <mc:Fallback>
                <p:oleObj name="Equation" r:id="rId5" imgW="4952880" imgH="787320" progId="Equation.DSMT4">
                  <p:embed/>
                  <p:pic>
                    <p:nvPicPr>
                      <p:cNvPr id="4" name="Object 3" descr="Specific gravity = density of sample over density of water.">
                        <a:extLst>
                          <a:ext uri="{FF2B5EF4-FFF2-40B4-BE49-F238E27FC236}">
                            <a16:creationId xmlns:a16="http://schemas.microsoft.com/office/drawing/2014/main" id="{3DA9D5B6-90F1-485B-9DD6-AD4087F95AC2}"/>
                          </a:ext>
                        </a:extLst>
                      </p:cNvPr>
                      <p:cNvPicPr>
                        <a:picLocks noChangeAspect="1" noChangeArrowheads="1"/>
                      </p:cNvPicPr>
                      <p:nvPr/>
                    </p:nvPicPr>
                    <p:blipFill>
                      <a:blip r:embed="rId6"/>
                      <a:srcRect/>
                      <a:stretch>
                        <a:fillRect/>
                      </a:stretch>
                    </p:blipFill>
                    <p:spPr bwMode="auto">
                      <a:xfrm>
                        <a:off x="1778632" y="4921642"/>
                        <a:ext cx="4917366" cy="782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638513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16243-EBCA-4E50-A3D7-EDAE018718A1}"/>
              </a:ext>
            </a:extLst>
          </p:cNvPr>
          <p:cNvSpPr>
            <a:spLocks noGrp="1"/>
          </p:cNvSpPr>
          <p:nvPr>
            <p:ph type="title"/>
          </p:nvPr>
        </p:nvSpPr>
        <p:spPr/>
        <p:txBody>
          <a:bodyPr/>
          <a:lstStyle/>
          <a:p>
            <a:r>
              <a:rPr lang="en-US" dirty="0"/>
              <a:t>Specific Gravity </a:t>
            </a:r>
            <a:r>
              <a:rPr lang="en-US" sz="2000" b="0" dirty="0"/>
              <a:t>(2 of 3)</a:t>
            </a:r>
            <a:endParaRPr lang="en-US" dirty="0"/>
          </a:p>
        </p:txBody>
      </p:sp>
      <p:sp>
        <p:nvSpPr>
          <p:cNvPr id="3" name="Content Placeholder 2">
            <a:extLst>
              <a:ext uri="{FF2B5EF4-FFF2-40B4-BE49-F238E27FC236}">
                <a16:creationId xmlns:a16="http://schemas.microsoft.com/office/drawing/2014/main" id="{AF8902D1-3E05-468C-9D5A-CA3E27122270}"/>
              </a:ext>
            </a:extLst>
          </p:cNvPr>
          <p:cNvSpPr>
            <a:spLocks noGrp="1"/>
          </p:cNvSpPr>
          <p:nvPr>
            <p:ph sz="quarter" idx="13"/>
          </p:nvPr>
        </p:nvSpPr>
        <p:spPr>
          <a:xfrm>
            <a:off x="457200" y="1556326"/>
            <a:ext cx="4972050" cy="4752399"/>
          </a:xfrm>
        </p:spPr>
        <p:txBody>
          <a:bodyPr/>
          <a:lstStyle/>
          <a:p>
            <a:pPr marL="432" indent="0">
              <a:buNone/>
            </a:pPr>
            <a:r>
              <a:rPr lang="en-US" sz="2400" dirty="0"/>
              <a:t>A hydrometer is used to measure the specific gravity of urine. The normal range of specific gravity for urine is 1.003 to 1.030.</a:t>
            </a:r>
          </a:p>
          <a:p>
            <a:pPr marL="432" indent="0">
              <a:buNone/>
            </a:pPr>
            <a:r>
              <a:rPr lang="en-US" sz="2400" dirty="0"/>
              <a:t>The specific gravity can decrease with </a:t>
            </a:r>
            <a:r>
              <a:rPr lang="en-US" sz="2400" b="1" dirty="0"/>
              <a:t>type 2 diabetes</a:t>
            </a:r>
            <a:r>
              <a:rPr lang="en-US" sz="2400" dirty="0"/>
              <a:t> and kidney disease. Increased specific gravity may occur with dehydration, kidney infection, and liver disease.</a:t>
            </a:r>
          </a:p>
        </p:txBody>
      </p:sp>
      <p:pic>
        <p:nvPicPr>
          <p:cNvPr id="6" name="Content Placeholder 5" descr="A hydrometer floats in a container. The level of urine is shown at a measurement of 1.006 on the hydrometer.">
            <a:extLst>
              <a:ext uri="{FF2B5EF4-FFF2-40B4-BE49-F238E27FC236}">
                <a16:creationId xmlns:a16="http://schemas.microsoft.com/office/drawing/2014/main" id="{2A6F6584-02BD-4160-A4D3-F636506A6CCD}"/>
              </a:ext>
            </a:extLst>
          </p:cNvPr>
          <p:cNvPicPr>
            <a:picLocks noGrp="1" noChangeAspect="1"/>
          </p:cNvPicPr>
          <p:nvPr>
            <p:ph sz="quarter" idx="14"/>
          </p:nvPr>
        </p:nvPicPr>
        <p:blipFill>
          <a:blip r:embed="rId2"/>
          <a:stretch>
            <a:fillRect/>
          </a:stretch>
        </p:blipFill>
        <p:spPr>
          <a:xfrm>
            <a:off x="5915615" y="1556326"/>
            <a:ext cx="2725148" cy="2743438"/>
          </a:xfrm>
          <a:prstGeom prst="rect">
            <a:avLst/>
          </a:prstGeom>
        </p:spPr>
      </p:pic>
    </p:spTree>
    <p:extLst>
      <p:ext uri="{BB962C8B-B14F-4D97-AF65-F5344CB8AC3E}">
        <p14:creationId xmlns:p14="http://schemas.microsoft.com/office/powerpoint/2010/main" val="23308289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C51D-9091-44CC-A38F-44D053421A6F}"/>
              </a:ext>
            </a:extLst>
          </p:cNvPr>
          <p:cNvSpPr>
            <a:spLocks noGrp="1"/>
          </p:cNvSpPr>
          <p:nvPr>
            <p:ph type="title"/>
          </p:nvPr>
        </p:nvSpPr>
        <p:spPr/>
        <p:txBody>
          <a:bodyPr/>
          <a:lstStyle/>
          <a:p>
            <a:r>
              <a:rPr lang="en-US" dirty="0"/>
              <a:t>Specific Gravity </a:t>
            </a:r>
            <a:r>
              <a:rPr lang="en-US" sz="2000" b="0" dirty="0"/>
              <a:t>(3 of 3)</a:t>
            </a:r>
            <a:endParaRPr lang="en-US" dirty="0"/>
          </a:p>
        </p:txBody>
      </p:sp>
      <p:sp>
        <p:nvSpPr>
          <p:cNvPr id="3" name="Content Placeholder 2">
            <a:extLst>
              <a:ext uri="{FF2B5EF4-FFF2-40B4-BE49-F238E27FC236}">
                <a16:creationId xmlns:a16="http://schemas.microsoft.com/office/drawing/2014/main" id="{D3EDE190-EE2C-4E7C-AE29-DDCDF8A193D0}"/>
              </a:ext>
            </a:extLst>
          </p:cNvPr>
          <p:cNvSpPr>
            <a:spLocks noGrp="1"/>
          </p:cNvSpPr>
          <p:nvPr>
            <p:ph sz="quarter" idx="13"/>
          </p:nvPr>
        </p:nvSpPr>
        <p:spPr>
          <a:xfrm>
            <a:off x="457200" y="1556327"/>
            <a:ext cx="4114800" cy="2267528"/>
          </a:xfrm>
        </p:spPr>
        <p:txBody>
          <a:bodyPr/>
          <a:lstStyle/>
          <a:p>
            <a:pPr marL="432" indent="0">
              <a:buNone/>
            </a:pPr>
            <a:r>
              <a:rPr lang="en-US" sz="2400" dirty="0"/>
              <a:t>In a clinic or hospital, a dipstick containing chemical pads is used to evaluate specific gravity.</a:t>
            </a:r>
          </a:p>
        </p:txBody>
      </p:sp>
      <p:pic>
        <p:nvPicPr>
          <p:cNvPr id="6" name="Content Placeholder 5" descr="A person inserts a dipstick into a container of urine.">
            <a:extLst>
              <a:ext uri="{FF2B5EF4-FFF2-40B4-BE49-F238E27FC236}">
                <a16:creationId xmlns:a16="http://schemas.microsoft.com/office/drawing/2014/main" id="{5DCAADD0-E6E6-485B-A805-E32665708DD2}"/>
              </a:ext>
            </a:extLst>
          </p:cNvPr>
          <p:cNvPicPr>
            <a:picLocks noGrp="1" noChangeAspect="1"/>
          </p:cNvPicPr>
          <p:nvPr>
            <p:ph sz="quarter" idx="14"/>
          </p:nvPr>
        </p:nvPicPr>
        <p:blipFill>
          <a:blip r:embed="rId2"/>
          <a:stretch>
            <a:fillRect/>
          </a:stretch>
        </p:blipFill>
        <p:spPr>
          <a:xfrm>
            <a:off x="5441951" y="1555200"/>
            <a:ext cx="3198812" cy="4746625"/>
          </a:xfrm>
          <a:prstGeom prst="rect">
            <a:avLst/>
          </a:prstGeom>
        </p:spPr>
      </p:pic>
    </p:spTree>
    <p:extLst>
      <p:ext uri="{BB962C8B-B14F-4D97-AF65-F5344CB8AC3E}">
        <p14:creationId xmlns:p14="http://schemas.microsoft.com/office/powerpoint/2010/main" val="15720305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65F5-537E-4663-8791-70FD43FE2302}"/>
              </a:ext>
            </a:extLst>
          </p:cNvPr>
          <p:cNvSpPr>
            <a:spLocks noGrp="1"/>
          </p:cNvSpPr>
          <p:nvPr>
            <p:ph type="title"/>
          </p:nvPr>
        </p:nvSpPr>
        <p:spPr/>
        <p:txBody>
          <a:bodyPr/>
          <a:lstStyle/>
          <a:p>
            <a:r>
              <a:rPr lang="en-US" dirty="0"/>
              <a:t>Concept Map</a:t>
            </a:r>
          </a:p>
        </p:txBody>
      </p:sp>
      <p:pic>
        <p:nvPicPr>
          <p:cNvPr id="5" name="Content Placeholder 4" descr="Measurements in chemistry involve the following. For long description in Notes pane, press F6.">
            <a:extLst>
              <a:ext uri="{FF2B5EF4-FFF2-40B4-BE49-F238E27FC236}">
                <a16:creationId xmlns:a16="http://schemas.microsoft.com/office/drawing/2014/main" id="{61374152-7ED3-4666-B3F1-D65DD6904CE1}"/>
              </a:ext>
            </a:extLst>
          </p:cNvPr>
          <p:cNvPicPr>
            <a:picLocks noGrp="1" noChangeAspect="1"/>
          </p:cNvPicPr>
          <p:nvPr>
            <p:ph sz="quarter" idx="13"/>
          </p:nvPr>
        </p:nvPicPr>
        <p:blipFill>
          <a:blip r:embed="rId3"/>
          <a:stretch>
            <a:fillRect/>
          </a:stretch>
        </p:blipFill>
        <p:spPr>
          <a:xfrm>
            <a:off x="481229" y="1555200"/>
            <a:ext cx="8181541" cy="4255377"/>
          </a:xfrm>
          <a:prstGeom prst="rect">
            <a:avLst/>
          </a:prstGeom>
        </p:spPr>
      </p:pic>
    </p:spTree>
    <p:extLst>
      <p:ext uri="{BB962C8B-B14F-4D97-AF65-F5344CB8AC3E}">
        <p14:creationId xmlns:p14="http://schemas.microsoft.com/office/powerpoint/2010/main" val="15149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4595-2752-4D4A-A57D-E92E292F16DB}"/>
              </a:ext>
            </a:extLst>
          </p:cNvPr>
          <p:cNvSpPr>
            <a:spLocks noGrp="1"/>
          </p:cNvSpPr>
          <p:nvPr>
            <p:ph type="title"/>
          </p:nvPr>
        </p:nvSpPr>
        <p:spPr/>
        <p:txBody>
          <a:bodyPr/>
          <a:lstStyle/>
          <a:p>
            <a:r>
              <a:rPr lang="en-US" dirty="0"/>
              <a:t>Learning Check 1</a:t>
            </a:r>
            <a:endParaRPr lang="en-US" sz="2000" b="0" dirty="0"/>
          </a:p>
        </p:txBody>
      </p:sp>
      <p:sp>
        <p:nvSpPr>
          <p:cNvPr id="4" name="Content Placeholder 3">
            <a:extLst>
              <a:ext uri="{FF2B5EF4-FFF2-40B4-BE49-F238E27FC236}">
                <a16:creationId xmlns:a16="http://schemas.microsoft.com/office/drawing/2014/main" id="{C4633153-F1DB-4CDB-9B0D-034DE661D8CB}"/>
              </a:ext>
            </a:extLst>
          </p:cNvPr>
          <p:cNvSpPr>
            <a:spLocks noGrp="1"/>
          </p:cNvSpPr>
          <p:nvPr>
            <p:ph sz="quarter" idx="14"/>
          </p:nvPr>
        </p:nvSpPr>
        <p:spPr>
          <a:xfrm>
            <a:off x="472440" y="1544618"/>
            <a:ext cx="8362334" cy="789010"/>
          </a:xfrm>
        </p:spPr>
        <p:txBody>
          <a:bodyPr/>
          <a:lstStyle/>
          <a:p>
            <a:pPr marL="432" indent="0">
              <a:buNone/>
            </a:pPr>
            <a:r>
              <a:rPr lang="en-US" sz="2400" dirty="0">
                <a:solidFill>
                  <a:srgbClr val="000000"/>
                </a:solidFill>
                <a:ea typeface="ＭＳ Ｐゴシック"/>
                <a:cs typeface="Times New Roman"/>
              </a:rPr>
              <a:t>For each of the following, indicate whether the unit describes (1) length, (2) mass, or (3) volume.</a:t>
            </a:r>
            <a:endParaRPr lang="en-US" sz="2400" dirty="0"/>
          </a:p>
        </p:txBody>
      </p:sp>
      <p:sp>
        <p:nvSpPr>
          <p:cNvPr id="3" name="Content Placeholder 2">
            <a:extLst>
              <a:ext uri="{FF2B5EF4-FFF2-40B4-BE49-F238E27FC236}">
                <a16:creationId xmlns:a16="http://schemas.microsoft.com/office/drawing/2014/main" id="{96BC57BF-82E0-4C41-B3A2-CE7536094953}"/>
              </a:ext>
            </a:extLst>
          </p:cNvPr>
          <p:cNvSpPr>
            <a:spLocks noGrp="1"/>
          </p:cNvSpPr>
          <p:nvPr>
            <p:ph sz="quarter" idx="16"/>
          </p:nvPr>
        </p:nvSpPr>
        <p:spPr>
          <a:xfrm>
            <a:off x="457199" y="2665252"/>
            <a:ext cx="8362335" cy="426954"/>
          </a:xfrm>
        </p:spPr>
        <p:txBody>
          <a:bodyPr/>
          <a:lstStyle/>
          <a:p>
            <a:pPr marL="432" indent="0">
              <a:buNone/>
            </a:pPr>
            <a:r>
              <a:rPr lang="en-US" sz="2400" b="1" dirty="0">
                <a:solidFill>
                  <a:schemeClr val="tx2"/>
                </a:solidFill>
                <a:ea typeface="ＭＳ Ｐゴシック"/>
                <a:cs typeface="Times New Roman"/>
              </a:rPr>
              <a:t>A. </a:t>
            </a:r>
            <a:r>
              <a:rPr lang="en-US" sz="2400" dirty="0">
                <a:solidFill>
                  <a:srgbClr val="000000"/>
                </a:solidFill>
                <a:ea typeface="ＭＳ Ｐゴシック"/>
                <a:cs typeface="Times New Roman"/>
              </a:rPr>
              <a:t>A bag of onions has a mass </a:t>
            </a:r>
            <a:r>
              <a:rPr lang="en-US" sz="2400" dirty="0">
                <a:solidFill>
                  <a:schemeClr val="tx1"/>
                </a:solidFill>
                <a:ea typeface="ＭＳ Ｐゴシック"/>
                <a:cs typeface="Times New Roman"/>
              </a:rPr>
              <a:t>of 2.6 k</a:t>
            </a:r>
            <a:r>
              <a:rPr lang="en-US" sz="100" dirty="0">
                <a:solidFill>
                  <a:schemeClr val="tx1"/>
                </a:solidFill>
                <a:ea typeface="ＭＳ Ｐゴシック"/>
                <a:cs typeface="Times New Roman"/>
              </a:rPr>
              <a:t>ilo</a:t>
            </a:r>
            <a:r>
              <a:rPr lang="en-US" sz="2400" dirty="0">
                <a:solidFill>
                  <a:schemeClr val="tx1"/>
                </a:solidFill>
                <a:ea typeface="ＭＳ Ｐゴシック"/>
                <a:cs typeface="Times New Roman"/>
              </a:rPr>
              <a:t>g</a:t>
            </a:r>
            <a:r>
              <a:rPr lang="en-US" sz="100" dirty="0">
                <a:solidFill>
                  <a:schemeClr val="tx1"/>
                </a:solidFill>
                <a:ea typeface="ＭＳ Ｐゴシック"/>
                <a:cs typeface="Times New Roman"/>
              </a:rPr>
              <a:t>ram</a:t>
            </a:r>
            <a:r>
              <a:rPr lang="en-US" sz="2400" dirty="0">
                <a:solidFill>
                  <a:schemeClr val="tx1"/>
                </a:solidFill>
                <a:ea typeface="ＭＳ Ｐゴシック"/>
                <a:cs typeface="Times New Roman"/>
              </a:rPr>
              <a:t>.</a:t>
            </a:r>
            <a:endParaRPr lang="en-US" sz="2400" dirty="0">
              <a:solidFill>
                <a:schemeClr val="tx1"/>
              </a:solidFill>
            </a:endParaRPr>
          </a:p>
        </p:txBody>
      </p:sp>
      <p:sp>
        <p:nvSpPr>
          <p:cNvPr id="6" name="Content Placeholder 5">
            <a:extLst>
              <a:ext uri="{FF2B5EF4-FFF2-40B4-BE49-F238E27FC236}">
                <a16:creationId xmlns:a16="http://schemas.microsoft.com/office/drawing/2014/main" id="{F997B9A9-68F2-4730-B1AB-591DE7750107}"/>
              </a:ext>
            </a:extLst>
          </p:cNvPr>
          <p:cNvSpPr>
            <a:spLocks noGrp="1"/>
          </p:cNvSpPr>
          <p:nvPr>
            <p:ph sz="quarter" idx="17"/>
          </p:nvPr>
        </p:nvSpPr>
        <p:spPr>
          <a:xfrm>
            <a:off x="454672" y="3167045"/>
            <a:ext cx="5651160" cy="404589"/>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A person is 1.7 m</a:t>
            </a:r>
            <a:r>
              <a:rPr lang="en-US" sz="100" dirty="0">
                <a:solidFill>
                  <a:schemeClr val="bg1"/>
                </a:solidFill>
              </a:rPr>
              <a:t>eter</a:t>
            </a:r>
            <a:r>
              <a:rPr lang="en-US" sz="2400" dirty="0"/>
              <a:t> tall.</a:t>
            </a:r>
          </a:p>
        </p:txBody>
      </p:sp>
      <p:sp>
        <p:nvSpPr>
          <p:cNvPr id="8" name="Content Placeholder 7">
            <a:extLst>
              <a:ext uri="{FF2B5EF4-FFF2-40B4-BE49-F238E27FC236}">
                <a16:creationId xmlns:a16="http://schemas.microsoft.com/office/drawing/2014/main" id="{65C310A6-83D6-4B6E-8AD4-0F85D560DA13}"/>
              </a:ext>
            </a:extLst>
          </p:cNvPr>
          <p:cNvSpPr>
            <a:spLocks noGrp="1"/>
          </p:cNvSpPr>
          <p:nvPr>
            <p:ph sz="quarter" idx="19"/>
          </p:nvPr>
        </p:nvSpPr>
        <p:spPr>
          <a:xfrm>
            <a:off x="457201" y="3646473"/>
            <a:ext cx="5958347" cy="404589"/>
          </a:xfrm>
        </p:spPr>
        <p:txBody>
          <a:bodyPr/>
          <a:lstStyle/>
          <a:p>
            <a:pPr marL="0" indent="0">
              <a:buNone/>
            </a:pPr>
            <a:r>
              <a:rPr lang="en-US" sz="2400" b="1" dirty="0">
                <a:solidFill>
                  <a:schemeClr val="tx2"/>
                </a:solidFill>
              </a:rPr>
              <a:t>C.</a:t>
            </a:r>
            <a:r>
              <a:rPr lang="en-US" sz="2400" dirty="0">
                <a:solidFill>
                  <a:schemeClr val="tx2"/>
                </a:solidFill>
              </a:rPr>
              <a:t> </a:t>
            </a:r>
            <a:r>
              <a:rPr lang="en-US" sz="2400" dirty="0"/>
              <a:t>A medication contains 0.50 g</a:t>
            </a:r>
            <a:r>
              <a:rPr lang="en-US" sz="100" dirty="0">
                <a:solidFill>
                  <a:schemeClr val="bg1"/>
                </a:solidFill>
              </a:rPr>
              <a:t>ram</a:t>
            </a:r>
            <a:r>
              <a:rPr lang="en-US" sz="2400" dirty="0"/>
              <a:t> of aspirin.</a:t>
            </a:r>
          </a:p>
        </p:txBody>
      </p:sp>
      <p:sp>
        <p:nvSpPr>
          <p:cNvPr id="10" name="Content Placeholder 9">
            <a:extLst>
              <a:ext uri="{FF2B5EF4-FFF2-40B4-BE49-F238E27FC236}">
                <a16:creationId xmlns:a16="http://schemas.microsoft.com/office/drawing/2014/main" id="{6EC9764C-4AE9-45EB-84BD-34DB8FBE0E66}"/>
              </a:ext>
            </a:extLst>
          </p:cNvPr>
          <p:cNvSpPr>
            <a:spLocks noGrp="1"/>
          </p:cNvSpPr>
          <p:nvPr>
            <p:ph sz="quarter" idx="21"/>
          </p:nvPr>
        </p:nvSpPr>
        <p:spPr>
          <a:xfrm>
            <a:off x="457201" y="4125900"/>
            <a:ext cx="5958347" cy="404589"/>
          </a:xfrm>
        </p:spPr>
        <p:txBody>
          <a:bodyPr/>
          <a:lstStyle/>
          <a:p>
            <a:pPr marL="432" indent="0">
              <a:buNone/>
            </a:pPr>
            <a:r>
              <a:rPr lang="en-US" sz="2400" b="1" dirty="0">
                <a:solidFill>
                  <a:schemeClr val="tx2"/>
                </a:solidFill>
              </a:rPr>
              <a:t>D.</a:t>
            </a:r>
            <a:r>
              <a:rPr lang="en-US" sz="2400" dirty="0">
                <a:solidFill>
                  <a:schemeClr val="tx2"/>
                </a:solidFill>
              </a:rPr>
              <a:t> </a:t>
            </a:r>
            <a:r>
              <a:rPr lang="en-US" sz="2400" dirty="0"/>
              <a:t>A bottle contains 1.5 L</a:t>
            </a:r>
            <a:r>
              <a:rPr lang="en-US" sz="100" dirty="0">
                <a:solidFill>
                  <a:schemeClr val="bg1"/>
                </a:solidFill>
              </a:rPr>
              <a:t>iters</a:t>
            </a:r>
            <a:r>
              <a:rPr lang="en-US" sz="2400" dirty="0"/>
              <a:t> of water.</a:t>
            </a:r>
          </a:p>
        </p:txBody>
      </p:sp>
    </p:spTree>
    <p:extLst>
      <p:ext uri="{BB962C8B-B14F-4D97-AF65-F5344CB8AC3E}">
        <p14:creationId xmlns:p14="http://schemas.microsoft.com/office/powerpoint/2010/main" val="138582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4595-2752-4D4A-A57D-E92E292F16DB}"/>
              </a:ext>
            </a:extLst>
          </p:cNvPr>
          <p:cNvSpPr>
            <a:spLocks noGrp="1"/>
          </p:cNvSpPr>
          <p:nvPr>
            <p:ph type="title"/>
          </p:nvPr>
        </p:nvSpPr>
        <p:spPr/>
        <p:txBody>
          <a:bodyPr/>
          <a:lstStyle/>
          <a:p>
            <a:r>
              <a:rPr lang="en-US" dirty="0"/>
              <a:t>Solution 1</a:t>
            </a:r>
          </a:p>
        </p:txBody>
      </p:sp>
      <p:sp>
        <p:nvSpPr>
          <p:cNvPr id="4" name="Content Placeholder 3">
            <a:extLst>
              <a:ext uri="{FF2B5EF4-FFF2-40B4-BE49-F238E27FC236}">
                <a16:creationId xmlns:a16="http://schemas.microsoft.com/office/drawing/2014/main" id="{C4633153-F1DB-4CDB-9B0D-034DE661D8CB}"/>
              </a:ext>
            </a:extLst>
          </p:cNvPr>
          <p:cNvSpPr>
            <a:spLocks noGrp="1"/>
          </p:cNvSpPr>
          <p:nvPr>
            <p:ph sz="quarter" idx="14"/>
          </p:nvPr>
        </p:nvSpPr>
        <p:spPr>
          <a:xfrm>
            <a:off x="471600" y="1544400"/>
            <a:ext cx="8362800" cy="788400"/>
          </a:xfrm>
        </p:spPr>
        <p:txBody>
          <a:bodyPr/>
          <a:lstStyle/>
          <a:p>
            <a:pPr marL="432" indent="0">
              <a:buNone/>
            </a:pPr>
            <a:r>
              <a:rPr lang="en-US" sz="2400" dirty="0">
                <a:solidFill>
                  <a:srgbClr val="000000"/>
                </a:solidFill>
                <a:ea typeface="ＭＳ Ｐゴシック"/>
                <a:cs typeface="Times New Roman"/>
              </a:rPr>
              <a:t>For each of the following, indicate whether the unit describes (1) length, (2) mass, or (3) volume.</a:t>
            </a:r>
            <a:endParaRPr lang="en-US" sz="2400" dirty="0"/>
          </a:p>
        </p:txBody>
      </p:sp>
      <p:sp>
        <p:nvSpPr>
          <p:cNvPr id="5" name="Content Placeholder 4">
            <a:extLst>
              <a:ext uri="{FF2B5EF4-FFF2-40B4-BE49-F238E27FC236}">
                <a16:creationId xmlns:a16="http://schemas.microsoft.com/office/drawing/2014/main" id="{5B20C20F-0DE7-4633-A376-ED45B76A801D}"/>
              </a:ext>
            </a:extLst>
          </p:cNvPr>
          <p:cNvSpPr>
            <a:spLocks noGrp="1"/>
          </p:cNvSpPr>
          <p:nvPr>
            <p:ph sz="quarter" idx="15"/>
          </p:nvPr>
        </p:nvSpPr>
        <p:spPr>
          <a:xfrm>
            <a:off x="457199" y="2663999"/>
            <a:ext cx="5532121" cy="428400"/>
          </a:xfrm>
        </p:spPr>
        <p:txBody>
          <a:bodyPr/>
          <a:lstStyle/>
          <a:p>
            <a:pPr marL="432" indent="0">
              <a:buNone/>
            </a:pPr>
            <a:r>
              <a:rPr lang="en-US" sz="2400" b="1" dirty="0">
                <a:solidFill>
                  <a:schemeClr val="tx2"/>
                </a:solidFill>
                <a:ea typeface="ＭＳ Ｐゴシック"/>
                <a:cs typeface="Times New Roman"/>
              </a:rPr>
              <a:t>A. </a:t>
            </a:r>
            <a:r>
              <a:rPr lang="en-US" sz="2400" dirty="0">
                <a:solidFill>
                  <a:srgbClr val="000000"/>
                </a:solidFill>
                <a:ea typeface="ＭＳ Ｐゴシック"/>
                <a:cs typeface="Times New Roman"/>
              </a:rPr>
              <a:t>A bag of onions has a mass of 2.6 </a:t>
            </a:r>
            <a:r>
              <a:rPr lang="en-US" sz="2400" dirty="0">
                <a:solidFill>
                  <a:schemeClr val="tx1"/>
                </a:solidFill>
                <a:ea typeface="ＭＳ Ｐゴシック"/>
                <a:cs typeface="Times New Roman"/>
              </a:rPr>
              <a:t>k</a:t>
            </a:r>
            <a:r>
              <a:rPr lang="en-US" sz="100" dirty="0">
                <a:solidFill>
                  <a:schemeClr val="tx1"/>
                </a:solidFill>
                <a:ea typeface="ＭＳ Ｐゴシック"/>
                <a:cs typeface="Times New Roman"/>
              </a:rPr>
              <a:t>ilo</a:t>
            </a:r>
            <a:r>
              <a:rPr lang="en-US" sz="2400" dirty="0">
                <a:solidFill>
                  <a:schemeClr val="tx1"/>
                </a:solidFill>
                <a:ea typeface="ＭＳ Ｐゴシック"/>
                <a:cs typeface="Times New Roman"/>
              </a:rPr>
              <a:t>g</a:t>
            </a:r>
            <a:r>
              <a:rPr lang="en-US" sz="100" dirty="0">
                <a:solidFill>
                  <a:schemeClr val="tx1"/>
                </a:solidFill>
                <a:ea typeface="ＭＳ Ｐゴシック"/>
                <a:cs typeface="Times New Roman"/>
              </a:rPr>
              <a:t>rams</a:t>
            </a:r>
            <a:r>
              <a:rPr lang="en-US" sz="2400" dirty="0">
                <a:solidFill>
                  <a:schemeClr val="tx1"/>
                </a:solidFill>
                <a:ea typeface="ＭＳ Ｐゴシック"/>
                <a:cs typeface="Times New Roman"/>
              </a:rPr>
              <a:t>.</a:t>
            </a:r>
            <a:endParaRPr lang="en-US" sz="2400" b="1" dirty="0">
              <a:solidFill>
                <a:schemeClr val="tx1"/>
              </a:solidFill>
            </a:endParaRPr>
          </a:p>
        </p:txBody>
      </p:sp>
      <p:sp>
        <p:nvSpPr>
          <p:cNvPr id="3" name="Content Placeholder 2">
            <a:extLst>
              <a:ext uri="{FF2B5EF4-FFF2-40B4-BE49-F238E27FC236}">
                <a16:creationId xmlns:a16="http://schemas.microsoft.com/office/drawing/2014/main" id="{96BC57BF-82E0-4C41-B3A2-CE7536094953}"/>
              </a:ext>
            </a:extLst>
          </p:cNvPr>
          <p:cNvSpPr>
            <a:spLocks noGrp="1"/>
          </p:cNvSpPr>
          <p:nvPr>
            <p:ph sz="quarter" idx="16"/>
          </p:nvPr>
        </p:nvSpPr>
        <p:spPr>
          <a:xfrm>
            <a:off x="7237177" y="2658282"/>
            <a:ext cx="563881" cy="404589"/>
          </a:xfrm>
        </p:spPr>
        <p:txBody>
          <a:bodyPr/>
          <a:lstStyle/>
          <a:p>
            <a:pPr marL="432" indent="0">
              <a:buNone/>
            </a:pPr>
            <a:r>
              <a:rPr lang="en-US" sz="2400" b="1" dirty="0"/>
              <a:t>(2)</a:t>
            </a:r>
          </a:p>
        </p:txBody>
      </p:sp>
      <p:sp>
        <p:nvSpPr>
          <p:cNvPr id="6" name="Content Placeholder 5">
            <a:extLst>
              <a:ext uri="{FF2B5EF4-FFF2-40B4-BE49-F238E27FC236}">
                <a16:creationId xmlns:a16="http://schemas.microsoft.com/office/drawing/2014/main" id="{F997B9A9-68F2-4730-B1AB-591DE7750107}"/>
              </a:ext>
            </a:extLst>
          </p:cNvPr>
          <p:cNvSpPr>
            <a:spLocks noGrp="1"/>
          </p:cNvSpPr>
          <p:nvPr>
            <p:ph sz="quarter" idx="17"/>
          </p:nvPr>
        </p:nvSpPr>
        <p:spPr>
          <a:xfrm>
            <a:off x="454672" y="3167045"/>
            <a:ext cx="5651160" cy="404589"/>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A </a:t>
            </a:r>
            <a:r>
              <a:rPr lang="en-US" sz="2400" dirty="0">
                <a:solidFill>
                  <a:schemeClr val="tx1"/>
                </a:solidFill>
              </a:rPr>
              <a:t>person is 1.7 m</a:t>
            </a:r>
            <a:r>
              <a:rPr lang="en-US" sz="100" dirty="0">
                <a:solidFill>
                  <a:schemeClr val="tx1"/>
                </a:solidFill>
              </a:rPr>
              <a:t>eter</a:t>
            </a:r>
            <a:r>
              <a:rPr lang="en-US" sz="2400" dirty="0">
                <a:solidFill>
                  <a:schemeClr val="tx1"/>
                </a:solidFill>
              </a:rPr>
              <a:t> tall.</a:t>
            </a:r>
          </a:p>
        </p:txBody>
      </p:sp>
      <p:sp>
        <p:nvSpPr>
          <p:cNvPr id="7" name="Content Placeholder 6">
            <a:extLst>
              <a:ext uri="{FF2B5EF4-FFF2-40B4-BE49-F238E27FC236}">
                <a16:creationId xmlns:a16="http://schemas.microsoft.com/office/drawing/2014/main" id="{79441B7C-765A-482B-BFD8-DAECF0CAE6C7}"/>
              </a:ext>
            </a:extLst>
          </p:cNvPr>
          <p:cNvSpPr>
            <a:spLocks noGrp="1"/>
          </p:cNvSpPr>
          <p:nvPr>
            <p:ph sz="quarter" idx="18"/>
          </p:nvPr>
        </p:nvSpPr>
        <p:spPr>
          <a:xfrm>
            <a:off x="7240352" y="3167045"/>
            <a:ext cx="1445342" cy="404590"/>
          </a:xfrm>
        </p:spPr>
        <p:txBody>
          <a:bodyPr/>
          <a:lstStyle/>
          <a:p>
            <a:pPr marL="432" indent="0">
              <a:buNone/>
            </a:pPr>
            <a:r>
              <a:rPr lang="en-US" sz="2400" b="1" dirty="0"/>
              <a:t>(1)</a:t>
            </a:r>
          </a:p>
        </p:txBody>
      </p:sp>
      <p:sp>
        <p:nvSpPr>
          <p:cNvPr id="8" name="Content Placeholder 7">
            <a:extLst>
              <a:ext uri="{FF2B5EF4-FFF2-40B4-BE49-F238E27FC236}">
                <a16:creationId xmlns:a16="http://schemas.microsoft.com/office/drawing/2014/main" id="{65C310A6-83D6-4B6E-8AD4-0F85D560DA13}"/>
              </a:ext>
            </a:extLst>
          </p:cNvPr>
          <p:cNvSpPr>
            <a:spLocks noGrp="1"/>
          </p:cNvSpPr>
          <p:nvPr>
            <p:ph sz="quarter" idx="19"/>
          </p:nvPr>
        </p:nvSpPr>
        <p:spPr>
          <a:xfrm>
            <a:off x="457201" y="3646473"/>
            <a:ext cx="5958347" cy="404589"/>
          </a:xfrm>
        </p:spPr>
        <p:txBody>
          <a:bodyPr/>
          <a:lstStyle/>
          <a:p>
            <a:pPr marL="0" indent="0">
              <a:buNone/>
            </a:pPr>
            <a:r>
              <a:rPr lang="en-US" sz="2400" b="1" dirty="0">
                <a:solidFill>
                  <a:schemeClr val="tx2"/>
                </a:solidFill>
              </a:rPr>
              <a:t>C.</a:t>
            </a:r>
            <a:r>
              <a:rPr lang="en-US" sz="2400" dirty="0">
                <a:solidFill>
                  <a:schemeClr val="tx2"/>
                </a:solidFill>
              </a:rPr>
              <a:t> </a:t>
            </a:r>
            <a:r>
              <a:rPr lang="en-US" sz="2400" dirty="0"/>
              <a:t>A medication </a:t>
            </a:r>
            <a:r>
              <a:rPr lang="en-US" sz="2400" dirty="0">
                <a:solidFill>
                  <a:schemeClr val="tx1"/>
                </a:solidFill>
              </a:rPr>
              <a:t>contains 0.50 g</a:t>
            </a:r>
            <a:r>
              <a:rPr lang="en-US" sz="100" dirty="0">
                <a:solidFill>
                  <a:schemeClr val="tx1"/>
                </a:solidFill>
              </a:rPr>
              <a:t>rams</a:t>
            </a:r>
            <a:r>
              <a:rPr lang="en-US" sz="2400" dirty="0">
                <a:solidFill>
                  <a:schemeClr val="tx1"/>
                </a:solidFill>
              </a:rPr>
              <a:t> of aspirin.</a:t>
            </a:r>
          </a:p>
        </p:txBody>
      </p:sp>
      <p:sp>
        <p:nvSpPr>
          <p:cNvPr id="9" name="Content Placeholder 8">
            <a:extLst>
              <a:ext uri="{FF2B5EF4-FFF2-40B4-BE49-F238E27FC236}">
                <a16:creationId xmlns:a16="http://schemas.microsoft.com/office/drawing/2014/main" id="{32DD1ADA-8C97-4699-AC09-3B289FC3D5CF}"/>
              </a:ext>
            </a:extLst>
          </p:cNvPr>
          <p:cNvSpPr>
            <a:spLocks noGrp="1"/>
          </p:cNvSpPr>
          <p:nvPr>
            <p:ph sz="quarter" idx="20"/>
          </p:nvPr>
        </p:nvSpPr>
        <p:spPr>
          <a:xfrm>
            <a:off x="7240351" y="3646473"/>
            <a:ext cx="1449623" cy="404589"/>
          </a:xfrm>
        </p:spPr>
        <p:txBody>
          <a:bodyPr/>
          <a:lstStyle/>
          <a:p>
            <a:pPr marL="0" indent="0">
              <a:buNone/>
            </a:pPr>
            <a:r>
              <a:rPr lang="en-US" sz="2400" b="1" dirty="0"/>
              <a:t>(2)</a:t>
            </a:r>
          </a:p>
        </p:txBody>
      </p:sp>
      <p:sp>
        <p:nvSpPr>
          <p:cNvPr id="10" name="Content Placeholder 9">
            <a:extLst>
              <a:ext uri="{FF2B5EF4-FFF2-40B4-BE49-F238E27FC236}">
                <a16:creationId xmlns:a16="http://schemas.microsoft.com/office/drawing/2014/main" id="{6EC9764C-4AE9-45EB-84BD-34DB8FBE0E66}"/>
              </a:ext>
            </a:extLst>
          </p:cNvPr>
          <p:cNvSpPr>
            <a:spLocks noGrp="1"/>
          </p:cNvSpPr>
          <p:nvPr>
            <p:ph sz="quarter" idx="21"/>
          </p:nvPr>
        </p:nvSpPr>
        <p:spPr>
          <a:xfrm>
            <a:off x="457201" y="4125900"/>
            <a:ext cx="5958347" cy="404589"/>
          </a:xfrm>
        </p:spPr>
        <p:txBody>
          <a:bodyPr/>
          <a:lstStyle/>
          <a:p>
            <a:pPr marL="432" indent="0">
              <a:buNone/>
            </a:pPr>
            <a:r>
              <a:rPr lang="en-US" sz="2400" b="1" dirty="0">
                <a:solidFill>
                  <a:schemeClr val="tx2"/>
                </a:solidFill>
              </a:rPr>
              <a:t>D.</a:t>
            </a:r>
            <a:r>
              <a:rPr lang="en-US" sz="2400" dirty="0">
                <a:solidFill>
                  <a:schemeClr val="tx2"/>
                </a:solidFill>
              </a:rPr>
              <a:t> </a:t>
            </a:r>
            <a:r>
              <a:rPr lang="en-US" sz="2400" dirty="0"/>
              <a:t>A bottle </a:t>
            </a:r>
            <a:r>
              <a:rPr lang="en-US" sz="2400" dirty="0">
                <a:solidFill>
                  <a:schemeClr val="tx1"/>
                </a:solidFill>
              </a:rPr>
              <a:t>contains 1.5 L</a:t>
            </a:r>
            <a:r>
              <a:rPr lang="en-US" sz="100" dirty="0">
                <a:solidFill>
                  <a:schemeClr val="tx1"/>
                </a:solidFill>
              </a:rPr>
              <a:t>iter</a:t>
            </a:r>
            <a:r>
              <a:rPr lang="en-US" sz="2400" dirty="0">
                <a:solidFill>
                  <a:schemeClr val="tx1"/>
                </a:solidFill>
              </a:rPr>
              <a:t> of water.</a:t>
            </a:r>
          </a:p>
        </p:txBody>
      </p:sp>
      <p:sp>
        <p:nvSpPr>
          <p:cNvPr id="11" name="Content Placeholder 10">
            <a:extLst>
              <a:ext uri="{FF2B5EF4-FFF2-40B4-BE49-F238E27FC236}">
                <a16:creationId xmlns:a16="http://schemas.microsoft.com/office/drawing/2014/main" id="{BD94E3CC-2265-44F9-AB39-033987F8E5F4}"/>
              </a:ext>
            </a:extLst>
          </p:cNvPr>
          <p:cNvSpPr>
            <a:spLocks noGrp="1"/>
          </p:cNvSpPr>
          <p:nvPr>
            <p:ph sz="quarter" idx="22"/>
          </p:nvPr>
        </p:nvSpPr>
        <p:spPr>
          <a:xfrm>
            <a:off x="7237177" y="4125900"/>
            <a:ext cx="1449623" cy="404589"/>
          </a:xfrm>
        </p:spPr>
        <p:txBody>
          <a:bodyPr/>
          <a:lstStyle/>
          <a:p>
            <a:pPr marL="432" indent="0">
              <a:buNone/>
            </a:pPr>
            <a:r>
              <a:rPr lang="en-US" sz="2400" b="1" dirty="0">
                <a:cs typeface="Times New Roman" panose="02020603050405020304" pitchFamily="18" charset="0"/>
              </a:rPr>
              <a:t>(3)</a:t>
            </a:r>
          </a:p>
        </p:txBody>
      </p:sp>
    </p:spTree>
    <p:extLst>
      <p:ext uri="{BB962C8B-B14F-4D97-AF65-F5344CB8AC3E}">
        <p14:creationId xmlns:p14="http://schemas.microsoft.com/office/powerpoint/2010/main" val="112530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AF3D-11B2-40B8-89D2-5200322F1F70}"/>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0F1271B0-F950-495C-9513-CCCDCD4ABDC3}"/>
              </a:ext>
            </a:extLst>
          </p:cNvPr>
          <p:cNvSpPr>
            <a:spLocks noGrp="1"/>
          </p:cNvSpPr>
          <p:nvPr>
            <p:ph sz="quarter" idx="13"/>
          </p:nvPr>
        </p:nvSpPr>
        <p:spPr/>
        <p:txBody>
          <a:bodyPr/>
          <a:lstStyle/>
          <a:p>
            <a:pPr marL="432" indent="0">
              <a:buNone/>
            </a:pPr>
            <a:r>
              <a:rPr lang="en-US" dirty="0"/>
              <a:t>Identify the S</a:t>
            </a:r>
            <a:r>
              <a:rPr lang="en-US" sz="100" dirty="0"/>
              <a:t> </a:t>
            </a:r>
            <a:r>
              <a:rPr lang="en-US" dirty="0"/>
              <a:t>I unit for each of the following:</a:t>
            </a:r>
          </a:p>
          <a:p>
            <a:pPr marL="432" indent="0">
              <a:buNone/>
            </a:pPr>
            <a:r>
              <a:rPr lang="en-US" b="1" dirty="0">
                <a:solidFill>
                  <a:schemeClr val="tx2"/>
                </a:solidFill>
              </a:rPr>
              <a:t>A.</a:t>
            </a:r>
            <a:r>
              <a:rPr lang="en-US" dirty="0">
                <a:solidFill>
                  <a:schemeClr val="tx2"/>
                </a:solidFill>
              </a:rPr>
              <a:t> </a:t>
            </a:r>
            <a:r>
              <a:rPr lang="en-US" dirty="0"/>
              <a:t>volume</a:t>
            </a:r>
          </a:p>
          <a:p>
            <a:pPr marL="432" indent="0">
              <a:buNone/>
            </a:pPr>
            <a:r>
              <a:rPr lang="en-US" b="1" dirty="0">
                <a:solidFill>
                  <a:schemeClr val="tx2"/>
                </a:solidFill>
              </a:rPr>
              <a:t>B.</a:t>
            </a:r>
            <a:r>
              <a:rPr lang="en-US" dirty="0">
                <a:solidFill>
                  <a:schemeClr val="tx2"/>
                </a:solidFill>
              </a:rPr>
              <a:t> </a:t>
            </a:r>
            <a:r>
              <a:rPr lang="en-US" dirty="0"/>
              <a:t>mass</a:t>
            </a:r>
          </a:p>
          <a:p>
            <a:pPr marL="432" indent="0">
              <a:buNone/>
            </a:pPr>
            <a:r>
              <a:rPr lang="en-US" b="1" dirty="0">
                <a:solidFill>
                  <a:schemeClr val="tx2"/>
                </a:solidFill>
              </a:rPr>
              <a:t>C.</a:t>
            </a:r>
            <a:r>
              <a:rPr lang="en-US" dirty="0">
                <a:solidFill>
                  <a:schemeClr val="tx2"/>
                </a:solidFill>
              </a:rPr>
              <a:t> </a:t>
            </a:r>
            <a:r>
              <a:rPr lang="en-US" dirty="0"/>
              <a:t>length</a:t>
            </a:r>
          </a:p>
          <a:p>
            <a:pPr marL="432" indent="0">
              <a:buNone/>
            </a:pPr>
            <a:r>
              <a:rPr lang="en-US" b="1" dirty="0">
                <a:solidFill>
                  <a:schemeClr val="tx2"/>
                </a:solidFill>
              </a:rPr>
              <a:t>D.</a:t>
            </a:r>
            <a:r>
              <a:rPr lang="en-US" dirty="0">
                <a:solidFill>
                  <a:schemeClr val="tx2"/>
                </a:solidFill>
              </a:rPr>
              <a:t> </a:t>
            </a:r>
            <a:r>
              <a:rPr lang="en-US" dirty="0"/>
              <a:t>temperature</a:t>
            </a:r>
          </a:p>
        </p:txBody>
      </p:sp>
    </p:spTree>
    <p:extLst>
      <p:ext uri="{BB962C8B-B14F-4D97-AF65-F5344CB8AC3E}">
        <p14:creationId xmlns:p14="http://schemas.microsoft.com/office/powerpoint/2010/main" val="3100223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C3F1-D0B7-4682-A318-73D4C8D8A441}"/>
              </a:ext>
            </a:extLst>
          </p:cNvPr>
          <p:cNvSpPr>
            <a:spLocks noGrp="1"/>
          </p:cNvSpPr>
          <p:nvPr>
            <p:ph type="title"/>
          </p:nvPr>
        </p:nvSpPr>
        <p:spPr/>
        <p:txBody>
          <a:bodyPr/>
          <a:lstStyle/>
          <a:p>
            <a:r>
              <a:rPr lang="en-US" dirty="0"/>
              <a:t>Solution 2</a:t>
            </a:r>
            <a:endParaRPr lang="en-US" sz="2000" b="0" dirty="0"/>
          </a:p>
        </p:txBody>
      </p:sp>
      <p:sp>
        <p:nvSpPr>
          <p:cNvPr id="4" name="Content Placeholder 3">
            <a:extLst>
              <a:ext uri="{FF2B5EF4-FFF2-40B4-BE49-F238E27FC236}">
                <a16:creationId xmlns:a16="http://schemas.microsoft.com/office/drawing/2014/main" id="{94D97C1C-6A16-46C0-A2AC-9FE4D42AD9A8}"/>
              </a:ext>
            </a:extLst>
          </p:cNvPr>
          <p:cNvSpPr>
            <a:spLocks noGrp="1"/>
          </p:cNvSpPr>
          <p:nvPr>
            <p:ph sz="quarter" idx="14"/>
          </p:nvPr>
        </p:nvSpPr>
        <p:spPr>
          <a:xfrm>
            <a:off x="457200" y="1555200"/>
            <a:ext cx="8229600" cy="414000"/>
          </a:xfrm>
        </p:spPr>
        <p:txBody>
          <a:bodyPr/>
          <a:lstStyle/>
          <a:p>
            <a:pPr marL="432" indent="0">
              <a:buNone/>
            </a:pPr>
            <a:r>
              <a:rPr lang="en-IN" sz="2400" dirty="0">
                <a:solidFill>
                  <a:schemeClr val="tx1"/>
                </a:solidFill>
              </a:rPr>
              <a:t>Identify the S</a:t>
            </a:r>
            <a:r>
              <a:rPr lang="en-IN" sz="100" dirty="0">
                <a:solidFill>
                  <a:schemeClr val="tx1"/>
                </a:solidFill>
              </a:rPr>
              <a:t> </a:t>
            </a:r>
            <a:r>
              <a:rPr lang="en-IN" sz="2400" dirty="0">
                <a:solidFill>
                  <a:schemeClr val="tx1"/>
                </a:solidFill>
              </a:rPr>
              <a:t>I unit for each of the following:</a:t>
            </a:r>
          </a:p>
        </p:txBody>
      </p:sp>
      <p:sp>
        <p:nvSpPr>
          <p:cNvPr id="5" name="Content Placeholder 4">
            <a:extLst>
              <a:ext uri="{FF2B5EF4-FFF2-40B4-BE49-F238E27FC236}">
                <a16:creationId xmlns:a16="http://schemas.microsoft.com/office/drawing/2014/main" id="{0A79E059-DA35-428A-9EB1-DA9D22DD71D2}"/>
              </a:ext>
            </a:extLst>
          </p:cNvPr>
          <p:cNvSpPr>
            <a:spLocks noGrp="1"/>
          </p:cNvSpPr>
          <p:nvPr>
            <p:ph sz="quarter" idx="15"/>
          </p:nvPr>
        </p:nvSpPr>
        <p:spPr>
          <a:xfrm>
            <a:off x="457201" y="2199600"/>
            <a:ext cx="4352400" cy="388800"/>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solidFill>
                  <a:schemeClr val="tx1"/>
                </a:solidFill>
              </a:rPr>
              <a:t>The S</a:t>
            </a:r>
            <a:r>
              <a:rPr lang="en-IN" sz="100" dirty="0">
                <a:solidFill>
                  <a:schemeClr val="tx1"/>
                </a:solidFill>
              </a:rPr>
              <a:t> </a:t>
            </a:r>
            <a:r>
              <a:rPr lang="en-IN" sz="2400" dirty="0">
                <a:solidFill>
                  <a:schemeClr val="tx1"/>
                </a:solidFill>
              </a:rPr>
              <a:t>I unit for volume is the</a:t>
            </a:r>
          </a:p>
        </p:txBody>
      </p:sp>
      <p:sp>
        <p:nvSpPr>
          <p:cNvPr id="3" name="Content Placeholder 2">
            <a:extLst>
              <a:ext uri="{FF2B5EF4-FFF2-40B4-BE49-F238E27FC236}">
                <a16:creationId xmlns:a16="http://schemas.microsoft.com/office/drawing/2014/main" id="{81BDD18C-9FAB-4648-BB37-38ADDFD14763}"/>
              </a:ext>
            </a:extLst>
          </p:cNvPr>
          <p:cNvSpPr>
            <a:spLocks noGrp="1"/>
          </p:cNvSpPr>
          <p:nvPr>
            <p:ph sz="quarter" idx="16"/>
          </p:nvPr>
        </p:nvSpPr>
        <p:spPr>
          <a:xfrm>
            <a:off x="6220800" y="2199600"/>
            <a:ext cx="1710000" cy="388800"/>
          </a:xfrm>
        </p:spPr>
        <p:txBody>
          <a:bodyPr/>
          <a:lstStyle/>
          <a:p>
            <a:pPr marL="432" indent="0">
              <a:buNone/>
            </a:pPr>
            <a:r>
              <a:rPr lang="en-US" sz="2400" dirty="0">
                <a:solidFill>
                  <a:schemeClr val="tx1"/>
                </a:solidFill>
              </a:rPr>
              <a:t>cubic meter</a:t>
            </a:r>
          </a:p>
        </p:txBody>
      </p:sp>
      <p:graphicFrame>
        <p:nvGraphicFramePr>
          <p:cNvPr id="12" name="Object 11" descr="m cubed"/>
          <p:cNvGraphicFramePr>
            <a:graphicFrameLocks noChangeAspect="1"/>
          </p:cNvGraphicFramePr>
          <p:nvPr>
            <p:extLst>
              <p:ext uri="{D42A27DB-BD31-4B8C-83A1-F6EECF244321}">
                <p14:modId xmlns:p14="http://schemas.microsoft.com/office/powerpoint/2010/main" val="664764425"/>
              </p:ext>
            </p:extLst>
          </p:nvPr>
        </p:nvGraphicFramePr>
        <p:xfrm>
          <a:off x="8054976" y="2160679"/>
          <a:ext cx="635000" cy="419100"/>
        </p:xfrm>
        <a:graphic>
          <a:graphicData uri="http://schemas.openxmlformats.org/presentationml/2006/ole">
            <mc:AlternateContent xmlns:mc="http://schemas.openxmlformats.org/markup-compatibility/2006">
              <mc:Choice xmlns:v="urn:schemas-microsoft-com:vml" Requires="v">
                <p:oleObj spid="_x0000_s4102" name="Equation" r:id="rId3" imgW="634680" imgH="419040" progId="Equation.DSMT4">
                  <p:embed/>
                </p:oleObj>
              </mc:Choice>
              <mc:Fallback>
                <p:oleObj name="Equation" r:id="rId3" imgW="634680" imgH="419040" progId="Equation.DSMT4">
                  <p:embed/>
                  <p:pic>
                    <p:nvPicPr>
                      <p:cNvPr id="0" name=""/>
                      <p:cNvPicPr/>
                      <p:nvPr/>
                    </p:nvPicPr>
                    <p:blipFill>
                      <a:blip r:embed="rId4"/>
                      <a:stretch>
                        <a:fillRect/>
                      </a:stretch>
                    </p:blipFill>
                    <p:spPr>
                      <a:xfrm>
                        <a:off x="8054976" y="2160679"/>
                        <a:ext cx="63500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A531C67-3A0C-4ED7-83C1-9934D63F51B0}"/>
              </a:ext>
            </a:extLst>
          </p:cNvPr>
          <p:cNvSpPr>
            <a:spLocks noGrp="1"/>
          </p:cNvSpPr>
          <p:nvPr>
            <p:ph sz="quarter" idx="17"/>
          </p:nvPr>
        </p:nvSpPr>
        <p:spPr>
          <a:xfrm>
            <a:off x="454672" y="2754087"/>
            <a:ext cx="4501889" cy="416816"/>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solidFill>
                  <a:schemeClr val="tx1"/>
                </a:solidFill>
              </a:rPr>
              <a:t>The S</a:t>
            </a:r>
            <a:r>
              <a:rPr lang="en-US" sz="100" dirty="0">
                <a:solidFill>
                  <a:schemeClr val="tx1"/>
                </a:solidFill>
              </a:rPr>
              <a:t> </a:t>
            </a:r>
            <a:r>
              <a:rPr lang="en-US" sz="2400" dirty="0">
                <a:solidFill>
                  <a:schemeClr val="tx1"/>
                </a:solidFill>
              </a:rPr>
              <a:t>I unit for mass is the</a:t>
            </a:r>
          </a:p>
        </p:txBody>
      </p:sp>
      <p:sp>
        <p:nvSpPr>
          <p:cNvPr id="7" name="Content Placeholder 6">
            <a:extLst>
              <a:ext uri="{FF2B5EF4-FFF2-40B4-BE49-F238E27FC236}">
                <a16:creationId xmlns:a16="http://schemas.microsoft.com/office/drawing/2014/main" id="{34855614-40D7-4A42-95E5-865F0CC44CED}"/>
              </a:ext>
            </a:extLst>
          </p:cNvPr>
          <p:cNvSpPr>
            <a:spLocks noGrp="1"/>
          </p:cNvSpPr>
          <p:nvPr>
            <p:ph sz="quarter" idx="18"/>
          </p:nvPr>
        </p:nvSpPr>
        <p:spPr>
          <a:xfrm>
            <a:off x="6221294" y="2754086"/>
            <a:ext cx="2447272" cy="390289"/>
          </a:xfrm>
        </p:spPr>
        <p:txBody>
          <a:bodyPr/>
          <a:lstStyle/>
          <a:p>
            <a:pPr marL="432" indent="0">
              <a:buNone/>
            </a:pPr>
            <a:r>
              <a:rPr lang="en-US" sz="2400" dirty="0">
                <a:solidFill>
                  <a:schemeClr val="tx1"/>
                </a:solidFill>
              </a:rPr>
              <a:t>kilogram (k</a:t>
            </a:r>
            <a:r>
              <a:rPr lang="en-US" sz="100" dirty="0">
                <a:solidFill>
                  <a:schemeClr val="tx1"/>
                </a:solidFill>
              </a:rPr>
              <a:t> </a:t>
            </a:r>
            <a:r>
              <a:rPr lang="en-US" sz="2400" dirty="0">
                <a:solidFill>
                  <a:schemeClr val="tx1"/>
                </a:solidFill>
              </a:rPr>
              <a:t>g)</a:t>
            </a:r>
          </a:p>
        </p:txBody>
      </p:sp>
      <p:sp>
        <p:nvSpPr>
          <p:cNvPr id="8" name="Content Placeholder 7">
            <a:extLst>
              <a:ext uri="{FF2B5EF4-FFF2-40B4-BE49-F238E27FC236}">
                <a16:creationId xmlns:a16="http://schemas.microsoft.com/office/drawing/2014/main" id="{730CDDFE-3C02-416B-AD88-67EB040DD5CC}"/>
              </a:ext>
            </a:extLst>
          </p:cNvPr>
          <p:cNvSpPr>
            <a:spLocks noGrp="1"/>
          </p:cNvSpPr>
          <p:nvPr>
            <p:ph sz="quarter" idx="19"/>
          </p:nvPr>
        </p:nvSpPr>
        <p:spPr>
          <a:xfrm>
            <a:off x="454025" y="3325559"/>
            <a:ext cx="4502537" cy="413190"/>
          </a:xfrm>
        </p:spPr>
        <p:txBody>
          <a:bodyPr/>
          <a:lstStyle/>
          <a:p>
            <a:pPr marL="0" indent="0">
              <a:buNone/>
            </a:pPr>
            <a:r>
              <a:rPr lang="en-US" sz="2400" b="1" dirty="0">
                <a:solidFill>
                  <a:schemeClr val="tx2"/>
                </a:solidFill>
              </a:rPr>
              <a:t>C.</a:t>
            </a:r>
            <a:r>
              <a:rPr lang="en-US" sz="2400" dirty="0">
                <a:solidFill>
                  <a:schemeClr val="tx2"/>
                </a:solidFill>
              </a:rPr>
              <a:t> </a:t>
            </a:r>
            <a:r>
              <a:rPr lang="en-US" sz="2400" dirty="0">
                <a:solidFill>
                  <a:schemeClr val="tx1"/>
                </a:solidFill>
              </a:rPr>
              <a:t>The S</a:t>
            </a:r>
            <a:r>
              <a:rPr lang="en-US" sz="100" dirty="0">
                <a:solidFill>
                  <a:schemeClr val="tx1"/>
                </a:solidFill>
              </a:rPr>
              <a:t> </a:t>
            </a:r>
            <a:r>
              <a:rPr lang="en-US" sz="2400" dirty="0">
                <a:solidFill>
                  <a:schemeClr val="tx1"/>
                </a:solidFill>
              </a:rPr>
              <a:t>I unit for length is the</a:t>
            </a:r>
          </a:p>
        </p:txBody>
      </p:sp>
      <p:sp>
        <p:nvSpPr>
          <p:cNvPr id="9" name="Content Placeholder 8">
            <a:extLst>
              <a:ext uri="{FF2B5EF4-FFF2-40B4-BE49-F238E27FC236}">
                <a16:creationId xmlns:a16="http://schemas.microsoft.com/office/drawing/2014/main" id="{84CFF82B-30B0-42D3-B799-A7535BCFF895}"/>
              </a:ext>
            </a:extLst>
          </p:cNvPr>
          <p:cNvSpPr>
            <a:spLocks noGrp="1"/>
          </p:cNvSpPr>
          <p:nvPr>
            <p:ph sz="quarter" idx="20"/>
          </p:nvPr>
        </p:nvSpPr>
        <p:spPr>
          <a:xfrm>
            <a:off x="6242701" y="3325559"/>
            <a:ext cx="2447273" cy="413190"/>
          </a:xfrm>
        </p:spPr>
        <p:txBody>
          <a:bodyPr/>
          <a:lstStyle/>
          <a:p>
            <a:pPr marL="0" indent="0">
              <a:buNone/>
            </a:pPr>
            <a:r>
              <a:rPr lang="en-US" sz="2400" dirty="0">
                <a:solidFill>
                  <a:schemeClr val="tx1"/>
                </a:solidFill>
              </a:rPr>
              <a:t>meter (m)</a:t>
            </a:r>
          </a:p>
        </p:txBody>
      </p:sp>
      <p:sp>
        <p:nvSpPr>
          <p:cNvPr id="10" name="Content Placeholder 9">
            <a:extLst>
              <a:ext uri="{FF2B5EF4-FFF2-40B4-BE49-F238E27FC236}">
                <a16:creationId xmlns:a16="http://schemas.microsoft.com/office/drawing/2014/main" id="{B62F4362-9289-4293-AA45-FF94DA5B27DD}"/>
              </a:ext>
            </a:extLst>
          </p:cNvPr>
          <p:cNvSpPr>
            <a:spLocks noGrp="1"/>
          </p:cNvSpPr>
          <p:nvPr>
            <p:ph sz="quarter" idx="21"/>
          </p:nvPr>
        </p:nvSpPr>
        <p:spPr>
          <a:xfrm>
            <a:off x="457201" y="3919933"/>
            <a:ext cx="5043947" cy="390289"/>
          </a:xfrm>
        </p:spPr>
        <p:txBody>
          <a:bodyPr/>
          <a:lstStyle/>
          <a:p>
            <a:pPr marL="432" indent="0">
              <a:buNone/>
            </a:pPr>
            <a:r>
              <a:rPr lang="en-US" sz="2400" b="1" dirty="0">
                <a:solidFill>
                  <a:schemeClr val="tx2"/>
                </a:solidFill>
              </a:rPr>
              <a:t>D.</a:t>
            </a:r>
            <a:r>
              <a:rPr lang="en-US" sz="2400" dirty="0">
                <a:solidFill>
                  <a:schemeClr val="tx2"/>
                </a:solidFill>
              </a:rPr>
              <a:t> </a:t>
            </a:r>
            <a:r>
              <a:rPr lang="en-US" sz="2400" dirty="0">
                <a:solidFill>
                  <a:schemeClr val="tx1"/>
                </a:solidFill>
              </a:rPr>
              <a:t>The S</a:t>
            </a:r>
            <a:r>
              <a:rPr lang="en-US" sz="100" dirty="0">
                <a:solidFill>
                  <a:schemeClr val="tx1"/>
                </a:solidFill>
              </a:rPr>
              <a:t> </a:t>
            </a:r>
            <a:r>
              <a:rPr lang="en-US" sz="2400" dirty="0">
                <a:solidFill>
                  <a:schemeClr val="tx1"/>
                </a:solidFill>
              </a:rPr>
              <a:t>I unit for temperature is the</a:t>
            </a:r>
          </a:p>
        </p:txBody>
      </p:sp>
      <p:sp>
        <p:nvSpPr>
          <p:cNvPr id="11" name="Content Placeholder 10">
            <a:extLst>
              <a:ext uri="{FF2B5EF4-FFF2-40B4-BE49-F238E27FC236}">
                <a16:creationId xmlns:a16="http://schemas.microsoft.com/office/drawing/2014/main" id="{831EF602-68DE-48DC-B31D-5272EC036F67}"/>
              </a:ext>
            </a:extLst>
          </p:cNvPr>
          <p:cNvSpPr>
            <a:spLocks noGrp="1"/>
          </p:cNvSpPr>
          <p:nvPr>
            <p:ph sz="quarter" idx="22"/>
          </p:nvPr>
        </p:nvSpPr>
        <p:spPr>
          <a:xfrm>
            <a:off x="6221294" y="3919934"/>
            <a:ext cx="2465506" cy="390288"/>
          </a:xfrm>
        </p:spPr>
        <p:txBody>
          <a:bodyPr/>
          <a:lstStyle/>
          <a:p>
            <a:pPr marL="432" indent="0">
              <a:buNone/>
            </a:pPr>
            <a:r>
              <a:rPr lang="en-US" sz="2400" dirty="0">
                <a:solidFill>
                  <a:schemeClr val="tx1"/>
                </a:solidFill>
              </a:rPr>
              <a:t>kelvin (K)</a:t>
            </a:r>
          </a:p>
        </p:txBody>
      </p:sp>
    </p:spTree>
    <p:extLst>
      <p:ext uri="{BB962C8B-B14F-4D97-AF65-F5344CB8AC3E}">
        <p14:creationId xmlns:p14="http://schemas.microsoft.com/office/powerpoint/2010/main" val="423291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D903-BBD8-4440-892A-0FCFFAF9D41A}"/>
              </a:ext>
            </a:extLst>
          </p:cNvPr>
          <p:cNvSpPr>
            <a:spLocks noGrp="1"/>
          </p:cNvSpPr>
          <p:nvPr>
            <p:ph type="title"/>
          </p:nvPr>
        </p:nvSpPr>
        <p:spPr/>
        <p:txBody>
          <a:bodyPr/>
          <a:lstStyle/>
          <a:p>
            <a:r>
              <a:rPr lang="en-US" dirty="0"/>
              <a:t>Learning Check 3</a:t>
            </a:r>
          </a:p>
        </p:txBody>
      </p:sp>
      <p:sp>
        <p:nvSpPr>
          <p:cNvPr id="4" name="Content Placeholder 3">
            <a:extLst>
              <a:ext uri="{FF2B5EF4-FFF2-40B4-BE49-F238E27FC236}">
                <a16:creationId xmlns:a16="http://schemas.microsoft.com/office/drawing/2014/main" id="{EA009C0A-EADA-4906-BF6E-A5AC4F237746}"/>
              </a:ext>
            </a:extLst>
          </p:cNvPr>
          <p:cNvSpPr>
            <a:spLocks noGrp="1"/>
          </p:cNvSpPr>
          <p:nvPr>
            <p:ph sz="quarter" idx="14"/>
          </p:nvPr>
        </p:nvSpPr>
        <p:spPr>
          <a:xfrm>
            <a:off x="457200" y="1555200"/>
            <a:ext cx="8229600" cy="982800"/>
          </a:xfrm>
        </p:spPr>
        <p:txBody>
          <a:bodyPr/>
          <a:lstStyle/>
          <a:p>
            <a:pPr marL="432" indent="0">
              <a:buNone/>
            </a:pPr>
            <a:r>
              <a:rPr lang="en-IN" sz="2400" dirty="0">
                <a:solidFill>
                  <a:schemeClr val="tx1"/>
                </a:solidFill>
              </a:rPr>
              <a:t>Identify the measurement given in an S I unit.</a:t>
            </a:r>
          </a:p>
          <a:p>
            <a:pPr marL="432" indent="0">
              <a:buNone/>
            </a:pPr>
            <a:r>
              <a:rPr lang="en-IN" sz="2400" b="1" dirty="0">
                <a:solidFill>
                  <a:schemeClr val="tx2"/>
                </a:solidFill>
              </a:rPr>
              <a:t>A.</a:t>
            </a:r>
            <a:r>
              <a:rPr lang="en-IN" sz="2400" dirty="0">
                <a:solidFill>
                  <a:schemeClr val="tx2"/>
                </a:solidFill>
              </a:rPr>
              <a:t> </a:t>
            </a:r>
            <a:r>
              <a:rPr lang="en-IN" sz="2400" dirty="0">
                <a:solidFill>
                  <a:schemeClr val="tx1"/>
                </a:solidFill>
              </a:rPr>
              <a:t>John’s height is</a:t>
            </a:r>
            <a:r>
              <a:rPr lang="en-IN" sz="2000" dirty="0">
                <a:solidFill>
                  <a:schemeClr val="tx1"/>
                </a:solidFill>
              </a:rPr>
              <a:t> </a:t>
            </a:r>
            <a:r>
              <a:rPr lang="en-IN" sz="1200" dirty="0">
                <a:solidFill>
                  <a:schemeClr val="tx1"/>
                </a:solidFill>
              </a:rPr>
              <a:t>Fill in the blank </a:t>
            </a:r>
            <a:r>
              <a:rPr lang="en-IN" sz="2400" dirty="0">
                <a:solidFill>
                  <a:schemeClr val="tx1"/>
                </a:solidFill>
              </a:rPr>
              <a:t>.</a:t>
            </a:r>
          </a:p>
        </p:txBody>
      </p:sp>
      <p:cxnSp>
        <p:nvCxnSpPr>
          <p:cNvPr id="15" name="Straight Connector 14">
            <a:extLst>
              <a:ext uri="{FF2B5EF4-FFF2-40B4-BE49-F238E27FC236}">
                <a16:creationId xmlns:a16="http://schemas.microsoft.com/office/drawing/2014/main" id="{2423DDED-CB4C-4043-A7DE-8CB34A4B6DA1}"/>
              </a:ext>
              <a:ext uri="{C183D7F6-B498-43B3-948B-1728B52AA6E4}">
                <adec:decorative xmlns:adec="http://schemas.microsoft.com/office/drawing/2017/decorative" val="1"/>
              </a:ext>
            </a:extLst>
          </p:cNvPr>
          <p:cNvCxnSpPr/>
          <p:nvPr/>
        </p:nvCxnSpPr>
        <p:spPr>
          <a:xfrm>
            <a:off x="3023421" y="2451327"/>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5" name="Content Placeholder 4">
            <a:extLst>
              <a:ext uri="{FF2B5EF4-FFF2-40B4-BE49-F238E27FC236}">
                <a16:creationId xmlns:a16="http://schemas.microsoft.com/office/drawing/2014/main" id="{388F5E75-1959-4272-A0BC-8B6C5E87E97B}"/>
              </a:ext>
            </a:extLst>
          </p:cNvPr>
          <p:cNvSpPr>
            <a:spLocks noGrp="1"/>
          </p:cNvSpPr>
          <p:nvPr>
            <p:ph sz="quarter" idx="15"/>
          </p:nvPr>
        </p:nvSpPr>
        <p:spPr>
          <a:xfrm>
            <a:off x="838800" y="2696857"/>
            <a:ext cx="1849261" cy="457539"/>
          </a:xfrm>
        </p:spPr>
        <p:txBody>
          <a:bodyPr/>
          <a:lstStyle/>
          <a:p>
            <a:pPr marL="432" indent="0">
              <a:buNone/>
            </a:pPr>
            <a:r>
              <a:rPr lang="en-US" sz="2400" dirty="0">
                <a:solidFill>
                  <a:schemeClr val="tx1"/>
                </a:solidFill>
              </a:rPr>
              <a:t>1. 1.5 y</a:t>
            </a:r>
            <a:r>
              <a:rPr lang="en-US" sz="100" dirty="0">
                <a:solidFill>
                  <a:schemeClr val="tx1"/>
                </a:solidFill>
              </a:rPr>
              <a:t>ar</a:t>
            </a:r>
            <a:r>
              <a:rPr lang="en-US" sz="2400" dirty="0">
                <a:solidFill>
                  <a:schemeClr val="tx1"/>
                </a:solidFill>
              </a:rPr>
              <a:t>d</a:t>
            </a:r>
          </a:p>
        </p:txBody>
      </p:sp>
      <p:sp>
        <p:nvSpPr>
          <p:cNvPr id="3" name="Content Placeholder 2">
            <a:extLst>
              <a:ext uri="{FF2B5EF4-FFF2-40B4-BE49-F238E27FC236}">
                <a16:creationId xmlns:a16="http://schemas.microsoft.com/office/drawing/2014/main" id="{56DB8B46-BD78-46C3-B65F-9A5B502BD149}"/>
              </a:ext>
            </a:extLst>
          </p:cNvPr>
          <p:cNvSpPr>
            <a:spLocks noGrp="1"/>
          </p:cNvSpPr>
          <p:nvPr>
            <p:ph sz="quarter" idx="16"/>
          </p:nvPr>
        </p:nvSpPr>
        <p:spPr>
          <a:xfrm>
            <a:off x="3753986" y="2696400"/>
            <a:ext cx="1850400" cy="414000"/>
          </a:xfrm>
        </p:spPr>
        <p:txBody>
          <a:bodyPr/>
          <a:lstStyle/>
          <a:p>
            <a:pPr marL="432" indent="0">
              <a:buNone/>
            </a:pPr>
            <a:r>
              <a:rPr lang="en-US" sz="2400" dirty="0">
                <a:solidFill>
                  <a:schemeClr val="tx1"/>
                </a:solidFill>
              </a:rPr>
              <a:t>2. 6 f</a:t>
            </a:r>
            <a:r>
              <a:rPr lang="en-US" sz="100" dirty="0">
                <a:solidFill>
                  <a:schemeClr val="tx1"/>
                </a:solidFill>
              </a:rPr>
              <a:t>oo</a:t>
            </a:r>
            <a:r>
              <a:rPr lang="en-US" sz="2400" dirty="0">
                <a:solidFill>
                  <a:schemeClr val="tx1"/>
                </a:solidFill>
              </a:rPr>
              <a:t>t</a:t>
            </a:r>
          </a:p>
        </p:txBody>
      </p:sp>
      <p:sp>
        <p:nvSpPr>
          <p:cNvPr id="6" name="Content Placeholder 5">
            <a:extLst>
              <a:ext uri="{FF2B5EF4-FFF2-40B4-BE49-F238E27FC236}">
                <a16:creationId xmlns:a16="http://schemas.microsoft.com/office/drawing/2014/main" id="{200D1A57-35B7-404A-B5C8-B93F7F3010FA}"/>
              </a:ext>
            </a:extLst>
          </p:cNvPr>
          <p:cNvSpPr>
            <a:spLocks noGrp="1"/>
          </p:cNvSpPr>
          <p:nvPr>
            <p:ph sz="quarter" idx="17"/>
          </p:nvPr>
        </p:nvSpPr>
        <p:spPr>
          <a:xfrm>
            <a:off x="6247612" y="2696400"/>
            <a:ext cx="2040981" cy="457539"/>
          </a:xfrm>
        </p:spPr>
        <p:txBody>
          <a:bodyPr/>
          <a:lstStyle/>
          <a:p>
            <a:pPr marL="432" indent="0">
              <a:buNone/>
            </a:pPr>
            <a:r>
              <a:rPr lang="en-US" sz="2400" dirty="0">
                <a:solidFill>
                  <a:schemeClr val="tx1"/>
                </a:solidFill>
              </a:rPr>
              <a:t>3. 1.9 m</a:t>
            </a:r>
            <a:r>
              <a:rPr lang="en-US" sz="100" dirty="0">
                <a:solidFill>
                  <a:schemeClr val="tx1"/>
                </a:solidFill>
              </a:rPr>
              <a:t>eter</a:t>
            </a:r>
          </a:p>
        </p:txBody>
      </p:sp>
      <p:sp>
        <p:nvSpPr>
          <p:cNvPr id="7" name="Content Placeholder 6">
            <a:extLst>
              <a:ext uri="{FF2B5EF4-FFF2-40B4-BE49-F238E27FC236}">
                <a16:creationId xmlns:a16="http://schemas.microsoft.com/office/drawing/2014/main" id="{6A344AB0-5D68-488F-9C3B-484179652BBF}"/>
              </a:ext>
            </a:extLst>
          </p:cNvPr>
          <p:cNvSpPr>
            <a:spLocks noGrp="1"/>
          </p:cNvSpPr>
          <p:nvPr>
            <p:ph sz="quarter" idx="18"/>
          </p:nvPr>
        </p:nvSpPr>
        <p:spPr>
          <a:xfrm>
            <a:off x="454024" y="3377013"/>
            <a:ext cx="8232775" cy="491415"/>
          </a:xfrm>
        </p:spPr>
        <p:txBody>
          <a:bodyPr/>
          <a:lstStyle/>
          <a:p>
            <a:pPr marL="432" lvl="0" indent="0">
              <a:buNone/>
            </a:pPr>
            <a:r>
              <a:rPr lang="en-US" sz="2400" b="1" dirty="0">
                <a:solidFill>
                  <a:schemeClr val="tx2"/>
                </a:solidFill>
              </a:rPr>
              <a:t>B.</a:t>
            </a:r>
            <a:r>
              <a:rPr lang="en-US" sz="2400" dirty="0">
                <a:solidFill>
                  <a:schemeClr val="tx2"/>
                </a:solidFill>
              </a:rPr>
              <a:t> </a:t>
            </a:r>
            <a:r>
              <a:rPr lang="en-US" sz="2400" dirty="0">
                <a:solidFill>
                  <a:schemeClr val="tx1"/>
                </a:solidFill>
              </a:rPr>
              <a:t>The mass of a lemon is </a:t>
            </a:r>
            <a:r>
              <a:rPr lang="en-US" sz="1200" dirty="0">
                <a:solidFill>
                  <a:schemeClr val="tx1"/>
                </a:solidFill>
              </a:rPr>
              <a:t>Fill in the blank</a:t>
            </a:r>
            <a:r>
              <a:rPr lang="en-US" sz="2400" dirty="0">
                <a:solidFill>
                  <a:schemeClr val="tx1"/>
                </a:solidFill>
              </a:rPr>
              <a:t>.</a:t>
            </a:r>
          </a:p>
        </p:txBody>
      </p:sp>
      <p:cxnSp>
        <p:nvCxnSpPr>
          <p:cNvPr id="16" name="Straight Connector 15">
            <a:extLst>
              <a:ext uri="{FF2B5EF4-FFF2-40B4-BE49-F238E27FC236}">
                <a16:creationId xmlns:a16="http://schemas.microsoft.com/office/drawing/2014/main" id="{D12ED66A-8E58-423B-9701-080552BBEED4}"/>
              </a:ext>
              <a:ext uri="{C183D7F6-B498-43B3-948B-1728B52AA6E4}">
                <adec:decorative xmlns:adec="http://schemas.microsoft.com/office/drawing/2017/decorative" val="1"/>
              </a:ext>
            </a:extLst>
          </p:cNvPr>
          <p:cNvCxnSpPr/>
          <p:nvPr/>
        </p:nvCxnSpPr>
        <p:spPr>
          <a:xfrm>
            <a:off x="4060728" y="3729370"/>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Content Placeholder 7">
            <a:extLst>
              <a:ext uri="{FF2B5EF4-FFF2-40B4-BE49-F238E27FC236}">
                <a16:creationId xmlns:a16="http://schemas.microsoft.com/office/drawing/2014/main" id="{8BD67B40-CE24-4CE2-B214-D48C2355915D}"/>
              </a:ext>
            </a:extLst>
          </p:cNvPr>
          <p:cNvSpPr>
            <a:spLocks noGrp="1"/>
          </p:cNvSpPr>
          <p:nvPr>
            <p:ph sz="quarter" idx="19"/>
          </p:nvPr>
        </p:nvSpPr>
        <p:spPr>
          <a:xfrm>
            <a:off x="837485" y="4033488"/>
            <a:ext cx="1345278" cy="457200"/>
          </a:xfrm>
        </p:spPr>
        <p:txBody>
          <a:bodyPr/>
          <a:lstStyle/>
          <a:p>
            <a:pPr marL="0" indent="0">
              <a:buNone/>
              <a:tabLst>
                <a:tab pos="0" algn="l"/>
              </a:tabLst>
            </a:pPr>
            <a:r>
              <a:rPr lang="en-US" sz="2400" dirty="0">
                <a:solidFill>
                  <a:schemeClr val="tx1"/>
                </a:solidFill>
              </a:rPr>
              <a:t>1. 12 oz</a:t>
            </a:r>
          </a:p>
        </p:txBody>
      </p:sp>
      <p:sp>
        <p:nvSpPr>
          <p:cNvPr id="9" name="Content Placeholder 8">
            <a:extLst>
              <a:ext uri="{FF2B5EF4-FFF2-40B4-BE49-F238E27FC236}">
                <a16:creationId xmlns:a16="http://schemas.microsoft.com/office/drawing/2014/main" id="{037A7163-8333-4C65-9BD0-8D2F0BD5107C}"/>
              </a:ext>
            </a:extLst>
          </p:cNvPr>
          <p:cNvSpPr>
            <a:spLocks noGrp="1"/>
          </p:cNvSpPr>
          <p:nvPr>
            <p:ph sz="quarter" idx="20"/>
          </p:nvPr>
        </p:nvSpPr>
        <p:spPr>
          <a:xfrm>
            <a:off x="3754800" y="4033488"/>
            <a:ext cx="1843547" cy="469153"/>
          </a:xfrm>
        </p:spPr>
        <p:txBody>
          <a:bodyPr/>
          <a:lstStyle/>
          <a:p>
            <a:pPr marL="0" indent="0">
              <a:buNone/>
            </a:pPr>
            <a:r>
              <a:rPr lang="en-US" sz="2400" dirty="0">
                <a:solidFill>
                  <a:schemeClr val="tx1"/>
                </a:solidFill>
              </a:rPr>
              <a:t>2. 0.145 k</a:t>
            </a:r>
            <a:r>
              <a:rPr lang="en-US" sz="100" dirty="0">
                <a:solidFill>
                  <a:schemeClr val="tx1"/>
                </a:solidFill>
              </a:rPr>
              <a:t>ilo</a:t>
            </a:r>
            <a:r>
              <a:rPr lang="en-US" sz="2400" dirty="0">
                <a:solidFill>
                  <a:schemeClr val="tx1"/>
                </a:solidFill>
              </a:rPr>
              <a:t>g</a:t>
            </a:r>
            <a:r>
              <a:rPr lang="en-US" sz="100" dirty="0">
                <a:solidFill>
                  <a:schemeClr val="tx1"/>
                </a:solidFill>
              </a:rPr>
              <a:t>rams</a:t>
            </a:r>
          </a:p>
        </p:txBody>
      </p:sp>
      <p:sp>
        <p:nvSpPr>
          <p:cNvPr id="10" name="Content Placeholder 9">
            <a:extLst>
              <a:ext uri="{FF2B5EF4-FFF2-40B4-BE49-F238E27FC236}">
                <a16:creationId xmlns:a16="http://schemas.microsoft.com/office/drawing/2014/main" id="{5A578EE3-4409-4591-A2CF-C6993F8991B7}"/>
              </a:ext>
            </a:extLst>
          </p:cNvPr>
          <p:cNvSpPr>
            <a:spLocks noGrp="1"/>
          </p:cNvSpPr>
          <p:nvPr>
            <p:ph sz="quarter" idx="21"/>
          </p:nvPr>
        </p:nvSpPr>
        <p:spPr>
          <a:xfrm>
            <a:off x="6247613" y="4033234"/>
            <a:ext cx="2040981" cy="469153"/>
          </a:xfrm>
        </p:spPr>
        <p:txBody>
          <a:bodyPr/>
          <a:lstStyle/>
          <a:p>
            <a:pPr marL="432" indent="0">
              <a:buNone/>
            </a:pPr>
            <a:r>
              <a:rPr lang="en-US" sz="2400" dirty="0">
                <a:solidFill>
                  <a:schemeClr val="tx1"/>
                </a:solidFill>
              </a:rPr>
              <a:t>3. 0.31 l</a:t>
            </a:r>
            <a:r>
              <a:rPr lang="en-US" sz="100" dirty="0">
                <a:solidFill>
                  <a:schemeClr val="tx1"/>
                </a:solidFill>
              </a:rPr>
              <a:t> </a:t>
            </a:r>
            <a:r>
              <a:rPr lang="en-US" sz="2400" dirty="0">
                <a:solidFill>
                  <a:schemeClr val="tx1"/>
                </a:solidFill>
              </a:rPr>
              <a:t>b</a:t>
            </a:r>
          </a:p>
        </p:txBody>
      </p:sp>
      <p:sp>
        <p:nvSpPr>
          <p:cNvPr id="11" name="Content Placeholder 10">
            <a:extLst>
              <a:ext uri="{FF2B5EF4-FFF2-40B4-BE49-F238E27FC236}">
                <a16:creationId xmlns:a16="http://schemas.microsoft.com/office/drawing/2014/main" id="{1CA6DD3A-8DAF-4B7E-BD93-533102C46CFF}"/>
              </a:ext>
              <a:ext uri="{C183D7F6-B498-43B3-948B-1728B52AA6E4}">
                <adec:decorative xmlns:adec="http://schemas.microsoft.com/office/drawing/2017/decorative" val="0"/>
              </a:ext>
            </a:extLst>
          </p:cNvPr>
          <p:cNvSpPr>
            <a:spLocks noGrp="1"/>
          </p:cNvSpPr>
          <p:nvPr>
            <p:ph sz="quarter" idx="22"/>
          </p:nvPr>
        </p:nvSpPr>
        <p:spPr>
          <a:xfrm>
            <a:off x="457201" y="4749738"/>
            <a:ext cx="8226424" cy="491414"/>
          </a:xfrm>
        </p:spPr>
        <p:txBody>
          <a:bodyPr/>
          <a:lstStyle/>
          <a:p>
            <a:pPr marL="432" lvl="0" indent="0">
              <a:buNone/>
            </a:pPr>
            <a:r>
              <a:rPr lang="en-US" sz="2400" b="1" dirty="0">
                <a:solidFill>
                  <a:schemeClr val="tx2"/>
                </a:solidFill>
              </a:rPr>
              <a:t>C.</a:t>
            </a:r>
            <a:r>
              <a:rPr lang="en-US" sz="2400" dirty="0">
                <a:solidFill>
                  <a:schemeClr val="tx2"/>
                </a:solidFill>
              </a:rPr>
              <a:t> </a:t>
            </a:r>
            <a:r>
              <a:rPr lang="en-US" sz="2400" dirty="0">
                <a:solidFill>
                  <a:schemeClr val="tx1"/>
                </a:solidFill>
              </a:rPr>
              <a:t>The temperature is </a:t>
            </a:r>
            <a:r>
              <a:rPr lang="en-US" sz="1200" dirty="0">
                <a:solidFill>
                  <a:schemeClr val="tx1"/>
                </a:solidFill>
              </a:rPr>
              <a:t>Fill in the blank</a:t>
            </a:r>
            <a:r>
              <a:rPr lang="en-US" sz="2400" dirty="0">
                <a:solidFill>
                  <a:schemeClr val="tx1"/>
                </a:solidFill>
              </a:rPr>
              <a:t>.</a:t>
            </a:r>
          </a:p>
        </p:txBody>
      </p:sp>
      <p:cxnSp>
        <p:nvCxnSpPr>
          <p:cNvPr id="17" name="Straight Connector 16">
            <a:extLst>
              <a:ext uri="{FF2B5EF4-FFF2-40B4-BE49-F238E27FC236}">
                <a16:creationId xmlns:a16="http://schemas.microsoft.com/office/drawing/2014/main" id="{C6E41FC6-3120-43A1-AE1E-CF2070F0B031}"/>
              </a:ext>
              <a:ext uri="{C183D7F6-B498-43B3-948B-1728B52AA6E4}">
                <adec:decorative xmlns:adec="http://schemas.microsoft.com/office/drawing/2017/decorative" val="1"/>
              </a:ext>
            </a:extLst>
          </p:cNvPr>
          <p:cNvCxnSpPr/>
          <p:nvPr/>
        </p:nvCxnSpPr>
        <p:spPr>
          <a:xfrm>
            <a:off x="3456041" y="5111396"/>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Content Placeholder 11">
            <a:extLst>
              <a:ext uri="{FF2B5EF4-FFF2-40B4-BE49-F238E27FC236}">
                <a16:creationId xmlns:a16="http://schemas.microsoft.com/office/drawing/2014/main" id="{6E65049D-70AF-4C82-BEEA-AA87EA65E0DD}"/>
              </a:ext>
            </a:extLst>
          </p:cNvPr>
          <p:cNvSpPr>
            <a:spLocks noGrp="1"/>
          </p:cNvSpPr>
          <p:nvPr>
            <p:ph sz="quarter" idx="23"/>
          </p:nvPr>
        </p:nvSpPr>
        <p:spPr>
          <a:xfrm>
            <a:off x="837485" y="5427036"/>
            <a:ext cx="1345278" cy="457200"/>
          </a:xfrm>
        </p:spPr>
        <p:txBody>
          <a:bodyPr/>
          <a:lstStyle/>
          <a:p>
            <a:pPr marL="432" indent="0">
              <a:buNone/>
            </a:pPr>
            <a:r>
              <a:rPr lang="en-US" sz="2400" dirty="0">
                <a:solidFill>
                  <a:schemeClr val="tx1"/>
                </a:solidFill>
              </a:rPr>
              <a:t>1. 255 K</a:t>
            </a:r>
            <a:r>
              <a:rPr lang="en-US" sz="100" dirty="0">
                <a:solidFill>
                  <a:schemeClr val="tx1"/>
                </a:solidFill>
              </a:rPr>
              <a:t>elvin</a:t>
            </a:r>
          </a:p>
        </p:txBody>
      </p:sp>
      <p:sp>
        <p:nvSpPr>
          <p:cNvPr id="13" name="Content Placeholder 12">
            <a:extLst>
              <a:ext uri="{FF2B5EF4-FFF2-40B4-BE49-F238E27FC236}">
                <a16:creationId xmlns:a16="http://schemas.microsoft.com/office/drawing/2014/main" id="{14D9CA7A-A0C6-4CDF-BCC5-A37FC13DC764}"/>
              </a:ext>
            </a:extLst>
          </p:cNvPr>
          <p:cNvSpPr>
            <a:spLocks noGrp="1"/>
          </p:cNvSpPr>
          <p:nvPr>
            <p:ph sz="quarter" idx="24"/>
          </p:nvPr>
        </p:nvSpPr>
        <p:spPr>
          <a:xfrm>
            <a:off x="3755125" y="5427037"/>
            <a:ext cx="305603" cy="449127"/>
          </a:xfrm>
        </p:spPr>
        <p:txBody>
          <a:bodyPr/>
          <a:lstStyle/>
          <a:p>
            <a:pPr marL="0" indent="0">
              <a:buNone/>
            </a:pPr>
            <a:r>
              <a:rPr lang="en-US" sz="2400" dirty="0">
                <a:solidFill>
                  <a:schemeClr val="tx1"/>
                </a:solidFill>
                <a:latin typeface="+mn-lt"/>
                <a:cs typeface="Arial" panose="020B0604020202020204" pitchFamily="34" charset="0"/>
              </a:rPr>
              <a:t>2.</a:t>
            </a:r>
            <a:endParaRPr lang="en-US" sz="100" dirty="0">
              <a:solidFill>
                <a:schemeClr val="tx1"/>
              </a:solidFill>
              <a:latin typeface="+mn-lt"/>
              <a:cs typeface="Arial" panose="020B0604020202020204" pitchFamily="34" charset="0"/>
            </a:endParaRPr>
          </a:p>
        </p:txBody>
      </p:sp>
      <p:graphicFrame>
        <p:nvGraphicFramePr>
          <p:cNvPr id="19" name="Object 18" descr="85 degrees Celsius"/>
          <p:cNvGraphicFramePr>
            <a:graphicFrameLocks noChangeAspect="1"/>
          </p:cNvGraphicFramePr>
          <p:nvPr>
            <p:extLst>
              <p:ext uri="{D42A27DB-BD31-4B8C-83A1-F6EECF244321}">
                <p14:modId xmlns:p14="http://schemas.microsoft.com/office/powerpoint/2010/main" val="3182718336"/>
              </p:ext>
            </p:extLst>
          </p:nvPr>
        </p:nvGraphicFramePr>
        <p:xfrm>
          <a:off x="4157995" y="5474013"/>
          <a:ext cx="812800" cy="292100"/>
        </p:xfrm>
        <a:graphic>
          <a:graphicData uri="http://schemas.openxmlformats.org/presentationml/2006/ole">
            <mc:AlternateContent xmlns:mc="http://schemas.openxmlformats.org/markup-compatibility/2006">
              <mc:Choice xmlns:v="urn:schemas-microsoft-com:vml" Requires="v">
                <p:oleObj spid="_x0000_s5130" name="Equation" r:id="rId3" imgW="812520" imgH="291960" progId="Equation.DSMT4">
                  <p:embed/>
                </p:oleObj>
              </mc:Choice>
              <mc:Fallback>
                <p:oleObj name="Equation" r:id="rId3" imgW="812520" imgH="291960" progId="Equation.DSMT4">
                  <p:embed/>
                  <p:pic>
                    <p:nvPicPr>
                      <p:cNvPr id="0" name=""/>
                      <p:cNvPicPr/>
                      <p:nvPr/>
                    </p:nvPicPr>
                    <p:blipFill>
                      <a:blip r:embed="rId4"/>
                      <a:stretch>
                        <a:fillRect/>
                      </a:stretch>
                    </p:blipFill>
                    <p:spPr>
                      <a:xfrm>
                        <a:off x="4157995" y="5474013"/>
                        <a:ext cx="812800" cy="292100"/>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2B10D856-3349-4053-9332-1F7D332A7C4E}"/>
              </a:ext>
            </a:extLst>
          </p:cNvPr>
          <p:cNvSpPr>
            <a:spLocks noGrp="1"/>
          </p:cNvSpPr>
          <p:nvPr>
            <p:ph sz="quarter" idx="25"/>
          </p:nvPr>
        </p:nvSpPr>
        <p:spPr>
          <a:xfrm>
            <a:off x="6247612" y="5384027"/>
            <a:ext cx="345693" cy="492125"/>
          </a:xfrm>
        </p:spPr>
        <p:txBody>
          <a:bodyPr/>
          <a:lstStyle/>
          <a:p>
            <a:pPr marL="0" indent="0">
              <a:buNone/>
            </a:pPr>
            <a:r>
              <a:rPr lang="en-US" sz="2400" dirty="0">
                <a:solidFill>
                  <a:schemeClr val="tx1"/>
                </a:solidFill>
                <a:latin typeface="+mn-lt"/>
              </a:rPr>
              <a:t>3.</a:t>
            </a:r>
            <a:endParaRPr lang="en-US" sz="100" dirty="0">
              <a:solidFill>
                <a:schemeClr val="tx1"/>
              </a:solidFill>
              <a:latin typeface="+mn-lt"/>
            </a:endParaRPr>
          </a:p>
        </p:txBody>
      </p:sp>
      <p:graphicFrame>
        <p:nvGraphicFramePr>
          <p:cNvPr id="18" name="Object 17" descr="45 degrees Fahrenheit"/>
          <p:cNvGraphicFramePr>
            <a:graphicFrameLocks noChangeAspect="1"/>
          </p:cNvGraphicFramePr>
          <p:nvPr>
            <p:extLst>
              <p:ext uri="{D42A27DB-BD31-4B8C-83A1-F6EECF244321}">
                <p14:modId xmlns:p14="http://schemas.microsoft.com/office/powerpoint/2010/main" val="2773730421"/>
              </p:ext>
            </p:extLst>
          </p:nvPr>
        </p:nvGraphicFramePr>
        <p:xfrm>
          <a:off x="6667499" y="5451315"/>
          <a:ext cx="774700" cy="292100"/>
        </p:xfrm>
        <a:graphic>
          <a:graphicData uri="http://schemas.openxmlformats.org/presentationml/2006/ole">
            <mc:AlternateContent xmlns:mc="http://schemas.openxmlformats.org/markup-compatibility/2006">
              <mc:Choice xmlns:v="urn:schemas-microsoft-com:vml" Requires="v">
                <p:oleObj spid="_x0000_s5131" name="Equation" r:id="rId5" imgW="774360" imgH="291960" progId="Equation.DSMT4">
                  <p:embed/>
                </p:oleObj>
              </mc:Choice>
              <mc:Fallback>
                <p:oleObj name="Equation" r:id="rId5" imgW="774360" imgH="291960" progId="Equation.DSMT4">
                  <p:embed/>
                  <p:pic>
                    <p:nvPicPr>
                      <p:cNvPr id="0" name=""/>
                      <p:cNvPicPr/>
                      <p:nvPr/>
                    </p:nvPicPr>
                    <p:blipFill>
                      <a:blip r:embed="rId6"/>
                      <a:stretch>
                        <a:fillRect/>
                      </a:stretch>
                    </p:blipFill>
                    <p:spPr>
                      <a:xfrm>
                        <a:off x="6667499" y="5451315"/>
                        <a:ext cx="774700" cy="292100"/>
                      </a:xfrm>
                      <a:prstGeom prst="rect">
                        <a:avLst/>
                      </a:prstGeom>
                    </p:spPr>
                  </p:pic>
                </p:oleObj>
              </mc:Fallback>
            </mc:AlternateContent>
          </a:graphicData>
        </a:graphic>
      </p:graphicFrame>
    </p:spTree>
    <p:extLst>
      <p:ext uri="{BB962C8B-B14F-4D97-AF65-F5344CB8AC3E}">
        <p14:creationId xmlns:p14="http://schemas.microsoft.com/office/powerpoint/2010/main" val="3273101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208F-015B-410E-B5E4-6DDAE05DC654}"/>
              </a:ext>
            </a:extLst>
          </p:cNvPr>
          <p:cNvSpPr>
            <a:spLocks noGrp="1"/>
          </p:cNvSpPr>
          <p:nvPr>
            <p:ph type="title"/>
          </p:nvPr>
        </p:nvSpPr>
        <p:spPr/>
        <p:txBody>
          <a:bodyPr/>
          <a:lstStyle/>
          <a:p>
            <a:r>
              <a:rPr lang="en-US" dirty="0"/>
              <a:t>Solution 3</a:t>
            </a:r>
          </a:p>
        </p:txBody>
      </p:sp>
      <p:sp>
        <p:nvSpPr>
          <p:cNvPr id="4" name="Content Placeholder 3">
            <a:extLst>
              <a:ext uri="{FF2B5EF4-FFF2-40B4-BE49-F238E27FC236}">
                <a16:creationId xmlns:a16="http://schemas.microsoft.com/office/drawing/2014/main" id="{22AE6184-799A-407D-B5D8-E43BC645C3B4}"/>
              </a:ext>
            </a:extLst>
          </p:cNvPr>
          <p:cNvSpPr>
            <a:spLocks noGrp="1"/>
          </p:cNvSpPr>
          <p:nvPr>
            <p:ph sz="quarter" idx="14"/>
          </p:nvPr>
        </p:nvSpPr>
        <p:spPr>
          <a:xfrm>
            <a:off x="457201" y="1555748"/>
            <a:ext cx="8232773" cy="435284"/>
          </a:xfrm>
        </p:spPr>
        <p:txBody>
          <a:bodyPr/>
          <a:lstStyle/>
          <a:p>
            <a:pPr marL="432" indent="0">
              <a:buNone/>
            </a:pPr>
            <a:r>
              <a:rPr lang="en-US" sz="2400" dirty="0"/>
              <a:t>Identify the measurement given in an S</a:t>
            </a:r>
            <a:r>
              <a:rPr lang="en-US" sz="100" dirty="0"/>
              <a:t> </a:t>
            </a:r>
            <a:r>
              <a:rPr lang="en-US" sz="2400" dirty="0"/>
              <a:t>I unit.</a:t>
            </a:r>
          </a:p>
        </p:txBody>
      </p:sp>
      <p:sp>
        <p:nvSpPr>
          <p:cNvPr id="5" name="Content Placeholder 4">
            <a:extLst>
              <a:ext uri="{FF2B5EF4-FFF2-40B4-BE49-F238E27FC236}">
                <a16:creationId xmlns:a16="http://schemas.microsoft.com/office/drawing/2014/main" id="{06079957-8224-4A6D-B803-736866F89178}"/>
              </a:ext>
            </a:extLst>
          </p:cNvPr>
          <p:cNvSpPr>
            <a:spLocks noGrp="1"/>
          </p:cNvSpPr>
          <p:nvPr>
            <p:ph sz="quarter" idx="15"/>
          </p:nvPr>
        </p:nvSpPr>
        <p:spPr>
          <a:xfrm>
            <a:off x="457200" y="2392651"/>
            <a:ext cx="4020817" cy="435284"/>
          </a:xfrm>
        </p:spPr>
        <p:txBody>
          <a:bodyPr/>
          <a:lstStyle/>
          <a:p>
            <a:pPr marL="432" indent="0">
              <a:buNone/>
            </a:pPr>
            <a:r>
              <a:rPr lang="en-US" sz="2400" b="1" dirty="0">
                <a:solidFill>
                  <a:schemeClr val="tx2"/>
                </a:solidFill>
              </a:rPr>
              <a:t>A.</a:t>
            </a:r>
            <a:r>
              <a:rPr lang="en-US" sz="2400" dirty="0">
                <a:solidFill>
                  <a:schemeClr val="tx2"/>
                </a:solidFill>
              </a:rPr>
              <a:t> </a:t>
            </a:r>
            <a:r>
              <a:rPr lang="en-US" sz="2400" dirty="0"/>
              <a:t>John’s height is </a:t>
            </a:r>
            <a:r>
              <a:rPr lang="en-US" sz="1200" dirty="0">
                <a:solidFill>
                  <a:schemeClr val="tx1"/>
                </a:solidFill>
              </a:rPr>
              <a:t>Fill in the blank</a:t>
            </a:r>
            <a:r>
              <a:rPr lang="en-US" sz="2400" dirty="0"/>
              <a:t>.</a:t>
            </a:r>
          </a:p>
        </p:txBody>
      </p:sp>
      <p:cxnSp>
        <p:nvCxnSpPr>
          <p:cNvPr id="13" name="Straight Connector 12">
            <a:extLst>
              <a:ext uri="{FF2B5EF4-FFF2-40B4-BE49-F238E27FC236}">
                <a16:creationId xmlns:a16="http://schemas.microsoft.com/office/drawing/2014/main" id="{6BA7DF53-9104-4D1E-A991-4CD344DCC413}"/>
              </a:ext>
              <a:ext uri="{C183D7F6-B498-43B3-948B-1728B52AA6E4}">
                <adec:decorative xmlns:adec="http://schemas.microsoft.com/office/drawing/2017/decorative" val="1"/>
              </a:ext>
            </a:extLst>
          </p:cNvPr>
          <p:cNvCxnSpPr/>
          <p:nvPr/>
        </p:nvCxnSpPr>
        <p:spPr>
          <a:xfrm>
            <a:off x="3023421" y="2709943"/>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F28D0C1B-54E5-4CD6-AE6A-FCB6FF42B28E}"/>
              </a:ext>
            </a:extLst>
          </p:cNvPr>
          <p:cNvSpPr>
            <a:spLocks noGrp="1"/>
          </p:cNvSpPr>
          <p:nvPr>
            <p:ph sz="quarter" idx="16"/>
          </p:nvPr>
        </p:nvSpPr>
        <p:spPr>
          <a:xfrm>
            <a:off x="6210299" y="2358029"/>
            <a:ext cx="1386840" cy="435283"/>
          </a:xfrm>
        </p:spPr>
        <p:txBody>
          <a:bodyPr/>
          <a:lstStyle/>
          <a:p>
            <a:pPr marL="432" indent="0">
              <a:buNone/>
            </a:pPr>
            <a:r>
              <a:rPr lang="en-US" sz="2400" b="1" dirty="0"/>
              <a:t>(3) 1.9 m</a:t>
            </a:r>
            <a:r>
              <a:rPr lang="en-US" sz="100" b="1" dirty="0">
                <a:solidFill>
                  <a:schemeClr val="bg1"/>
                </a:solidFill>
              </a:rPr>
              <a:t>eter</a:t>
            </a:r>
          </a:p>
        </p:txBody>
      </p:sp>
      <p:sp>
        <p:nvSpPr>
          <p:cNvPr id="6" name="Content Placeholder 5">
            <a:extLst>
              <a:ext uri="{FF2B5EF4-FFF2-40B4-BE49-F238E27FC236}">
                <a16:creationId xmlns:a16="http://schemas.microsoft.com/office/drawing/2014/main" id="{3603F054-3598-47D3-B06C-6AE6BCE2735B}"/>
              </a:ext>
            </a:extLst>
          </p:cNvPr>
          <p:cNvSpPr>
            <a:spLocks noGrp="1"/>
          </p:cNvSpPr>
          <p:nvPr>
            <p:ph sz="quarter" idx="17"/>
          </p:nvPr>
        </p:nvSpPr>
        <p:spPr>
          <a:xfrm>
            <a:off x="454672" y="3122796"/>
            <a:ext cx="5311947" cy="435280"/>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The mass of a lemon is </a:t>
            </a:r>
            <a:r>
              <a:rPr lang="en-US" sz="1200" dirty="0">
                <a:solidFill>
                  <a:schemeClr val="tx1"/>
                </a:solidFill>
              </a:rPr>
              <a:t>Fill in the blank</a:t>
            </a:r>
            <a:r>
              <a:rPr lang="en-US" sz="2400" dirty="0"/>
              <a:t>.</a:t>
            </a:r>
          </a:p>
        </p:txBody>
      </p:sp>
      <p:cxnSp>
        <p:nvCxnSpPr>
          <p:cNvPr id="14" name="Straight Connector 13">
            <a:extLst>
              <a:ext uri="{FF2B5EF4-FFF2-40B4-BE49-F238E27FC236}">
                <a16:creationId xmlns:a16="http://schemas.microsoft.com/office/drawing/2014/main" id="{73695F0C-0B8E-497A-91CC-20C546CE8F0A}"/>
              </a:ext>
              <a:ext uri="{C183D7F6-B498-43B3-948B-1728B52AA6E4}">
                <adec:decorative xmlns:adec="http://schemas.microsoft.com/office/drawing/2017/decorative" val="1"/>
              </a:ext>
            </a:extLst>
          </p:cNvPr>
          <p:cNvCxnSpPr/>
          <p:nvPr/>
        </p:nvCxnSpPr>
        <p:spPr>
          <a:xfrm>
            <a:off x="4060728" y="3452279"/>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Content Placeholder 6">
            <a:extLst>
              <a:ext uri="{FF2B5EF4-FFF2-40B4-BE49-F238E27FC236}">
                <a16:creationId xmlns:a16="http://schemas.microsoft.com/office/drawing/2014/main" id="{1D8A7E01-E3F3-4C14-90F9-C417F7261781}"/>
              </a:ext>
            </a:extLst>
          </p:cNvPr>
          <p:cNvSpPr>
            <a:spLocks noGrp="1"/>
          </p:cNvSpPr>
          <p:nvPr>
            <p:ph sz="quarter" idx="18"/>
          </p:nvPr>
        </p:nvSpPr>
        <p:spPr>
          <a:xfrm>
            <a:off x="6210300" y="3122796"/>
            <a:ext cx="2475394" cy="435280"/>
          </a:xfrm>
        </p:spPr>
        <p:txBody>
          <a:bodyPr/>
          <a:lstStyle/>
          <a:p>
            <a:pPr marL="432" indent="0">
              <a:buNone/>
            </a:pPr>
            <a:r>
              <a:rPr lang="en-US" sz="2400" b="1" dirty="0"/>
              <a:t>(2) 0.145 k</a:t>
            </a:r>
            <a:r>
              <a:rPr lang="en-US" sz="100" b="1" dirty="0">
                <a:solidFill>
                  <a:schemeClr val="bg1"/>
                </a:solidFill>
              </a:rPr>
              <a:t>ilo</a:t>
            </a:r>
            <a:r>
              <a:rPr lang="en-US" sz="2400" b="1" dirty="0"/>
              <a:t>g</a:t>
            </a:r>
            <a:r>
              <a:rPr lang="en-US" sz="100" b="1" dirty="0">
                <a:solidFill>
                  <a:schemeClr val="bg1"/>
                </a:solidFill>
              </a:rPr>
              <a:t>rams</a:t>
            </a:r>
          </a:p>
        </p:txBody>
      </p:sp>
      <p:sp>
        <p:nvSpPr>
          <p:cNvPr id="8" name="Content Placeholder 7">
            <a:extLst>
              <a:ext uri="{FF2B5EF4-FFF2-40B4-BE49-F238E27FC236}">
                <a16:creationId xmlns:a16="http://schemas.microsoft.com/office/drawing/2014/main" id="{CEF3B87E-E81A-4E1B-9034-1C7336242504}"/>
              </a:ext>
            </a:extLst>
          </p:cNvPr>
          <p:cNvSpPr>
            <a:spLocks noGrp="1"/>
          </p:cNvSpPr>
          <p:nvPr>
            <p:ph sz="quarter" idx="19"/>
          </p:nvPr>
        </p:nvSpPr>
        <p:spPr>
          <a:xfrm>
            <a:off x="457202" y="3887559"/>
            <a:ext cx="5309418" cy="486033"/>
          </a:xfrm>
        </p:spPr>
        <p:txBody>
          <a:bodyPr/>
          <a:lstStyle/>
          <a:p>
            <a:pPr marL="0" indent="0">
              <a:buNone/>
            </a:pPr>
            <a:r>
              <a:rPr lang="en-US" sz="2400" b="1" dirty="0">
                <a:solidFill>
                  <a:schemeClr val="tx2"/>
                </a:solidFill>
              </a:rPr>
              <a:t>C.</a:t>
            </a:r>
            <a:r>
              <a:rPr lang="en-US" sz="2400" dirty="0">
                <a:solidFill>
                  <a:schemeClr val="tx2"/>
                </a:solidFill>
              </a:rPr>
              <a:t> </a:t>
            </a:r>
            <a:r>
              <a:rPr lang="en-US" sz="2400" dirty="0"/>
              <a:t>The temperature is </a:t>
            </a:r>
            <a:r>
              <a:rPr lang="en-US" sz="1200" dirty="0">
                <a:solidFill>
                  <a:schemeClr val="tx1"/>
                </a:solidFill>
              </a:rPr>
              <a:t>Fill in the blank</a:t>
            </a:r>
            <a:r>
              <a:rPr lang="en-US" sz="2400" dirty="0"/>
              <a:t>.</a:t>
            </a:r>
          </a:p>
        </p:txBody>
      </p:sp>
      <p:cxnSp>
        <p:nvCxnSpPr>
          <p:cNvPr id="15" name="Straight Connector 14">
            <a:extLst>
              <a:ext uri="{FF2B5EF4-FFF2-40B4-BE49-F238E27FC236}">
                <a16:creationId xmlns:a16="http://schemas.microsoft.com/office/drawing/2014/main" id="{29D2C0CA-4D19-42B7-AC55-648469E270D6}"/>
              </a:ext>
              <a:ext uri="{C183D7F6-B498-43B3-948B-1728B52AA6E4}">
                <adec:decorative xmlns:adec="http://schemas.microsoft.com/office/drawing/2017/decorative" val="1"/>
              </a:ext>
            </a:extLst>
          </p:cNvPr>
          <p:cNvCxnSpPr/>
          <p:nvPr/>
        </p:nvCxnSpPr>
        <p:spPr>
          <a:xfrm>
            <a:off x="3456041" y="4233942"/>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9D252853-B1AB-4588-8805-A0619A5F87FA}"/>
              </a:ext>
            </a:extLst>
          </p:cNvPr>
          <p:cNvSpPr>
            <a:spLocks noGrp="1"/>
          </p:cNvSpPr>
          <p:nvPr>
            <p:ph sz="quarter" idx="20"/>
          </p:nvPr>
        </p:nvSpPr>
        <p:spPr>
          <a:xfrm>
            <a:off x="6210299" y="3887560"/>
            <a:ext cx="2479675" cy="486032"/>
          </a:xfrm>
        </p:spPr>
        <p:txBody>
          <a:bodyPr/>
          <a:lstStyle/>
          <a:p>
            <a:pPr marL="0" indent="0">
              <a:buNone/>
            </a:pPr>
            <a:r>
              <a:rPr lang="en-US" sz="2400" b="1" dirty="0">
                <a:solidFill>
                  <a:srgbClr val="000000"/>
                </a:solidFill>
                <a:cs typeface="Times New Roman" charset="0"/>
              </a:rPr>
              <a:t>(1) 255 K</a:t>
            </a:r>
            <a:r>
              <a:rPr lang="en-US" sz="100" b="1" dirty="0">
                <a:solidFill>
                  <a:schemeClr val="bg1"/>
                </a:solidFill>
                <a:cs typeface="Times New Roman" charset="0"/>
              </a:rPr>
              <a:t>elvin</a:t>
            </a:r>
            <a:endParaRPr lang="en-US" sz="100" dirty="0">
              <a:solidFill>
                <a:schemeClr val="bg1"/>
              </a:solidFill>
            </a:endParaRPr>
          </a:p>
        </p:txBody>
      </p:sp>
    </p:spTree>
    <p:extLst>
      <p:ext uri="{BB962C8B-B14F-4D97-AF65-F5344CB8AC3E}">
        <p14:creationId xmlns:p14="http://schemas.microsoft.com/office/powerpoint/2010/main" val="974645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F52E-A584-4A6F-AE84-25291C5BE743}"/>
              </a:ext>
            </a:extLst>
          </p:cNvPr>
          <p:cNvSpPr>
            <a:spLocks noGrp="1"/>
          </p:cNvSpPr>
          <p:nvPr>
            <p:ph type="title"/>
          </p:nvPr>
        </p:nvSpPr>
        <p:spPr/>
        <p:txBody>
          <a:bodyPr/>
          <a:lstStyle/>
          <a:p>
            <a:r>
              <a:rPr lang="en-US" dirty="0"/>
              <a:t>Chemistry and Measurements</a:t>
            </a:r>
          </a:p>
        </p:txBody>
      </p:sp>
      <p:sp>
        <p:nvSpPr>
          <p:cNvPr id="3" name="Content Placeholder 2">
            <a:extLst>
              <a:ext uri="{FF2B5EF4-FFF2-40B4-BE49-F238E27FC236}">
                <a16:creationId xmlns:a16="http://schemas.microsoft.com/office/drawing/2014/main" id="{0065ADA2-E4B6-4B9D-BE70-B5FFDC9D85A9}"/>
              </a:ext>
            </a:extLst>
          </p:cNvPr>
          <p:cNvSpPr>
            <a:spLocks noGrp="1"/>
          </p:cNvSpPr>
          <p:nvPr>
            <p:ph sz="quarter" idx="13"/>
          </p:nvPr>
        </p:nvSpPr>
        <p:spPr>
          <a:xfrm>
            <a:off x="457200" y="1556326"/>
            <a:ext cx="3528391" cy="4520623"/>
          </a:xfrm>
        </p:spPr>
        <p:txBody>
          <a:bodyPr/>
          <a:lstStyle/>
          <a:p>
            <a:pPr marL="432" indent="0">
              <a:buNone/>
            </a:pPr>
            <a:r>
              <a:rPr lang="en-US" sz="2400" dirty="0"/>
              <a:t>Registered nurses work to promote patient health and to prevent and treat disease.</a:t>
            </a:r>
          </a:p>
        </p:txBody>
      </p:sp>
      <p:pic>
        <p:nvPicPr>
          <p:cNvPr id="6" name="Content Placeholder 5" descr="A nurse measures a man’s blood pressure."/>
          <p:cNvPicPr>
            <a:picLocks noGrp="1" noChangeAspect="1"/>
          </p:cNvPicPr>
          <p:nvPr>
            <p:ph sz="quarter" idx="14"/>
          </p:nvPr>
        </p:nvPicPr>
        <p:blipFill>
          <a:blip r:embed="rId2"/>
          <a:stretch>
            <a:fillRect/>
          </a:stretch>
        </p:blipFill>
        <p:spPr>
          <a:xfrm>
            <a:off x="4635618" y="1542662"/>
            <a:ext cx="4028486" cy="3933324"/>
          </a:xfrm>
          <a:prstGeom prst="rect">
            <a:avLst/>
          </a:prstGeom>
        </p:spPr>
      </p:pic>
    </p:spTree>
    <p:extLst>
      <p:ext uri="{BB962C8B-B14F-4D97-AF65-F5344CB8AC3E}">
        <p14:creationId xmlns:p14="http://schemas.microsoft.com/office/powerpoint/2010/main" val="568987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1104-5FB5-41F2-ADC1-0A52C7B60B9D}"/>
              </a:ext>
            </a:extLst>
          </p:cNvPr>
          <p:cNvSpPr>
            <a:spLocks noGrp="1"/>
          </p:cNvSpPr>
          <p:nvPr>
            <p:ph type="title"/>
          </p:nvPr>
        </p:nvSpPr>
        <p:spPr/>
        <p:txBody>
          <a:bodyPr/>
          <a:lstStyle/>
          <a:p>
            <a:r>
              <a:rPr lang="en-IN" sz="3200" dirty="0"/>
              <a:t>2.2 Measured Numbers and Significant Figures</a:t>
            </a:r>
          </a:p>
        </p:txBody>
      </p:sp>
      <p:sp>
        <p:nvSpPr>
          <p:cNvPr id="4" name="Content Placeholder 3">
            <a:extLst>
              <a:ext uri="{FF2B5EF4-FFF2-40B4-BE49-F238E27FC236}">
                <a16:creationId xmlns:a16="http://schemas.microsoft.com/office/drawing/2014/main" id="{1E6ED81F-C643-4C5D-BE5E-E32BF6824B77}"/>
              </a:ext>
            </a:extLst>
          </p:cNvPr>
          <p:cNvSpPr>
            <a:spLocks noGrp="1"/>
          </p:cNvSpPr>
          <p:nvPr>
            <p:ph sz="quarter" idx="14"/>
          </p:nvPr>
        </p:nvSpPr>
        <p:spPr>
          <a:xfrm>
            <a:off x="457199" y="1555199"/>
            <a:ext cx="3990815" cy="1404977"/>
          </a:xfrm>
        </p:spPr>
        <p:txBody>
          <a:bodyPr/>
          <a:lstStyle/>
          <a:p>
            <a:pPr marL="432" indent="0">
              <a:buNone/>
            </a:pPr>
            <a:r>
              <a:rPr lang="en-IN" sz="2400" dirty="0"/>
              <a:t>The number of baseballs is counted, which means 2 is an exact number.</a:t>
            </a:r>
          </a:p>
        </p:txBody>
      </p:sp>
      <p:pic>
        <p:nvPicPr>
          <p:cNvPr id="13" name="Content Placeholder 12" descr="Two baseballs.">
            <a:extLst>
              <a:ext uri="{FF2B5EF4-FFF2-40B4-BE49-F238E27FC236}">
                <a16:creationId xmlns:a16="http://schemas.microsoft.com/office/drawing/2014/main" id="{8E60F216-F6FC-41E2-B029-393E8D086718}"/>
              </a:ext>
            </a:extLst>
          </p:cNvPr>
          <p:cNvPicPr>
            <a:picLocks noGrp="1" noChangeAspect="1"/>
          </p:cNvPicPr>
          <p:nvPr>
            <p:ph sz="quarter" idx="15"/>
          </p:nvPr>
        </p:nvPicPr>
        <p:blipFill>
          <a:blip r:embed="rId2"/>
          <a:stretch>
            <a:fillRect/>
          </a:stretch>
        </p:blipFill>
        <p:spPr>
          <a:xfrm>
            <a:off x="5772015" y="1555750"/>
            <a:ext cx="2566638" cy="2938527"/>
          </a:xfrm>
          <a:prstGeom prst="rect">
            <a:avLst/>
          </a:prstGeom>
        </p:spPr>
      </p:pic>
      <p:sp>
        <p:nvSpPr>
          <p:cNvPr id="3" name="Content Placeholder 2">
            <a:extLst>
              <a:ext uri="{FF2B5EF4-FFF2-40B4-BE49-F238E27FC236}">
                <a16:creationId xmlns:a16="http://schemas.microsoft.com/office/drawing/2014/main" id="{844402F2-19E8-44F3-A9E1-CE42692047E5}"/>
              </a:ext>
            </a:extLst>
          </p:cNvPr>
          <p:cNvSpPr>
            <a:spLocks noGrp="1"/>
          </p:cNvSpPr>
          <p:nvPr>
            <p:ph sz="quarter" idx="16"/>
          </p:nvPr>
        </p:nvSpPr>
        <p:spPr>
          <a:xfrm>
            <a:off x="457200" y="4969875"/>
            <a:ext cx="8229600" cy="1251044"/>
          </a:xfrm>
        </p:spPr>
        <p:txBody>
          <a:bodyPr/>
          <a:lstStyle/>
          <a:p>
            <a:pPr marL="432" indent="0">
              <a:buNone/>
            </a:pPr>
            <a:r>
              <a:rPr lang="en-IN" sz="2400" b="1" dirty="0"/>
              <a:t>Learning Goal </a:t>
            </a:r>
            <a:r>
              <a:rPr lang="en-IN" sz="2400" dirty="0"/>
              <a:t>Identify a number as measured or exact; determine the number of significant figures in a measured number.</a:t>
            </a:r>
          </a:p>
        </p:txBody>
      </p:sp>
    </p:spTree>
    <p:extLst>
      <p:ext uri="{BB962C8B-B14F-4D97-AF65-F5344CB8AC3E}">
        <p14:creationId xmlns:p14="http://schemas.microsoft.com/office/powerpoint/2010/main" val="2600464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40AC-B20A-4F2C-8179-F777D784989E}"/>
              </a:ext>
            </a:extLst>
          </p:cNvPr>
          <p:cNvSpPr>
            <a:spLocks noGrp="1"/>
          </p:cNvSpPr>
          <p:nvPr>
            <p:ph type="title"/>
          </p:nvPr>
        </p:nvSpPr>
        <p:spPr/>
        <p:txBody>
          <a:bodyPr/>
          <a:lstStyle/>
          <a:p>
            <a:r>
              <a:rPr lang="en-US" dirty="0"/>
              <a:t>Measured Numbers</a:t>
            </a:r>
          </a:p>
        </p:txBody>
      </p:sp>
      <p:sp>
        <p:nvSpPr>
          <p:cNvPr id="3" name="Content Placeholder 2">
            <a:extLst>
              <a:ext uri="{FF2B5EF4-FFF2-40B4-BE49-F238E27FC236}">
                <a16:creationId xmlns:a16="http://schemas.microsoft.com/office/drawing/2014/main" id="{DC1C0FE7-2C5C-4B4A-ACFA-A1A49D2C4BBC}"/>
              </a:ext>
            </a:extLst>
          </p:cNvPr>
          <p:cNvSpPr>
            <a:spLocks noGrp="1"/>
          </p:cNvSpPr>
          <p:nvPr>
            <p:ph sz="quarter" idx="13"/>
          </p:nvPr>
        </p:nvSpPr>
        <p:spPr>
          <a:xfrm>
            <a:off x="457200" y="1556326"/>
            <a:ext cx="8229600" cy="2311135"/>
          </a:xfrm>
        </p:spPr>
        <p:txBody>
          <a:bodyPr/>
          <a:lstStyle/>
          <a:p>
            <a:pPr marL="432" indent="0">
              <a:buNone/>
            </a:pPr>
            <a:r>
              <a:rPr lang="en-US" sz="2400" dirty="0"/>
              <a:t>A measuring tool</a:t>
            </a:r>
          </a:p>
          <a:p>
            <a:r>
              <a:rPr lang="en-US" sz="2400" dirty="0"/>
              <a:t>is used to determine a quantity such as the length or the mass of an object.</a:t>
            </a:r>
          </a:p>
          <a:p>
            <a:r>
              <a:rPr lang="en-US" sz="2400" dirty="0"/>
              <a:t>provides numbers for a measurement called </a:t>
            </a:r>
            <a:r>
              <a:rPr lang="en-US" sz="2400" b="1" dirty="0"/>
              <a:t>measured numbers</a:t>
            </a:r>
            <a:r>
              <a:rPr lang="en-US" sz="2400" dirty="0"/>
              <a:t>.</a:t>
            </a:r>
          </a:p>
        </p:txBody>
      </p:sp>
      <p:pic>
        <p:nvPicPr>
          <p:cNvPr id="6" name="Content Placeholder 5" descr="A ruler is marked from 0 through 5 centimeters. The object starts at 0 and ends approximately halfway between 4 and 5.">
            <a:extLst>
              <a:ext uri="{FF2B5EF4-FFF2-40B4-BE49-F238E27FC236}">
                <a16:creationId xmlns:a16="http://schemas.microsoft.com/office/drawing/2014/main" id="{80CFAAF2-51B0-486C-A0FE-DC0599B4662C}"/>
              </a:ext>
            </a:extLst>
          </p:cNvPr>
          <p:cNvPicPr>
            <a:picLocks noGrp="1" noChangeAspect="1"/>
          </p:cNvPicPr>
          <p:nvPr>
            <p:ph sz="quarter" idx="14"/>
          </p:nvPr>
        </p:nvPicPr>
        <p:blipFill>
          <a:blip r:embed="rId2"/>
          <a:stretch>
            <a:fillRect/>
          </a:stretch>
        </p:blipFill>
        <p:spPr>
          <a:xfrm>
            <a:off x="1090882" y="4164827"/>
            <a:ext cx="6962235" cy="1719221"/>
          </a:xfrm>
          <a:prstGeom prst="rect">
            <a:avLst/>
          </a:prstGeom>
        </p:spPr>
      </p:pic>
    </p:spTree>
    <p:extLst>
      <p:ext uri="{BB962C8B-B14F-4D97-AF65-F5344CB8AC3E}">
        <p14:creationId xmlns:p14="http://schemas.microsoft.com/office/powerpoint/2010/main" val="489040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47A6E-8E54-4D39-890C-DE4588478978}"/>
              </a:ext>
            </a:extLst>
          </p:cNvPr>
          <p:cNvSpPr>
            <a:spLocks noGrp="1"/>
          </p:cNvSpPr>
          <p:nvPr>
            <p:ph type="title"/>
          </p:nvPr>
        </p:nvSpPr>
        <p:spPr/>
        <p:txBody>
          <a:bodyPr/>
          <a:lstStyle/>
          <a:p>
            <a:r>
              <a:rPr lang="en-US" dirty="0"/>
              <a:t>Reporting Length</a:t>
            </a:r>
          </a:p>
        </p:txBody>
      </p:sp>
      <p:sp>
        <p:nvSpPr>
          <p:cNvPr id="3" name="Content Placeholder 2">
            <a:extLst>
              <a:ext uri="{FF2B5EF4-FFF2-40B4-BE49-F238E27FC236}">
                <a16:creationId xmlns:a16="http://schemas.microsoft.com/office/drawing/2014/main" id="{0F897C40-541D-4029-B2FD-8347BC90E22A}"/>
              </a:ext>
            </a:extLst>
          </p:cNvPr>
          <p:cNvSpPr>
            <a:spLocks noGrp="1"/>
          </p:cNvSpPr>
          <p:nvPr>
            <p:ph sz="quarter" idx="13"/>
          </p:nvPr>
        </p:nvSpPr>
        <p:spPr/>
        <p:txBody>
          <a:bodyPr/>
          <a:lstStyle/>
          <a:p>
            <a:pPr marL="432" indent="0">
              <a:buNone/>
            </a:pPr>
            <a:r>
              <a:rPr lang="en-US" sz="2400" dirty="0"/>
              <a:t>To report the length of an object,</a:t>
            </a:r>
          </a:p>
          <a:p>
            <a:r>
              <a:rPr lang="en-US" sz="2400" dirty="0"/>
              <a:t>observe the numerical values of the marked lines at the end of the object.</a:t>
            </a:r>
          </a:p>
          <a:p>
            <a:r>
              <a:rPr lang="en-US" sz="2400" dirty="0"/>
              <a:t>estimate the last digit by visually dividing the space between the smallest marked lines.</a:t>
            </a:r>
          </a:p>
        </p:txBody>
      </p:sp>
      <p:sp>
        <p:nvSpPr>
          <p:cNvPr id="4" name="Content Placeholder 3">
            <a:extLst>
              <a:ext uri="{FF2B5EF4-FFF2-40B4-BE49-F238E27FC236}">
                <a16:creationId xmlns:a16="http://schemas.microsoft.com/office/drawing/2014/main" id="{8E07EE7A-EDB6-4E47-9605-A5E60BA6A6BD}"/>
              </a:ext>
            </a:extLst>
          </p:cNvPr>
          <p:cNvSpPr>
            <a:spLocks noGrp="1"/>
          </p:cNvSpPr>
          <p:nvPr>
            <p:ph sz="quarter" idx="14"/>
          </p:nvPr>
        </p:nvSpPr>
        <p:spPr/>
        <p:txBody>
          <a:bodyPr/>
          <a:lstStyle/>
          <a:p>
            <a:pPr marL="432" indent="0">
              <a:buNone/>
            </a:pPr>
            <a:r>
              <a:rPr lang="en-US" sz="2400" dirty="0"/>
              <a:t>This estimated number is the final digit that is reported for a measured number.</a:t>
            </a:r>
          </a:p>
        </p:txBody>
      </p:sp>
    </p:spTree>
    <p:extLst>
      <p:ext uri="{BB962C8B-B14F-4D97-AF65-F5344CB8AC3E}">
        <p14:creationId xmlns:p14="http://schemas.microsoft.com/office/powerpoint/2010/main" val="139995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0B00-1ADC-4C62-B96E-35BC7AFDFCF1}"/>
              </a:ext>
            </a:extLst>
          </p:cNvPr>
          <p:cNvSpPr>
            <a:spLocks noGrp="1"/>
          </p:cNvSpPr>
          <p:nvPr>
            <p:ph type="title"/>
          </p:nvPr>
        </p:nvSpPr>
        <p:spPr/>
        <p:txBody>
          <a:bodyPr/>
          <a:lstStyle/>
          <a:p>
            <a:r>
              <a:rPr lang="en-US" dirty="0"/>
              <a:t>Reporting Length: 4.5 c</a:t>
            </a:r>
            <a:r>
              <a:rPr lang="en-US" sz="100" dirty="0">
                <a:solidFill>
                  <a:schemeClr val="bg1"/>
                </a:solidFill>
              </a:rPr>
              <a:t>enti</a:t>
            </a:r>
            <a:r>
              <a:rPr lang="en-US" dirty="0"/>
              <a:t>m</a:t>
            </a:r>
            <a:r>
              <a:rPr lang="en-US" sz="100" dirty="0">
                <a:solidFill>
                  <a:schemeClr val="bg1"/>
                </a:solidFill>
              </a:rPr>
              <a:t>eters</a:t>
            </a:r>
            <a:endParaRPr lang="en-US" sz="100" dirty="0"/>
          </a:p>
        </p:txBody>
      </p:sp>
      <p:sp>
        <p:nvSpPr>
          <p:cNvPr id="3" name="Content Placeholder 2">
            <a:extLst>
              <a:ext uri="{FF2B5EF4-FFF2-40B4-BE49-F238E27FC236}">
                <a16:creationId xmlns:a16="http://schemas.microsoft.com/office/drawing/2014/main" id="{6727E383-BAA2-4484-BD02-75DA3304D5B1}"/>
              </a:ext>
            </a:extLst>
          </p:cNvPr>
          <p:cNvSpPr>
            <a:spLocks noGrp="1"/>
          </p:cNvSpPr>
          <p:nvPr>
            <p:ph sz="quarter" idx="13"/>
          </p:nvPr>
        </p:nvSpPr>
        <p:spPr>
          <a:xfrm>
            <a:off x="457200" y="1556326"/>
            <a:ext cx="7967272" cy="1756499"/>
          </a:xfrm>
        </p:spPr>
        <p:txBody>
          <a:bodyPr/>
          <a:lstStyle/>
          <a:p>
            <a:r>
              <a:rPr lang="en-IN" sz="2400" dirty="0"/>
              <a:t>The end of the object is between the 4-c</a:t>
            </a:r>
            <a:r>
              <a:rPr lang="en-IN" sz="100" dirty="0"/>
              <a:t>enti</a:t>
            </a:r>
            <a:r>
              <a:rPr lang="en-IN" sz="2400" dirty="0"/>
              <a:t>m</a:t>
            </a:r>
            <a:r>
              <a:rPr lang="en-IN" sz="100" dirty="0"/>
              <a:t>eters</a:t>
            </a:r>
            <a:r>
              <a:rPr lang="en-IN" sz="2400" dirty="0"/>
              <a:t> and 5-c</a:t>
            </a:r>
            <a:r>
              <a:rPr lang="en-IN" sz="100" dirty="0"/>
              <a:t>enti</a:t>
            </a:r>
            <a:r>
              <a:rPr lang="en-IN" sz="2400" dirty="0"/>
              <a:t>m</a:t>
            </a:r>
            <a:r>
              <a:rPr lang="en-IN" sz="100" dirty="0"/>
              <a:t>eters</a:t>
            </a:r>
            <a:r>
              <a:rPr lang="en-IN" sz="2400" dirty="0"/>
              <a:t> marks.</a:t>
            </a:r>
          </a:p>
          <a:p>
            <a:r>
              <a:rPr lang="en-IN" sz="2400" dirty="0"/>
              <a:t>Estimate that the end is halfway between the 4-c</a:t>
            </a:r>
            <a:r>
              <a:rPr lang="en-IN" sz="100" dirty="0"/>
              <a:t>enti</a:t>
            </a:r>
            <a:r>
              <a:rPr lang="en-IN" sz="2400" dirty="0"/>
              <a:t>m</a:t>
            </a:r>
            <a:r>
              <a:rPr lang="en-IN" sz="100" dirty="0"/>
              <a:t>eters</a:t>
            </a:r>
            <a:r>
              <a:rPr lang="en-IN" sz="2400" dirty="0"/>
              <a:t> and 5-c</a:t>
            </a:r>
            <a:r>
              <a:rPr lang="en-IN" sz="100" dirty="0"/>
              <a:t>enti</a:t>
            </a:r>
            <a:r>
              <a:rPr lang="en-IN" sz="2400" dirty="0"/>
              <a:t>m</a:t>
            </a:r>
            <a:r>
              <a:rPr lang="en-IN" sz="100" dirty="0"/>
              <a:t>eters</a:t>
            </a:r>
            <a:r>
              <a:rPr lang="en-IN" sz="2400" dirty="0"/>
              <a:t> marks and report the value as 4.5 </a:t>
            </a:r>
            <a:r>
              <a:rPr lang="en-IN" sz="2400" dirty="0" err="1"/>
              <a:t>c</a:t>
            </a:r>
            <a:r>
              <a:rPr lang="en-IN" sz="100" dirty="0" err="1"/>
              <a:t>enti</a:t>
            </a:r>
            <a:r>
              <a:rPr lang="en-IN" sz="2400" dirty="0" err="1"/>
              <a:t>m</a:t>
            </a:r>
            <a:r>
              <a:rPr lang="en-IN" sz="100" dirty="0" err="1"/>
              <a:t>eters</a:t>
            </a:r>
            <a:r>
              <a:rPr lang="en-IN" sz="2400" dirty="0"/>
              <a:t>.</a:t>
            </a:r>
          </a:p>
        </p:txBody>
      </p:sp>
      <p:pic>
        <p:nvPicPr>
          <p:cNvPr id="6" name="Content Placeholder 5" descr="A ruler is marked from 0 through 5 centimeters. The object starts at 0 and ends approximately halfway between 4 and 5.">
            <a:extLst>
              <a:ext uri="{FF2B5EF4-FFF2-40B4-BE49-F238E27FC236}">
                <a16:creationId xmlns:a16="http://schemas.microsoft.com/office/drawing/2014/main" id="{811EA285-AC60-4658-8085-BCA608B7D41A}"/>
              </a:ext>
            </a:extLst>
          </p:cNvPr>
          <p:cNvPicPr>
            <a:picLocks noGrp="1" noChangeAspect="1"/>
          </p:cNvPicPr>
          <p:nvPr>
            <p:ph sz="quarter" idx="14"/>
          </p:nvPr>
        </p:nvPicPr>
        <p:blipFill>
          <a:blip r:embed="rId2"/>
          <a:stretch>
            <a:fillRect/>
          </a:stretch>
        </p:blipFill>
        <p:spPr>
          <a:xfrm>
            <a:off x="956758" y="3600731"/>
            <a:ext cx="7230483" cy="2304488"/>
          </a:xfrm>
          <a:prstGeom prst="rect">
            <a:avLst/>
          </a:prstGeom>
        </p:spPr>
      </p:pic>
    </p:spTree>
    <p:extLst>
      <p:ext uri="{BB962C8B-B14F-4D97-AF65-F5344CB8AC3E}">
        <p14:creationId xmlns:p14="http://schemas.microsoft.com/office/powerpoint/2010/main" val="3627395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8FA9-E5A9-48E9-85F2-638F4955B729}"/>
              </a:ext>
            </a:extLst>
          </p:cNvPr>
          <p:cNvSpPr>
            <a:spLocks noGrp="1"/>
          </p:cNvSpPr>
          <p:nvPr>
            <p:ph type="title"/>
          </p:nvPr>
        </p:nvSpPr>
        <p:spPr/>
        <p:txBody>
          <a:bodyPr/>
          <a:lstStyle/>
          <a:p>
            <a:r>
              <a:rPr lang="en-US" dirty="0"/>
              <a:t>Reporting Length: 4.55 c</a:t>
            </a:r>
            <a:r>
              <a:rPr lang="en-US" sz="100" dirty="0">
                <a:solidFill>
                  <a:schemeClr val="bg1"/>
                </a:solidFill>
              </a:rPr>
              <a:t>enti</a:t>
            </a:r>
            <a:r>
              <a:rPr lang="en-US" dirty="0"/>
              <a:t>m</a:t>
            </a:r>
            <a:r>
              <a:rPr lang="en-US" sz="100" dirty="0">
                <a:solidFill>
                  <a:schemeClr val="bg1"/>
                </a:solidFill>
              </a:rPr>
              <a:t>eters</a:t>
            </a:r>
            <a:endParaRPr lang="en-US" sz="100" dirty="0"/>
          </a:p>
        </p:txBody>
      </p:sp>
      <p:sp>
        <p:nvSpPr>
          <p:cNvPr id="3" name="Content Placeholder 2">
            <a:extLst>
              <a:ext uri="{FF2B5EF4-FFF2-40B4-BE49-F238E27FC236}">
                <a16:creationId xmlns:a16="http://schemas.microsoft.com/office/drawing/2014/main" id="{A1C71064-C6FB-4437-B136-1F9E81A85912}"/>
              </a:ext>
            </a:extLst>
          </p:cNvPr>
          <p:cNvSpPr>
            <a:spLocks noGrp="1"/>
          </p:cNvSpPr>
          <p:nvPr>
            <p:ph sz="quarter" idx="13"/>
          </p:nvPr>
        </p:nvSpPr>
        <p:spPr>
          <a:xfrm>
            <a:off x="457200" y="1556327"/>
            <a:ext cx="8102184" cy="1786480"/>
          </a:xfrm>
        </p:spPr>
        <p:txBody>
          <a:bodyPr/>
          <a:lstStyle/>
          <a:p>
            <a:r>
              <a:rPr lang="en-IN" sz="2400" dirty="0"/>
              <a:t>This metric ruler is marked at every 0.1 </a:t>
            </a:r>
            <a:r>
              <a:rPr lang="en-IN" sz="2400" dirty="0" err="1"/>
              <a:t>c</a:t>
            </a:r>
            <a:r>
              <a:rPr lang="en-IN" sz="100" dirty="0" err="1"/>
              <a:t>enti</a:t>
            </a:r>
            <a:r>
              <a:rPr lang="en-IN" sz="2400" dirty="0" err="1"/>
              <a:t>m</a:t>
            </a:r>
            <a:r>
              <a:rPr lang="en-IN" sz="100" dirty="0" err="1"/>
              <a:t>eters</a:t>
            </a:r>
            <a:r>
              <a:rPr lang="en-IN" sz="2400" dirty="0"/>
              <a:t>.</a:t>
            </a:r>
          </a:p>
          <a:p>
            <a:r>
              <a:rPr lang="en-IN" sz="2400" dirty="0"/>
              <a:t>You can now estimate that the length is halfway between the 4.5-c</a:t>
            </a:r>
            <a:r>
              <a:rPr lang="en-IN" sz="100" dirty="0"/>
              <a:t>enti</a:t>
            </a:r>
            <a:r>
              <a:rPr lang="en-IN" sz="2400" dirty="0"/>
              <a:t>m</a:t>
            </a:r>
            <a:r>
              <a:rPr lang="en-IN" sz="100" dirty="0"/>
              <a:t>eters</a:t>
            </a:r>
            <a:r>
              <a:rPr lang="en-IN" sz="2400" dirty="0"/>
              <a:t> and 4.6-c</a:t>
            </a:r>
            <a:r>
              <a:rPr lang="en-IN" sz="100" dirty="0"/>
              <a:t>enti</a:t>
            </a:r>
            <a:r>
              <a:rPr lang="en-IN" sz="2400" dirty="0"/>
              <a:t>m</a:t>
            </a:r>
            <a:r>
              <a:rPr lang="en-IN" sz="100" dirty="0"/>
              <a:t>eters</a:t>
            </a:r>
            <a:r>
              <a:rPr lang="en-IN" sz="2400" dirty="0"/>
              <a:t> marks and report the value as 4.55 </a:t>
            </a:r>
            <a:r>
              <a:rPr lang="en-IN" sz="2400" dirty="0" err="1"/>
              <a:t>c</a:t>
            </a:r>
            <a:r>
              <a:rPr lang="en-IN" sz="100" dirty="0" err="1"/>
              <a:t>enti</a:t>
            </a:r>
            <a:r>
              <a:rPr lang="en-IN" sz="2400" dirty="0" err="1"/>
              <a:t>m</a:t>
            </a:r>
            <a:r>
              <a:rPr lang="en-IN" sz="100" dirty="0" err="1"/>
              <a:t>eters</a:t>
            </a:r>
            <a:r>
              <a:rPr lang="en-IN" sz="2400" dirty="0"/>
              <a:t>.</a:t>
            </a:r>
          </a:p>
        </p:txBody>
      </p:sp>
      <p:pic>
        <p:nvPicPr>
          <p:cNvPr id="6" name="Content Placeholder 5" descr="Each centimeter is divided into 10 smaller increments. The object starts at 0 and ends approximately halfway between the fifth and sixth increment after 4.">
            <a:extLst>
              <a:ext uri="{FF2B5EF4-FFF2-40B4-BE49-F238E27FC236}">
                <a16:creationId xmlns:a16="http://schemas.microsoft.com/office/drawing/2014/main" id="{B0D225B7-FA10-4423-B444-EC7CB95FCC4F}"/>
              </a:ext>
            </a:extLst>
          </p:cNvPr>
          <p:cNvPicPr>
            <a:picLocks noGrp="1" noChangeAspect="1"/>
          </p:cNvPicPr>
          <p:nvPr>
            <p:ph sz="quarter" idx="14"/>
          </p:nvPr>
        </p:nvPicPr>
        <p:blipFill>
          <a:blip r:embed="rId2"/>
          <a:stretch>
            <a:fillRect/>
          </a:stretch>
        </p:blipFill>
        <p:spPr>
          <a:xfrm>
            <a:off x="938469" y="3586484"/>
            <a:ext cx="7267062" cy="2304488"/>
          </a:xfrm>
          <a:prstGeom prst="rect">
            <a:avLst/>
          </a:prstGeom>
        </p:spPr>
      </p:pic>
    </p:spTree>
    <p:extLst>
      <p:ext uri="{BB962C8B-B14F-4D97-AF65-F5344CB8AC3E}">
        <p14:creationId xmlns:p14="http://schemas.microsoft.com/office/powerpoint/2010/main" val="105504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401F-C828-4256-B1E6-5AD724CFB7D9}"/>
              </a:ext>
            </a:extLst>
          </p:cNvPr>
          <p:cNvSpPr>
            <a:spLocks noGrp="1"/>
          </p:cNvSpPr>
          <p:nvPr>
            <p:ph type="title"/>
          </p:nvPr>
        </p:nvSpPr>
        <p:spPr/>
        <p:txBody>
          <a:bodyPr/>
          <a:lstStyle/>
          <a:p>
            <a:r>
              <a:rPr lang="en-US" dirty="0"/>
              <a:t>Reporting Length: 3.0 c</a:t>
            </a:r>
            <a:r>
              <a:rPr lang="en-US" sz="100" dirty="0">
                <a:solidFill>
                  <a:schemeClr val="bg1"/>
                </a:solidFill>
              </a:rPr>
              <a:t>enti</a:t>
            </a:r>
            <a:r>
              <a:rPr lang="en-US" dirty="0"/>
              <a:t>m</a:t>
            </a:r>
            <a:r>
              <a:rPr lang="en-US" sz="100" dirty="0">
                <a:solidFill>
                  <a:schemeClr val="bg1"/>
                </a:solidFill>
              </a:rPr>
              <a:t>eters</a:t>
            </a:r>
            <a:endParaRPr lang="en-US" sz="100" dirty="0"/>
          </a:p>
        </p:txBody>
      </p:sp>
      <p:sp>
        <p:nvSpPr>
          <p:cNvPr id="3" name="Content Placeholder 2">
            <a:extLst>
              <a:ext uri="{FF2B5EF4-FFF2-40B4-BE49-F238E27FC236}">
                <a16:creationId xmlns:a16="http://schemas.microsoft.com/office/drawing/2014/main" id="{8DA46BAF-1341-4D3C-A448-E2458E97A04F}"/>
              </a:ext>
            </a:extLst>
          </p:cNvPr>
          <p:cNvSpPr>
            <a:spLocks noGrp="1"/>
          </p:cNvSpPr>
          <p:nvPr>
            <p:ph sz="quarter" idx="13"/>
          </p:nvPr>
        </p:nvSpPr>
        <p:spPr>
          <a:xfrm>
            <a:off x="457200" y="1556327"/>
            <a:ext cx="8229600" cy="1560097"/>
          </a:xfrm>
        </p:spPr>
        <p:txBody>
          <a:bodyPr/>
          <a:lstStyle/>
          <a:p>
            <a:r>
              <a:rPr lang="en-IN" sz="2400" dirty="0"/>
              <a:t>The end of the object lines up with the 3-c</a:t>
            </a:r>
            <a:r>
              <a:rPr lang="en-IN" sz="100" dirty="0"/>
              <a:t>enti</a:t>
            </a:r>
            <a:r>
              <a:rPr lang="en-IN" sz="2400" dirty="0"/>
              <a:t>m</a:t>
            </a:r>
            <a:r>
              <a:rPr lang="en-IN" sz="100" dirty="0"/>
              <a:t>eters</a:t>
            </a:r>
            <a:r>
              <a:rPr lang="en-IN" sz="2400" dirty="0"/>
              <a:t> mark.</a:t>
            </a:r>
          </a:p>
          <a:p>
            <a:r>
              <a:rPr lang="en-IN" sz="2400" dirty="0"/>
              <a:t>Because the divisions are marked in units of 1 </a:t>
            </a:r>
            <a:r>
              <a:rPr lang="en-IN" sz="2400" dirty="0" err="1"/>
              <a:t>c</a:t>
            </a:r>
            <a:r>
              <a:rPr lang="en-IN" sz="100" dirty="0" err="1"/>
              <a:t>enti</a:t>
            </a:r>
            <a:r>
              <a:rPr lang="en-IN" sz="2400" dirty="0" err="1"/>
              <a:t>m</a:t>
            </a:r>
            <a:r>
              <a:rPr lang="en-IN" sz="100" dirty="0" err="1"/>
              <a:t>eters</a:t>
            </a:r>
            <a:r>
              <a:rPr lang="en-IN" sz="2400" dirty="0"/>
              <a:t>, the estimated digit appears in the tenths place (0.1 </a:t>
            </a:r>
            <a:r>
              <a:rPr lang="en-IN" sz="2400" dirty="0" err="1"/>
              <a:t>c</a:t>
            </a:r>
            <a:r>
              <a:rPr lang="en-IN" sz="100" dirty="0" err="1"/>
              <a:t>enti</a:t>
            </a:r>
            <a:r>
              <a:rPr lang="en-IN" sz="2400" dirty="0" err="1"/>
              <a:t>m</a:t>
            </a:r>
            <a:r>
              <a:rPr lang="en-IN" sz="100" dirty="0" err="1"/>
              <a:t>eters</a:t>
            </a:r>
            <a:r>
              <a:rPr lang="en-IN" sz="2400" dirty="0"/>
              <a:t>).</a:t>
            </a:r>
          </a:p>
        </p:txBody>
      </p:sp>
      <p:pic>
        <p:nvPicPr>
          <p:cNvPr id="6" name="Content Placeholder 5" descr="A ruler is marked from 0 through 5 centimeters. The object starts at 0 and ends at 3.">
            <a:extLst>
              <a:ext uri="{FF2B5EF4-FFF2-40B4-BE49-F238E27FC236}">
                <a16:creationId xmlns:a16="http://schemas.microsoft.com/office/drawing/2014/main" id="{CE88E52E-6EB9-4844-ACDA-D2AA66DCEA7F}"/>
              </a:ext>
            </a:extLst>
          </p:cNvPr>
          <p:cNvPicPr>
            <a:picLocks noGrp="1" noChangeAspect="1"/>
          </p:cNvPicPr>
          <p:nvPr>
            <p:ph sz="quarter" idx="14"/>
          </p:nvPr>
        </p:nvPicPr>
        <p:blipFill>
          <a:blip r:embed="rId2"/>
          <a:stretch>
            <a:fillRect/>
          </a:stretch>
        </p:blipFill>
        <p:spPr>
          <a:xfrm>
            <a:off x="928222" y="3570479"/>
            <a:ext cx="7151895" cy="2279440"/>
          </a:xfrm>
          <a:prstGeom prst="rect">
            <a:avLst/>
          </a:prstGeom>
        </p:spPr>
      </p:pic>
    </p:spTree>
    <p:extLst>
      <p:ext uri="{BB962C8B-B14F-4D97-AF65-F5344CB8AC3E}">
        <p14:creationId xmlns:p14="http://schemas.microsoft.com/office/powerpoint/2010/main" val="3282417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B104-7A63-497C-9702-CC7307A10C9F}"/>
              </a:ext>
            </a:extLst>
          </p:cNvPr>
          <p:cNvSpPr>
            <a:spLocks noGrp="1"/>
          </p:cNvSpPr>
          <p:nvPr>
            <p:ph type="title"/>
          </p:nvPr>
        </p:nvSpPr>
        <p:spPr/>
        <p:txBody>
          <a:bodyPr/>
          <a:lstStyle/>
          <a:p>
            <a:r>
              <a:rPr lang="en-US" dirty="0"/>
              <a:t>Learning Check 1</a:t>
            </a:r>
            <a:endParaRPr lang="en-US" sz="2000" b="0" dirty="0"/>
          </a:p>
        </p:txBody>
      </p:sp>
      <p:pic>
        <p:nvPicPr>
          <p:cNvPr id="6" name="Content Placeholder 5" descr="The ruler is in centimeters with 5 tick marks. The first is 8, the third is 9, and the fifth is 10. Between each tick is 4 marks. The red line extends to the second mark after 9.">
            <a:extLst>
              <a:ext uri="{FF2B5EF4-FFF2-40B4-BE49-F238E27FC236}">
                <a16:creationId xmlns:a16="http://schemas.microsoft.com/office/drawing/2014/main" id="{03D8E1C8-4EDE-4689-903E-BC694B3DB57B}"/>
              </a:ext>
            </a:extLst>
          </p:cNvPr>
          <p:cNvPicPr>
            <a:picLocks noGrp="1" noChangeAspect="1"/>
          </p:cNvPicPr>
          <p:nvPr>
            <p:ph sz="quarter" idx="13"/>
          </p:nvPr>
        </p:nvPicPr>
        <p:blipFill>
          <a:blip r:embed="rId2"/>
          <a:stretch>
            <a:fillRect/>
          </a:stretch>
        </p:blipFill>
        <p:spPr>
          <a:xfrm>
            <a:off x="842058" y="1878838"/>
            <a:ext cx="7459883" cy="1188299"/>
          </a:xfrm>
          <a:prstGeom prst="rect">
            <a:avLst/>
          </a:prstGeom>
        </p:spPr>
      </p:pic>
      <p:sp>
        <p:nvSpPr>
          <p:cNvPr id="4" name="Content Placeholder 3">
            <a:extLst>
              <a:ext uri="{FF2B5EF4-FFF2-40B4-BE49-F238E27FC236}">
                <a16:creationId xmlns:a16="http://schemas.microsoft.com/office/drawing/2014/main" id="{E51559E8-54FB-426F-BACF-A50BF94F78F3}"/>
              </a:ext>
            </a:extLst>
          </p:cNvPr>
          <p:cNvSpPr>
            <a:spLocks noGrp="1"/>
          </p:cNvSpPr>
          <p:nvPr>
            <p:ph sz="quarter" idx="14"/>
          </p:nvPr>
        </p:nvSpPr>
        <p:spPr>
          <a:xfrm>
            <a:off x="457199" y="3464686"/>
            <a:ext cx="8229600" cy="2105025"/>
          </a:xfrm>
        </p:spPr>
        <p:txBody>
          <a:bodyPr/>
          <a:lstStyle/>
          <a:p>
            <a:pPr marL="190800" indent="0">
              <a:buNone/>
            </a:pPr>
            <a:r>
              <a:rPr lang="en-IN" sz="2400" dirty="0"/>
              <a:t>What is the length of the red line?</a:t>
            </a:r>
          </a:p>
          <a:p>
            <a:pPr marL="190800" indent="0">
              <a:buNone/>
            </a:pPr>
            <a:r>
              <a:rPr lang="en-IN" sz="2400" dirty="0">
                <a:solidFill>
                  <a:srgbClr val="007FA3"/>
                </a:solidFill>
              </a:rPr>
              <a:t>1. </a:t>
            </a:r>
            <a:r>
              <a:rPr lang="en-IN" sz="2400" dirty="0"/>
              <a:t>9.2 </a:t>
            </a:r>
            <a:r>
              <a:rPr lang="en-IN" sz="2400" dirty="0" err="1"/>
              <a:t>c</a:t>
            </a:r>
            <a:r>
              <a:rPr lang="en-IN" sz="100" dirty="0" err="1"/>
              <a:t>enti</a:t>
            </a:r>
            <a:r>
              <a:rPr lang="en-IN" sz="2400" dirty="0" err="1"/>
              <a:t>m</a:t>
            </a:r>
            <a:r>
              <a:rPr lang="en-IN" sz="100" dirty="0" err="1"/>
              <a:t>eters</a:t>
            </a:r>
            <a:endParaRPr lang="en-IN" sz="100" dirty="0"/>
          </a:p>
          <a:p>
            <a:pPr marL="190800" indent="0">
              <a:buNone/>
            </a:pPr>
            <a:r>
              <a:rPr lang="en-IN" sz="2400" dirty="0">
                <a:solidFill>
                  <a:srgbClr val="007FA3"/>
                </a:solidFill>
              </a:rPr>
              <a:t>2. </a:t>
            </a:r>
            <a:r>
              <a:rPr lang="en-IN" sz="2400" dirty="0"/>
              <a:t>9.4 </a:t>
            </a:r>
            <a:r>
              <a:rPr lang="en-IN" sz="2400" dirty="0" err="1"/>
              <a:t>c</a:t>
            </a:r>
            <a:r>
              <a:rPr lang="en-IN" sz="100" dirty="0" err="1"/>
              <a:t>enti</a:t>
            </a:r>
            <a:r>
              <a:rPr lang="en-IN" sz="2400" dirty="0" err="1"/>
              <a:t>m</a:t>
            </a:r>
            <a:r>
              <a:rPr lang="en-IN" sz="100" dirty="0" err="1"/>
              <a:t>eters</a:t>
            </a:r>
            <a:endParaRPr lang="en-IN" sz="100" dirty="0"/>
          </a:p>
          <a:p>
            <a:pPr marL="190800" indent="0">
              <a:buNone/>
            </a:pPr>
            <a:r>
              <a:rPr lang="en-IN" sz="2400" dirty="0">
                <a:solidFill>
                  <a:srgbClr val="007FA3"/>
                </a:solidFill>
              </a:rPr>
              <a:t>3. </a:t>
            </a:r>
            <a:r>
              <a:rPr lang="en-IN" sz="2400" dirty="0"/>
              <a:t>9.20 </a:t>
            </a:r>
            <a:r>
              <a:rPr lang="en-IN" sz="2400" dirty="0" err="1"/>
              <a:t>c</a:t>
            </a:r>
            <a:r>
              <a:rPr lang="en-IN" sz="100" dirty="0" err="1"/>
              <a:t>enti</a:t>
            </a:r>
            <a:r>
              <a:rPr lang="en-IN" sz="2400" dirty="0" err="1"/>
              <a:t>m</a:t>
            </a:r>
            <a:r>
              <a:rPr lang="en-IN" sz="100" dirty="0" err="1"/>
              <a:t>eters</a:t>
            </a:r>
            <a:endParaRPr lang="en-IN" sz="100" dirty="0"/>
          </a:p>
        </p:txBody>
      </p:sp>
    </p:spTree>
    <p:extLst>
      <p:ext uri="{BB962C8B-B14F-4D97-AF65-F5344CB8AC3E}">
        <p14:creationId xmlns:p14="http://schemas.microsoft.com/office/powerpoint/2010/main" val="502903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B104-7A63-497C-9702-CC7307A10C9F}"/>
              </a:ext>
            </a:extLst>
          </p:cNvPr>
          <p:cNvSpPr>
            <a:spLocks noGrp="1"/>
          </p:cNvSpPr>
          <p:nvPr>
            <p:ph type="title"/>
          </p:nvPr>
        </p:nvSpPr>
        <p:spPr/>
        <p:txBody>
          <a:bodyPr/>
          <a:lstStyle/>
          <a:p>
            <a:r>
              <a:rPr lang="en-US" dirty="0"/>
              <a:t>Solution 1</a:t>
            </a:r>
            <a:endParaRPr lang="en-US" sz="2000" b="0" dirty="0"/>
          </a:p>
        </p:txBody>
      </p:sp>
      <p:pic>
        <p:nvPicPr>
          <p:cNvPr id="6" name="Content Placeholder 5" descr="The ruler is in centimeters with 5 tick marks. The first is 8, the third is 9, and the fifth is 10. Between each tick is 4 marks. The red line extends to the second mark after 9.">
            <a:extLst>
              <a:ext uri="{FF2B5EF4-FFF2-40B4-BE49-F238E27FC236}">
                <a16:creationId xmlns:a16="http://schemas.microsoft.com/office/drawing/2014/main" id="{1AE13BEB-CA24-4428-A144-68A3E23FE5AA}"/>
              </a:ext>
            </a:extLst>
          </p:cNvPr>
          <p:cNvPicPr>
            <a:picLocks noGrp="1" noChangeAspect="1"/>
          </p:cNvPicPr>
          <p:nvPr>
            <p:ph sz="quarter" idx="13"/>
          </p:nvPr>
        </p:nvPicPr>
        <p:blipFill>
          <a:blip r:embed="rId2"/>
          <a:stretch>
            <a:fillRect/>
          </a:stretch>
        </p:blipFill>
        <p:spPr>
          <a:xfrm>
            <a:off x="1127461" y="2141331"/>
            <a:ext cx="6889077" cy="1097375"/>
          </a:xfrm>
          <a:prstGeom prst="rect">
            <a:avLst/>
          </a:prstGeom>
        </p:spPr>
      </p:pic>
      <p:sp>
        <p:nvSpPr>
          <p:cNvPr id="4" name="Content Placeholder 3">
            <a:extLst>
              <a:ext uri="{FF2B5EF4-FFF2-40B4-BE49-F238E27FC236}">
                <a16:creationId xmlns:a16="http://schemas.microsoft.com/office/drawing/2014/main" id="{E05AD015-C208-4899-82D7-67231FCBA4E7}"/>
              </a:ext>
            </a:extLst>
          </p:cNvPr>
          <p:cNvSpPr>
            <a:spLocks noGrp="1"/>
          </p:cNvSpPr>
          <p:nvPr>
            <p:ph sz="quarter" idx="14"/>
          </p:nvPr>
        </p:nvSpPr>
        <p:spPr>
          <a:xfrm>
            <a:off x="457200" y="3465646"/>
            <a:ext cx="8229600" cy="2105025"/>
          </a:xfrm>
        </p:spPr>
        <p:txBody>
          <a:bodyPr/>
          <a:lstStyle/>
          <a:p>
            <a:pPr marL="190500" indent="0">
              <a:buNone/>
            </a:pPr>
            <a:r>
              <a:rPr lang="en-IN" sz="2400" dirty="0"/>
              <a:t>What is the length of the red line?</a:t>
            </a:r>
          </a:p>
          <a:p>
            <a:pPr marL="190500" indent="0">
              <a:buNone/>
            </a:pPr>
            <a:r>
              <a:rPr lang="en-IN" sz="2400" dirty="0">
                <a:solidFill>
                  <a:srgbClr val="007FA3"/>
                </a:solidFill>
              </a:rPr>
              <a:t>1. </a:t>
            </a:r>
            <a:r>
              <a:rPr lang="en-IN" sz="2400" dirty="0"/>
              <a:t>9.2 </a:t>
            </a:r>
            <a:r>
              <a:rPr lang="en-IN" sz="2400" dirty="0" err="1"/>
              <a:t>c</a:t>
            </a:r>
            <a:r>
              <a:rPr lang="en-IN" sz="100" dirty="0" err="1"/>
              <a:t>enti</a:t>
            </a:r>
            <a:r>
              <a:rPr lang="en-IN" sz="2400" dirty="0" err="1"/>
              <a:t>m</a:t>
            </a:r>
            <a:r>
              <a:rPr lang="en-IN" sz="100" dirty="0" err="1"/>
              <a:t>eters</a:t>
            </a:r>
            <a:endParaRPr lang="en-IN" sz="100" dirty="0"/>
          </a:p>
          <a:p>
            <a:pPr marL="190500" indent="0">
              <a:buNone/>
            </a:pPr>
            <a:r>
              <a:rPr lang="en-IN" sz="2400" dirty="0">
                <a:solidFill>
                  <a:srgbClr val="007FA3"/>
                </a:solidFill>
              </a:rPr>
              <a:t>2. </a:t>
            </a:r>
            <a:r>
              <a:rPr lang="en-IN" sz="2400" dirty="0"/>
              <a:t>9.4 </a:t>
            </a:r>
            <a:r>
              <a:rPr lang="en-IN" sz="2400" dirty="0" err="1"/>
              <a:t>c</a:t>
            </a:r>
            <a:r>
              <a:rPr lang="en-IN" sz="100" dirty="0" err="1"/>
              <a:t>enti</a:t>
            </a:r>
            <a:r>
              <a:rPr lang="en-IN" sz="2400" dirty="0" err="1"/>
              <a:t>m</a:t>
            </a:r>
            <a:r>
              <a:rPr lang="en-IN" sz="100" dirty="0" err="1"/>
              <a:t>eters</a:t>
            </a:r>
            <a:endParaRPr lang="en-IN" sz="100" dirty="0"/>
          </a:p>
          <a:p>
            <a:pPr marL="432" indent="0">
              <a:buNone/>
            </a:pPr>
            <a:r>
              <a:rPr lang="en-IN" sz="100" dirty="0"/>
              <a:t>The correct answer is</a:t>
            </a:r>
            <a:r>
              <a:rPr lang="en-IN" sz="2400" dirty="0"/>
              <a:t> </a:t>
            </a:r>
            <a:r>
              <a:rPr lang="en-IN" sz="2400" b="1" dirty="0">
                <a:solidFill>
                  <a:srgbClr val="007FA3"/>
                </a:solidFill>
              </a:rPr>
              <a:t>3. </a:t>
            </a:r>
            <a:r>
              <a:rPr lang="en-IN" sz="2400" b="1" dirty="0"/>
              <a:t>9.20 </a:t>
            </a:r>
            <a:r>
              <a:rPr lang="en-IN" sz="2400" b="1" dirty="0" err="1"/>
              <a:t>c</a:t>
            </a:r>
            <a:r>
              <a:rPr lang="en-IN" sz="100" b="1" dirty="0" err="1"/>
              <a:t>enti</a:t>
            </a:r>
            <a:r>
              <a:rPr lang="en-IN" sz="2400" b="1" dirty="0" err="1"/>
              <a:t>m</a:t>
            </a:r>
            <a:r>
              <a:rPr lang="en-IN" sz="100" b="1" dirty="0" err="1"/>
              <a:t>eters</a:t>
            </a:r>
            <a:r>
              <a:rPr lang="en-IN" sz="2400" b="1" dirty="0"/>
              <a:t> </a:t>
            </a:r>
            <a:r>
              <a:rPr lang="en-IN" sz="2400" dirty="0"/>
              <a:t>(we can estimate the last digit 0)</a:t>
            </a:r>
          </a:p>
        </p:txBody>
      </p:sp>
    </p:spTree>
    <p:extLst>
      <p:ext uri="{BB962C8B-B14F-4D97-AF65-F5344CB8AC3E}">
        <p14:creationId xmlns:p14="http://schemas.microsoft.com/office/powerpoint/2010/main" val="153156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05F3-17F3-47E3-BF9B-980E5C9AB101}"/>
              </a:ext>
            </a:extLst>
          </p:cNvPr>
          <p:cNvSpPr>
            <a:spLocks noGrp="1"/>
          </p:cNvSpPr>
          <p:nvPr>
            <p:ph type="title"/>
          </p:nvPr>
        </p:nvSpPr>
        <p:spPr/>
        <p:txBody>
          <a:bodyPr/>
          <a:lstStyle/>
          <a:p>
            <a:r>
              <a:rPr lang="en-US" dirty="0"/>
              <a:t>Significant Figures</a:t>
            </a:r>
          </a:p>
        </p:txBody>
      </p:sp>
      <p:pic>
        <p:nvPicPr>
          <p:cNvPr id="6" name="Content Placeholder 5" descr="Core chemistry skill, counting significant figures.">
            <a:extLst>
              <a:ext uri="{FF2B5EF4-FFF2-40B4-BE49-F238E27FC236}">
                <a16:creationId xmlns:a16="http://schemas.microsoft.com/office/drawing/2014/main" id="{ADC8CDBA-5C15-4ABB-986E-C62D583A5710}"/>
              </a:ext>
            </a:extLst>
          </p:cNvPr>
          <p:cNvPicPr>
            <a:picLocks noGrp="1" noChangeAspect="1"/>
          </p:cNvPicPr>
          <p:nvPr>
            <p:ph sz="quarter" idx="14"/>
          </p:nvPr>
        </p:nvPicPr>
        <p:blipFill>
          <a:blip r:embed="rId2"/>
          <a:stretch>
            <a:fillRect/>
          </a:stretch>
        </p:blipFill>
        <p:spPr>
          <a:xfrm>
            <a:off x="457200" y="1556327"/>
            <a:ext cx="3255546" cy="835224"/>
          </a:xfrm>
          <a:prstGeom prst="rect">
            <a:avLst/>
          </a:prstGeom>
        </p:spPr>
      </p:pic>
      <p:sp>
        <p:nvSpPr>
          <p:cNvPr id="3" name="Content Placeholder 2">
            <a:extLst>
              <a:ext uri="{FF2B5EF4-FFF2-40B4-BE49-F238E27FC236}">
                <a16:creationId xmlns:a16="http://schemas.microsoft.com/office/drawing/2014/main" id="{F7D6A58F-3CE8-48A5-B3D1-848036C9EBD8}"/>
              </a:ext>
            </a:extLst>
          </p:cNvPr>
          <p:cNvSpPr>
            <a:spLocks noGrp="1"/>
          </p:cNvSpPr>
          <p:nvPr>
            <p:ph sz="quarter" idx="13"/>
          </p:nvPr>
        </p:nvSpPr>
        <p:spPr>
          <a:xfrm>
            <a:off x="457200" y="2865225"/>
            <a:ext cx="8357616" cy="2267528"/>
          </a:xfrm>
        </p:spPr>
        <p:txBody>
          <a:bodyPr/>
          <a:lstStyle/>
          <a:p>
            <a:pPr marL="432" indent="0">
              <a:buNone/>
            </a:pPr>
            <a:r>
              <a:rPr lang="en-US" sz="2400" dirty="0"/>
              <a:t>In a measured number, the </a:t>
            </a:r>
            <a:r>
              <a:rPr lang="en-US" sz="2400" b="1" dirty="0"/>
              <a:t>significant figures (S</a:t>
            </a:r>
            <a:r>
              <a:rPr lang="en-US" sz="200" b="1" dirty="0"/>
              <a:t> </a:t>
            </a:r>
            <a:r>
              <a:rPr lang="en-US" sz="2400" b="1" dirty="0"/>
              <a:t>Fs)</a:t>
            </a:r>
            <a:r>
              <a:rPr lang="en-US" sz="2400" dirty="0"/>
              <a:t> are all the digits including the estimated digit.</a:t>
            </a:r>
          </a:p>
          <a:p>
            <a:pPr marL="432" indent="0">
              <a:buNone/>
            </a:pPr>
            <a:r>
              <a:rPr lang="en-US" sz="2400" dirty="0"/>
              <a:t>All nonzero numbers are counted as significant figures.</a:t>
            </a:r>
          </a:p>
          <a:p>
            <a:pPr marL="432" indent="0">
              <a:buNone/>
            </a:pPr>
            <a:r>
              <a:rPr lang="en-US" sz="2400" dirty="0"/>
              <a:t>Zeros may or may not be significant, depending on their position in the number.</a:t>
            </a:r>
          </a:p>
        </p:txBody>
      </p:sp>
    </p:spTree>
    <p:extLst>
      <p:ext uri="{BB962C8B-B14F-4D97-AF65-F5344CB8AC3E}">
        <p14:creationId xmlns:p14="http://schemas.microsoft.com/office/powerpoint/2010/main" val="2518073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C5D241-E89E-456D-A46F-77282ED9F5E4}"/>
              </a:ext>
            </a:extLst>
          </p:cNvPr>
          <p:cNvSpPr>
            <a:spLocks noGrp="1"/>
          </p:cNvSpPr>
          <p:nvPr>
            <p:ph type="title"/>
          </p:nvPr>
        </p:nvSpPr>
        <p:spPr/>
        <p:txBody>
          <a:bodyPr/>
          <a:lstStyle/>
          <a:p>
            <a:r>
              <a:rPr lang="en-US" dirty="0"/>
              <a:t>Rules for Significant Figures</a:t>
            </a:r>
            <a:endParaRPr lang="en-US" sz="2000" b="0" dirty="0"/>
          </a:p>
        </p:txBody>
      </p:sp>
      <p:sp>
        <p:nvSpPr>
          <p:cNvPr id="5" name="Content Placeholder 4">
            <a:extLst>
              <a:ext uri="{FF2B5EF4-FFF2-40B4-BE49-F238E27FC236}">
                <a16:creationId xmlns:a16="http://schemas.microsoft.com/office/drawing/2014/main" id="{32FF2CD9-ECEE-4C72-A3AD-A51AAEE838AD}"/>
              </a:ext>
            </a:extLst>
          </p:cNvPr>
          <p:cNvSpPr>
            <a:spLocks noGrp="1"/>
          </p:cNvSpPr>
          <p:nvPr>
            <p:ph sz="quarter" idx="14"/>
          </p:nvPr>
        </p:nvSpPr>
        <p:spPr>
          <a:xfrm>
            <a:off x="457200" y="1555750"/>
            <a:ext cx="8229600" cy="349250"/>
          </a:xfrm>
        </p:spPr>
        <p:txBody>
          <a:bodyPr/>
          <a:lstStyle/>
          <a:p>
            <a:pPr marL="432" indent="0">
              <a:buNone/>
            </a:pPr>
            <a:r>
              <a:rPr lang="en-US" sz="2000" dirty="0"/>
              <a:t>A number is a significant figure (S</a:t>
            </a:r>
            <a:r>
              <a:rPr lang="en-US" sz="100" dirty="0"/>
              <a:t> </a:t>
            </a:r>
            <a:r>
              <a:rPr lang="en-US" sz="2000" dirty="0"/>
              <a:t>F) if it is or has the following:</a:t>
            </a:r>
          </a:p>
        </p:txBody>
      </p:sp>
      <p:sp>
        <p:nvSpPr>
          <p:cNvPr id="6" name="Content Placeholder 5">
            <a:extLst>
              <a:ext uri="{FF2B5EF4-FFF2-40B4-BE49-F238E27FC236}">
                <a16:creationId xmlns:a16="http://schemas.microsoft.com/office/drawing/2014/main" id="{C73D1154-C90F-4ECA-89E1-9EFB4C8E4DA5}"/>
              </a:ext>
            </a:extLst>
          </p:cNvPr>
          <p:cNvSpPr>
            <a:spLocks noGrp="1"/>
          </p:cNvSpPr>
          <p:nvPr>
            <p:ph sz="quarter" idx="15"/>
          </p:nvPr>
        </p:nvSpPr>
        <p:spPr>
          <a:xfrm>
            <a:off x="457200" y="1954760"/>
            <a:ext cx="8244000" cy="324000"/>
          </a:xfrm>
        </p:spPr>
        <p:txBody>
          <a:bodyPr/>
          <a:lstStyle/>
          <a:p>
            <a:pPr marL="432" indent="0">
              <a:buNone/>
            </a:pPr>
            <a:r>
              <a:rPr lang="en-US" sz="2000" b="1" dirty="0"/>
              <a:t>Table 2.2</a:t>
            </a:r>
            <a:r>
              <a:rPr lang="en-US" sz="2000" dirty="0"/>
              <a:t> Significant Figures in Measured Numbers</a:t>
            </a:r>
          </a:p>
        </p:txBody>
      </p:sp>
      <p:graphicFrame>
        <p:nvGraphicFramePr>
          <p:cNvPr id="15" name="Table 15">
            <a:extLst>
              <a:ext uri="{FF2B5EF4-FFF2-40B4-BE49-F238E27FC236}">
                <a16:creationId xmlns:a16="http://schemas.microsoft.com/office/drawing/2014/main" id="{90A71225-43A4-4B41-9BCE-71397434EA99}"/>
              </a:ext>
            </a:extLst>
          </p:cNvPr>
          <p:cNvGraphicFramePr>
            <a:graphicFrameLocks noGrp="1"/>
          </p:cNvGraphicFramePr>
          <p:nvPr>
            <p:ph sz="quarter" idx="16"/>
            <p:extLst/>
          </p:nvPr>
        </p:nvGraphicFramePr>
        <p:xfrm>
          <a:off x="457200" y="2368800"/>
          <a:ext cx="8463600" cy="4023360"/>
        </p:xfrm>
        <a:graphic>
          <a:graphicData uri="http://schemas.openxmlformats.org/drawingml/2006/table">
            <a:tbl>
              <a:tblPr firstRow="1" bandRow="1">
                <a:tableStyleId>{2D5ABB26-0587-4C30-8999-92F81FD0307C}</a:tableStyleId>
              </a:tblPr>
              <a:tblGrid>
                <a:gridCol w="3862800">
                  <a:extLst>
                    <a:ext uri="{9D8B030D-6E8A-4147-A177-3AD203B41FA5}">
                      <a16:colId xmlns:a16="http://schemas.microsoft.com/office/drawing/2014/main" val="3520762728"/>
                    </a:ext>
                  </a:extLst>
                </a:gridCol>
                <a:gridCol w="1828800">
                  <a:extLst>
                    <a:ext uri="{9D8B030D-6E8A-4147-A177-3AD203B41FA5}">
                      <a16:colId xmlns:a16="http://schemas.microsoft.com/office/drawing/2014/main" val="3950459674"/>
                    </a:ext>
                  </a:extLst>
                </a:gridCol>
                <a:gridCol w="2772000">
                  <a:extLst>
                    <a:ext uri="{9D8B030D-6E8A-4147-A177-3AD203B41FA5}">
                      <a16:colId xmlns:a16="http://schemas.microsoft.com/office/drawing/2014/main" val="2100982790"/>
                    </a:ext>
                  </a:extLst>
                </a:gridCol>
              </a:tblGrid>
              <a:tr h="253216">
                <a:tc>
                  <a:txBody>
                    <a:bodyPr/>
                    <a:lstStyle/>
                    <a:p>
                      <a:r>
                        <a:rPr lang="en-US" b="1" dirty="0">
                          <a:solidFill>
                            <a:schemeClr val="tx1"/>
                          </a:solidFill>
                        </a:rPr>
                        <a:t>Rule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Measured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rPr>
                        <a:t>Number of Significant Figures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587226"/>
                  </a:ext>
                </a:extLst>
              </a:tr>
              <a:tr h="253216">
                <a:tc>
                  <a:txBody>
                    <a:bodyPr/>
                    <a:lstStyle/>
                    <a:p>
                      <a:pPr marL="256032" indent="-256032">
                        <a:buFont typeface="+mj-lt"/>
                        <a:buAutoNum type="arabicPeriod"/>
                      </a:pPr>
                      <a:r>
                        <a:rPr lang="en-US" b="1" dirty="0">
                          <a:solidFill>
                            <a:schemeClr val="tx1"/>
                          </a:solidFill>
                        </a:rPr>
                        <a:t>A number is a significant figure if it 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790992"/>
                  </a:ext>
                </a:extLst>
              </a:tr>
              <a:tr h="430467">
                <a:tc>
                  <a:txBody>
                    <a:bodyPr/>
                    <a:lstStyle/>
                    <a:p>
                      <a:pPr marL="457200" indent="-220663"/>
                      <a:r>
                        <a:rPr lang="en-US" sz="1400" b="1" i="0" u="none" strike="noStrike" cap="none" baseline="0" dirty="0">
                          <a:solidFill>
                            <a:schemeClr val="tx1"/>
                          </a:solidFill>
                          <a:latin typeface="+mn-lt"/>
                          <a:ea typeface="+mn-ea"/>
                          <a:cs typeface="+mn-cs"/>
                          <a:sym typeface="Arial"/>
                        </a:rPr>
                        <a:t>a. </a:t>
                      </a:r>
                      <a:r>
                        <a:rPr lang="en-US" sz="1400" b="0" i="0" u="none" strike="noStrike" cap="none" baseline="0" dirty="0">
                          <a:solidFill>
                            <a:schemeClr val="tx1"/>
                          </a:solidFill>
                          <a:latin typeface="+mn-lt"/>
                          <a:ea typeface="+mn-ea"/>
                          <a:cs typeface="+mn-cs"/>
                          <a:sym typeface="Arial"/>
                        </a:rPr>
                        <a:t>not a zero</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4.5 g</a:t>
                      </a:r>
                      <a:r>
                        <a:rPr lang="en-US" sz="100" dirty="0">
                          <a:solidFill>
                            <a:schemeClr val="tx1"/>
                          </a:solidFill>
                        </a:rPr>
                        <a:t>rams</a:t>
                      </a:r>
                    </a:p>
                    <a:p>
                      <a:r>
                        <a:rPr lang="en-US" sz="1400" b="0" i="0" u="none" strike="noStrike" cap="none" baseline="0" dirty="0">
                          <a:solidFill>
                            <a:schemeClr val="tx1"/>
                          </a:solidFill>
                          <a:latin typeface="+mn-lt"/>
                          <a:ea typeface="+mn-ea"/>
                          <a:cs typeface="+mn-cs"/>
                          <a:sym typeface="Arial"/>
                        </a:rPr>
                        <a:t>122.35 m</a:t>
                      </a:r>
                      <a:r>
                        <a:rPr lang="en-US" sz="100" b="0" i="0" u="none" strike="noStrike" cap="none" baseline="0" dirty="0">
                          <a:solidFill>
                            <a:schemeClr val="tx1"/>
                          </a:solidFill>
                          <a:latin typeface="+mn-lt"/>
                          <a:ea typeface="+mn-ea"/>
                          <a:cs typeface="+mn-cs"/>
                          <a:sym typeface="Arial"/>
                        </a:rPr>
                        <a:t>eters</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2</a:t>
                      </a:r>
                    </a:p>
                    <a:p>
                      <a:r>
                        <a:rPr lang="en-US"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457737"/>
                  </a:ext>
                </a:extLst>
              </a:tr>
              <a:tr h="430467">
                <a:tc>
                  <a:txBody>
                    <a:bodyPr/>
                    <a:lstStyle/>
                    <a:p>
                      <a:pPr marL="457200" indent="-220663"/>
                      <a:r>
                        <a:rPr lang="en-US" sz="1400" b="1" i="0" u="none" strike="noStrike" cap="none" baseline="0" dirty="0">
                          <a:solidFill>
                            <a:schemeClr val="tx1"/>
                          </a:solidFill>
                          <a:latin typeface="+mn-lt"/>
                          <a:ea typeface="+mn-ea"/>
                          <a:cs typeface="+mn-cs"/>
                          <a:sym typeface="Arial"/>
                        </a:rPr>
                        <a:t>b. </a:t>
                      </a:r>
                      <a:r>
                        <a:rPr lang="en-US" sz="1400" b="0" i="0" u="none" strike="noStrike" cap="none" baseline="0" dirty="0">
                          <a:solidFill>
                            <a:schemeClr val="tx1"/>
                          </a:solidFill>
                          <a:latin typeface="+mn-lt"/>
                          <a:ea typeface="+mn-ea"/>
                          <a:cs typeface="+mn-cs"/>
                          <a:sym typeface="Arial"/>
                        </a:rPr>
                        <a:t>a zero between nonzero digits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205 degrees Celsius</a:t>
                      </a:r>
                    </a:p>
                    <a:p>
                      <a:r>
                        <a:rPr lang="en-US" sz="100" dirty="0">
                          <a:solidFill>
                            <a:schemeClr val="tx1"/>
                          </a:solidFill>
                        </a:rPr>
                        <a:t>5.008 kilograms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3</a:t>
                      </a:r>
                    </a:p>
                    <a:p>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3385460"/>
                  </a:ext>
                </a:extLst>
              </a:tr>
              <a:tr h="430467">
                <a:tc>
                  <a:txBody>
                    <a:bodyPr/>
                    <a:lstStyle/>
                    <a:p>
                      <a:pPr marL="457200" indent="-220663"/>
                      <a:r>
                        <a:rPr lang="en-US" sz="1400" b="1" i="0" u="none" strike="noStrike" cap="none" baseline="0" dirty="0">
                          <a:solidFill>
                            <a:schemeClr val="tx1"/>
                          </a:solidFill>
                          <a:latin typeface="+mn-lt"/>
                          <a:ea typeface="+mn-ea"/>
                          <a:cs typeface="+mn-cs"/>
                          <a:sym typeface="Arial"/>
                        </a:rPr>
                        <a:t>c. </a:t>
                      </a:r>
                      <a:r>
                        <a:rPr lang="en-US" sz="1400" b="0" i="0" u="none" strike="noStrike" cap="none" baseline="0" dirty="0">
                          <a:solidFill>
                            <a:schemeClr val="tx1"/>
                          </a:solidFill>
                          <a:latin typeface="+mn-lt"/>
                          <a:ea typeface="+mn-ea"/>
                          <a:cs typeface="+mn-cs"/>
                          <a:sym typeface="Arial"/>
                        </a:rPr>
                        <a:t>a zero at the end of a decimal number</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50 L</a:t>
                      </a:r>
                      <a:r>
                        <a:rPr lang="en-US" sz="100" b="0" i="0" u="none" strike="noStrike" cap="none" baseline="0" dirty="0">
                          <a:solidFill>
                            <a:schemeClr val="tx1"/>
                          </a:solidFill>
                          <a:latin typeface="+mn-lt"/>
                          <a:ea typeface="+mn-ea"/>
                          <a:cs typeface="+mn-cs"/>
                          <a:sym typeface="Arial"/>
                        </a:rPr>
                        <a:t>iter</a:t>
                      </a:r>
                    </a:p>
                    <a:p>
                      <a:r>
                        <a:rPr lang="en-US" sz="1400" b="0" i="0" u="none" strike="noStrike" cap="none" baseline="0" dirty="0">
                          <a:solidFill>
                            <a:schemeClr val="tx1"/>
                          </a:solidFill>
                          <a:latin typeface="+mn-lt"/>
                          <a:ea typeface="+mn-ea"/>
                          <a:cs typeface="+mn-cs"/>
                          <a:sym typeface="Arial"/>
                        </a:rPr>
                        <a:t>16.00 mL</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2</a:t>
                      </a:r>
                    </a:p>
                    <a:p>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418971"/>
                  </a:ext>
                </a:extLst>
              </a:tr>
              <a:tr h="430467">
                <a:tc>
                  <a:txBody>
                    <a:bodyPr/>
                    <a:lstStyle/>
                    <a:p>
                      <a:pPr marL="803275" indent="-566738"/>
                      <a:r>
                        <a:rPr lang="en-US" sz="1400" b="1" i="0" u="none" strike="noStrike" cap="none" baseline="0" dirty="0">
                          <a:solidFill>
                            <a:schemeClr val="tx1"/>
                          </a:solidFill>
                          <a:latin typeface="+mn-lt"/>
                          <a:ea typeface="+mn-ea"/>
                          <a:cs typeface="+mn-cs"/>
                          <a:sym typeface="Arial"/>
                        </a:rPr>
                        <a:t>d. </a:t>
                      </a:r>
                      <a:r>
                        <a:rPr lang="en-US" sz="1400" b="0" i="0" u="none" strike="noStrike" cap="none" baseline="0" dirty="0">
                          <a:solidFill>
                            <a:schemeClr val="tx1"/>
                          </a:solidFill>
                          <a:latin typeface="+mn-lt"/>
                          <a:ea typeface="+mn-ea"/>
                          <a:cs typeface="+mn-cs"/>
                          <a:sym typeface="Arial"/>
                        </a:rPr>
                        <a:t>in the coefficient of a number written in scientific notation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4.8 times 10 to the fifth power meters.</a:t>
                      </a:r>
                    </a:p>
                    <a:p>
                      <a:r>
                        <a:rPr lang="en-US" sz="100" dirty="0">
                          <a:solidFill>
                            <a:schemeClr val="tx1"/>
                          </a:solidFill>
                        </a:rPr>
                        <a:t>5.70 times 10 to the negative third power 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2</a:t>
                      </a:r>
                    </a:p>
                    <a:p>
                      <a:r>
                        <a:rPr lang="en-US"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0596290"/>
                  </a:ext>
                </a:extLst>
              </a:tr>
              <a:tr h="253216">
                <a:tc>
                  <a:txBody>
                    <a:bodyPr/>
                    <a:lstStyle/>
                    <a:p>
                      <a:pPr marL="256032" indent="-256032">
                        <a:buFont typeface="+mj-lt"/>
                        <a:buAutoNum type="arabicPeriod" startAt="2"/>
                      </a:pPr>
                      <a:r>
                        <a:rPr lang="en-US" sz="1400" b="1" i="0" u="none" strike="noStrike" cap="none" baseline="0" dirty="0">
                          <a:solidFill>
                            <a:schemeClr val="tx1"/>
                          </a:solidFill>
                          <a:latin typeface="+mn-lt"/>
                          <a:ea typeface="+mn-ea"/>
                          <a:cs typeface="+mn-cs"/>
                          <a:sym typeface="Arial"/>
                        </a:rPr>
                        <a:t>A zero is not significant if it is</a:t>
                      </a:r>
                      <a:endParaRPr lang="en-US"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009693"/>
                  </a:ext>
                </a:extLst>
              </a:tr>
              <a:tr h="430467">
                <a:tc>
                  <a:txBody>
                    <a:bodyPr/>
                    <a:lstStyle/>
                    <a:p>
                      <a:pPr marL="457200" indent="-220663"/>
                      <a:r>
                        <a:rPr lang="en-US" sz="1400" b="1" i="0" u="none" strike="noStrike" cap="none" baseline="0" dirty="0">
                          <a:solidFill>
                            <a:schemeClr val="tx1"/>
                          </a:solidFill>
                          <a:latin typeface="+mn-lt"/>
                          <a:ea typeface="+mn-ea"/>
                          <a:cs typeface="+mn-cs"/>
                          <a:sym typeface="Arial"/>
                        </a:rPr>
                        <a:t>a. </a:t>
                      </a:r>
                      <a:r>
                        <a:rPr lang="en-US" sz="1400" b="0" i="0" u="none" strike="noStrike" cap="none" baseline="0" dirty="0">
                          <a:solidFill>
                            <a:schemeClr val="tx1"/>
                          </a:solidFill>
                          <a:latin typeface="+mn-lt"/>
                          <a:ea typeface="+mn-ea"/>
                          <a:cs typeface="+mn-cs"/>
                          <a:sym typeface="Arial"/>
                        </a:rPr>
                        <a:t>at the beginning of a decimal number</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0.0004 s</a:t>
                      </a:r>
                      <a:r>
                        <a:rPr lang="en-US" sz="100" b="0" i="0" u="none" strike="noStrike" cap="none" baseline="0" dirty="0">
                          <a:solidFill>
                            <a:schemeClr val="tx1"/>
                          </a:solidFill>
                          <a:latin typeface="+mn-lt"/>
                          <a:ea typeface="+mn-ea"/>
                          <a:cs typeface="+mn-cs"/>
                          <a:sym typeface="Arial"/>
                        </a:rPr>
                        <a:t>econds</a:t>
                      </a:r>
                    </a:p>
                    <a:p>
                      <a:r>
                        <a:rPr lang="en-US" sz="1400" b="0" i="0" u="none" strike="noStrike" cap="none" baseline="0" dirty="0">
                          <a:solidFill>
                            <a:schemeClr val="tx1"/>
                          </a:solidFill>
                          <a:latin typeface="+mn-lt"/>
                          <a:ea typeface="+mn-ea"/>
                          <a:cs typeface="+mn-cs"/>
                          <a:sym typeface="Arial"/>
                        </a:rPr>
                        <a:t>0.075 c</a:t>
                      </a:r>
                      <a:r>
                        <a:rPr lang="en-US" sz="100" b="0" i="0" u="none" strike="noStrike" cap="none" baseline="0" dirty="0">
                          <a:solidFill>
                            <a:schemeClr val="tx1"/>
                          </a:solidFill>
                          <a:latin typeface="+mn-lt"/>
                          <a:ea typeface="+mn-ea"/>
                          <a:cs typeface="+mn-cs"/>
                          <a:sym typeface="Arial"/>
                        </a:rPr>
                        <a:t>enti</a:t>
                      </a:r>
                      <a:r>
                        <a:rPr lang="en-US" sz="1400" b="0" i="0" u="none" strike="noStrike" cap="none" baseline="0" dirty="0">
                          <a:solidFill>
                            <a:schemeClr val="tx1"/>
                          </a:solidFill>
                          <a:latin typeface="+mn-lt"/>
                          <a:ea typeface="+mn-ea"/>
                          <a:cs typeface="+mn-cs"/>
                          <a:sym typeface="Arial"/>
                        </a:rPr>
                        <a:t>m</a:t>
                      </a:r>
                      <a:r>
                        <a:rPr lang="en-US" sz="100" b="0" i="0" u="none" strike="noStrike" cap="none" baseline="0" dirty="0">
                          <a:solidFill>
                            <a:schemeClr val="tx1"/>
                          </a:solidFill>
                          <a:latin typeface="+mn-lt"/>
                          <a:ea typeface="+mn-ea"/>
                          <a:cs typeface="+mn-cs"/>
                          <a:sym typeface="Arial"/>
                        </a:rPr>
                        <a:t>eters</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1</a:t>
                      </a:r>
                    </a:p>
                    <a:p>
                      <a:r>
                        <a:rPr lang="en-US"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4968444"/>
                  </a:ext>
                </a:extLst>
              </a:tr>
              <a:tr h="430467">
                <a:tc>
                  <a:txBody>
                    <a:bodyPr/>
                    <a:lstStyle/>
                    <a:p>
                      <a:pPr marL="803275" indent="-566738"/>
                      <a:r>
                        <a:rPr lang="en-US" sz="1400" b="1" i="0" u="none" strike="noStrike" cap="none" baseline="0" dirty="0">
                          <a:solidFill>
                            <a:schemeClr val="tx1"/>
                          </a:solidFill>
                          <a:latin typeface="+mn-lt"/>
                          <a:ea typeface="+mn-ea"/>
                          <a:cs typeface="+mn-cs"/>
                          <a:sym typeface="Arial"/>
                        </a:rPr>
                        <a:t>b. </a:t>
                      </a:r>
                      <a:r>
                        <a:rPr lang="en-US" sz="1400" b="0" i="0" u="none" strike="noStrike" cap="none" baseline="0" dirty="0">
                          <a:solidFill>
                            <a:schemeClr val="tx1"/>
                          </a:solidFill>
                          <a:latin typeface="+mn-lt"/>
                          <a:ea typeface="+mn-ea"/>
                          <a:cs typeface="+mn-cs"/>
                          <a:sym typeface="Arial"/>
                        </a:rPr>
                        <a:t>used as a placeholder in a large number without a decimal point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850 000 m</a:t>
                      </a:r>
                      <a:r>
                        <a:rPr lang="en-US" sz="100" b="0" i="0" u="none" strike="noStrike" cap="none" baseline="0" dirty="0">
                          <a:solidFill>
                            <a:schemeClr val="tx1"/>
                          </a:solidFill>
                          <a:latin typeface="+mn-lt"/>
                          <a:ea typeface="+mn-ea"/>
                          <a:cs typeface="+mn-cs"/>
                          <a:sym typeface="Arial"/>
                        </a:rPr>
                        <a:t>eters</a:t>
                      </a:r>
                    </a:p>
                    <a:p>
                      <a:r>
                        <a:rPr lang="en-US" sz="1400" b="0" i="0" u="none" strike="noStrike" cap="none" baseline="0" dirty="0">
                          <a:solidFill>
                            <a:schemeClr val="tx1"/>
                          </a:solidFill>
                          <a:latin typeface="+mn-lt"/>
                          <a:ea typeface="+mn-ea"/>
                          <a:cs typeface="+mn-cs"/>
                          <a:sym typeface="Arial"/>
                        </a:rPr>
                        <a:t>1 250 000 g</a:t>
                      </a:r>
                      <a:r>
                        <a:rPr lang="en-US" sz="100" b="0" i="0" u="none" strike="noStrike" cap="none" baseline="0" dirty="0">
                          <a:solidFill>
                            <a:schemeClr val="tx1"/>
                          </a:solidFill>
                          <a:latin typeface="+mn-lt"/>
                          <a:ea typeface="+mn-ea"/>
                          <a:cs typeface="+mn-cs"/>
                          <a:sym typeface="Arial"/>
                        </a:rPr>
                        <a:t>rams</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2</a:t>
                      </a:r>
                    </a:p>
                    <a:p>
                      <a:r>
                        <a:rPr lang="en-US"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760494"/>
                  </a:ext>
                </a:extLst>
              </a:tr>
            </a:tbl>
          </a:graphicData>
        </a:graphic>
      </p:graphicFrame>
      <p:graphicFrame>
        <p:nvGraphicFramePr>
          <p:cNvPr id="16" name="Object 15">
            <a:extLst>
              <a:ext uri="{FF2B5EF4-FFF2-40B4-BE49-F238E27FC236}">
                <a16:creationId xmlns:a16="http://schemas.microsoft.com/office/drawing/2014/main" id="{E8A9E419-CDA9-4A09-8010-747EEC1888E8}"/>
              </a:ext>
              <a:ext uri="{C183D7F6-B498-43B3-948B-1728B52AA6E4}">
                <adec:decorative xmlns:adec="http://schemas.microsoft.com/office/drawing/2017/decorative" val="1"/>
              </a:ext>
            </a:extLst>
          </p:cNvPr>
          <p:cNvGraphicFramePr>
            <a:graphicFrameLocks noChangeAspect="1"/>
          </p:cNvGraphicFramePr>
          <p:nvPr>
            <p:extLst/>
          </p:nvPr>
        </p:nvGraphicFramePr>
        <p:xfrm>
          <a:off x="4362450" y="3549650"/>
          <a:ext cx="711200" cy="419100"/>
        </p:xfrm>
        <a:graphic>
          <a:graphicData uri="http://schemas.openxmlformats.org/presentationml/2006/ole">
            <mc:AlternateContent xmlns:mc="http://schemas.openxmlformats.org/markup-compatibility/2006">
              <mc:Choice xmlns:v="urn:schemas-microsoft-com:vml" Requires="v">
                <p:oleObj spid="_x0000_s6146" name="Equation" r:id="rId3" imgW="711000" imgH="419040" progId="Equation.DSMT4">
                  <p:embed/>
                </p:oleObj>
              </mc:Choice>
              <mc:Fallback>
                <p:oleObj name="Equation" r:id="rId3" imgW="711000" imgH="419040" progId="Equation.DSMT4">
                  <p:embed/>
                  <p:pic>
                    <p:nvPicPr>
                      <p:cNvPr id="16" name="Object 15">
                        <a:extLst>
                          <a:ext uri="{FF2B5EF4-FFF2-40B4-BE49-F238E27FC236}">
                            <a16:creationId xmlns:a16="http://schemas.microsoft.com/office/drawing/2014/main" id="{E8A9E419-CDA9-4A09-8010-747EEC1888E8}"/>
                          </a:ext>
                          <a:ext uri="{C183D7F6-B498-43B3-948B-1728B52AA6E4}">
                            <adec:decorative xmlns:adec="http://schemas.microsoft.com/office/drawing/2017/decorative" val="1"/>
                          </a:ext>
                        </a:extLst>
                      </p:cNvPr>
                      <p:cNvPicPr/>
                      <p:nvPr/>
                    </p:nvPicPr>
                    <p:blipFill>
                      <a:blip r:embed="rId4"/>
                      <a:stretch>
                        <a:fillRect/>
                      </a:stretch>
                    </p:blipFill>
                    <p:spPr>
                      <a:xfrm>
                        <a:off x="4362450" y="3549650"/>
                        <a:ext cx="711200" cy="4191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087FAD5F-E60F-4639-8C05-ADAB73595A4E}"/>
              </a:ext>
              <a:ext uri="{C183D7F6-B498-43B3-948B-1728B52AA6E4}">
                <adec:decorative xmlns:adec="http://schemas.microsoft.com/office/drawing/2017/decorative" val="1"/>
              </a:ext>
            </a:extLst>
          </p:cNvPr>
          <p:cNvGraphicFramePr>
            <a:graphicFrameLocks noChangeAspect="1"/>
          </p:cNvGraphicFramePr>
          <p:nvPr>
            <p:extLst/>
          </p:nvPr>
        </p:nvGraphicFramePr>
        <p:xfrm>
          <a:off x="4362450" y="4551363"/>
          <a:ext cx="977900" cy="477837"/>
        </p:xfrm>
        <a:graphic>
          <a:graphicData uri="http://schemas.openxmlformats.org/presentationml/2006/ole">
            <mc:AlternateContent xmlns:mc="http://schemas.openxmlformats.org/markup-compatibility/2006">
              <mc:Choice xmlns:v="urn:schemas-microsoft-com:vml" Requires="v">
                <p:oleObj spid="_x0000_s6147" name="Equation" r:id="rId5" imgW="1015920" imgH="495000" progId="Equation.DSMT4">
                  <p:embed/>
                </p:oleObj>
              </mc:Choice>
              <mc:Fallback>
                <p:oleObj name="Equation" r:id="rId5" imgW="1015920" imgH="495000" progId="Equation.DSMT4">
                  <p:embed/>
                  <p:pic>
                    <p:nvPicPr>
                      <p:cNvPr id="8" name="Object 7">
                        <a:extLst>
                          <a:ext uri="{FF2B5EF4-FFF2-40B4-BE49-F238E27FC236}">
                            <a16:creationId xmlns:a16="http://schemas.microsoft.com/office/drawing/2014/main" id="{087FAD5F-E60F-4639-8C05-ADAB73595A4E}"/>
                          </a:ext>
                          <a:ext uri="{C183D7F6-B498-43B3-948B-1728B52AA6E4}">
                            <adec:decorative xmlns:adec="http://schemas.microsoft.com/office/drawing/2017/decorative" val="1"/>
                          </a:ext>
                        </a:extLst>
                      </p:cNvPr>
                      <p:cNvPicPr/>
                      <p:nvPr/>
                    </p:nvPicPr>
                    <p:blipFill>
                      <a:blip r:embed="rId6"/>
                      <a:stretch>
                        <a:fillRect/>
                      </a:stretch>
                    </p:blipFill>
                    <p:spPr>
                      <a:xfrm>
                        <a:off x="4362450" y="4551363"/>
                        <a:ext cx="977900" cy="47783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74438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573D-342D-4A49-B09A-546E32B93B4B}"/>
              </a:ext>
            </a:extLst>
          </p:cNvPr>
          <p:cNvSpPr>
            <a:spLocks noGrp="1"/>
          </p:cNvSpPr>
          <p:nvPr>
            <p:ph type="title"/>
          </p:nvPr>
        </p:nvSpPr>
        <p:spPr/>
        <p:txBody>
          <a:bodyPr/>
          <a:lstStyle/>
          <a:p>
            <a:r>
              <a:rPr lang="en-US" dirty="0"/>
              <a:t>2.1 Units of Measurement</a:t>
            </a:r>
          </a:p>
        </p:txBody>
      </p:sp>
      <p:sp>
        <p:nvSpPr>
          <p:cNvPr id="9" name="Content Placeholder 8"/>
          <p:cNvSpPr>
            <a:spLocks noGrp="1"/>
          </p:cNvSpPr>
          <p:nvPr>
            <p:ph sz="quarter" idx="15"/>
          </p:nvPr>
        </p:nvSpPr>
        <p:spPr>
          <a:xfrm>
            <a:off x="457200" y="1555200"/>
            <a:ext cx="8229600" cy="450000"/>
          </a:xfrm>
        </p:spPr>
        <p:txBody>
          <a:bodyPr/>
          <a:lstStyle/>
          <a:p>
            <a:pPr marL="432" indent="0">
              <a:buNone/>
            </a:pPr>
            <a:r>
              <a:rPr lang="en-IN" sz="2400" dirty="0"/>
              <a:t>There are many measurements in everyday life.</a:t>
            </a:r>
          </a:p>
        </p:txBody>
      </p:sp>
      <p:pic>
        <p:nvPicPr>
          <p:cNvPr id="18" name="Content Placeholder 17" descr="The temperature is 22 degrees Celsius, or 72 degrees Fahrenheit. For long description in Notes pane, press F6."/>
          <p:cNvPicPr>
            <a:picLocks noGrp="1" noChangeAspect="1"/>
          </p:cNvPicPr>
          <p:nvPr>
            <p:ph sz="quarter" idx="14"/>
          </p:nvPr>
        </p:nvPicPr>
        <p:blipFill>
          <a:blip r:embed="rId3"/>
          <a:stretch>
            <a:fillRect/>
          </a:stretch>
        </p:blipFill>
        <p:spPr>
          <a:xfrm>
            <a:off x="870268" y="2200083"/>
            <a:ext cx="7403463" cy="2767453"/>
          </a:xfrm>
          <a:prstGeom prst="rect">
            <a:avLst/>
          </a:prstGeom>
        </p:spPr>
      </p:pic>
      <p:sp>
        <p:nvSpPr>
          <p:cNvPr id="10" name="Content Placeholder 9"/>
          <p:cNvSpPr>
            <a:spLocks noGrp="1"/>
          </p:cNvSpPr>
          <p:nvPr>
            <p:ph sz="quarter" idx="16"/>
          </p:nvPr>
        </p:nvSpPr>
        <p:spPr>
          <a:xfrm>
            <a:off x="457200" y="5100450"/>
            <a:ext cx="8229600" cy="1202400"/>
          </a:xfrm>
        </p:spPr>
        <p:txBody>
          <a:bodyPr/>
          <a:lstStyle/>
          <a:p>
            <a:pPr marL="432" indent="0">
              <a:buNone/>
            </a:pPr>
            <a:r>
              <a:rPr lang="en-IN" sz="2400" b="1" dirty="0"/>
              <a:t>Learning Goal </a:t>
            </a:r>
            <a:r>
              <a:rPr lang="en-IN" sz="2400" dirty="0"/>
              <a:t>Write the names and abbreviations for the metric or S</a:t>
            </a:r>
            <a:r>
              <a:rPr lang="en-IN" sz="100" dirty="0"/>
              <a:t> </a:t>
            </a:r>
            <a:r>
              <a:rPr lang="en-IN" sz="2400" dirty="0"/>
              <a:t>I units used in measurements of volume, length, mass, temperature, and time.</a:t>
            </a:r>
          </a:p>
        </p:txBody>
      </p:sp>
    </p:spTree>
    <p:extLst>
      <p:ext uri="{BB962C8B-B14F-4D97-AF65-F5344CB8AC3E}">
        <p14:creationId xmlns:p14="http://schemas.microsoft.com/office/powerpoint/2010/main" val="1542226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D399-DAC1-45CE-AC11-B8CE476F06E4}"/>
              </a:ext>
            </a:extLst>
          </p:cNvPr>
          <p:cNvSpPr>
            <a:spLocks noGrp="1"/>
          </p:cNvSpPr>
          <p:nvPr>
            <p:ph type="title"/>
          </p:nvPr>
        </p:nvSpPr>
        <p:spPr/>
        <p:txBody>
          <a:bodyPr/>
          <a:lstStyle/>
          <a:p>
            <a:r>
              <a:rPr lang="en-US" dirty="0"/>
              <a:t>Counting Significant Figures</a:t>
            </a:r>
          </a:p>
        </p:txBody>
      </p:sp>
      <p:sp>
        <p:nvSpPr>
          <p:cNvPr id="3" name="Content Placeholder 2">
            <a:extLst>
              <a:ext uri="{FF2B5EF4-FFF2-40B4-BE49-F238E27FC236}">
                <a16:creationId xmlns:a16="http://schemas.microsoft.com/office/drawing/2014/main" id="{EE2C30B7-0383-4353-B553-453E49E5AF9C}"/>
              </a:ext>
            </a:extLst>
          </p:cNvPr>
          <p:cNvSpPr>
            <a:spLocks noGrp="1"/>
          </p:cNvSpPr>
          <p:nvPr>
            <p:ph sz="quarter" idx="13"/>
          </p:nvPr>
        </p:nvSpPr>
        <p:spPr>
          <a:xfrm>
            <a:off x="457200" y="1556327"/>
            <a:ext cx="8229600" cy="468416"/>
          </a:xfrm>
        </p:spPr>
        <p:txBody>
          <a:bodyPr/>
          <a:lstStyle/>
          <a:p>
            <a:pPr marL="432" indent="0">
              <a:buNone/>
            </a:pPr>
            <a:r>
              <a:rPr lang="en-US" sz="2400" dirty="0"/>
              <a:t>All nonzero numbers in a measured number are significant.</a:t>
            </a:r>
          </a:p>
        </p:txBody>
      </p:sp>
      <p:graphicFrame>
        <p:nvGraphicFramePr>
          <p:cNvPr id="6" name="Table 6">
            <a:extLst>
              <a:ext uri="{FF2B5EF4-FFF2-40B4-BE49-F238E27FC236}">
                <a16:creationId xmlns:a16="http://schemas.microsoft.com/office/drawing/2014/main" id="{E22DDE42-3C55-4750-B240-DD009EF65622}"/>
              </a:ext>
            </a:extLst>
          </p:cNvPr>
          <p:cNvGraphicFramePr>
            <a:graphicFrameLocks noGrp="1"/>
          </p:cNvGraphicFramePr>
          <p:nvPr>
            <p:ph sz="quarter" idx="14"/>
            <p:extLst/>
          </p:nvPr>
        </p:nvGraphicFramePr>
        <p:xfrm>
          <a:off x="1522800" y="2516400"/>
          <a:ext cx="5464800" cy="2286960"/>
        </p:xfrm>
        <a:graphic>
          <a:graphicData uri="http://schemas.openxmlformats.org/drawingml/2006/table">
            <a:tbl>
              <a:tblPr firstRow="1" bandRow="1">
                <a:tableStyleId>{2D5ABB26-0587-4C30-8999-92F81FD0307C}</a:tableStyleId>
              </a:tblPr>
              <a:tblGrid>
                <a:gridCol w="2732400">
                  <a:extLst>
                    <a:ext uri="{9D8B030D-6E8A-4147-A177-3AD203B41FA5}">
                      <a16:colId xmlns:a16="http://schemas.microsoft.com/office/drawing/2014/main" val="126371317"/>
                    </a:ext>
                  </a:extLst>
                </a:gridCol>
                <a:gridCol w="2732400">
                  <a:extLst>
                    <a:ext uri="{9D8B030D-6E8A-4147-A177-3AD203B41FA5}">
                      <a16:colId xmlns:a16="http://schemas.microsoft.com/office/drawing/2014/main" val="2734129244"/>
                    </a:ext>
                  </a:extLst>
                </a:gridCol>
              </a:tblGrid>
              <a:tr h="702000">
                <a:tc>
                  <a:txBody>
                    <a:bodyPr/>
                    <a:lstStyle/>
                    <a:p>
                      <a:pPr algn="ctr"/>
                      <a:r>
                        <a:rPr lang="en-US" sz="2000" b="1" dirty="0">
                          <a:solidFill>
                            <a:schemeClr val="tx1"/>
                          </a:solidFill>
                        </a:rPr>
                        <a:t>Measurement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tx1"/>
                          </a:solidFill>
                        </a:rPr>
                        <a:t>Number of Significant Figures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286038"/>
                  </a:ext>
                </a:extLst>
              </a:tr>
              <a:tr h="370840">
                <a:tc>
                  <a:txBody>
                    <a:bodyPr/>
                    <a:lstStyle/>
                    <a:p>
                      <a:pPr marL="457200" indent="0" algn="l"/>
                      <a:r>
                        <a:rPr lang="en-US" sz="2000" dirty="0">
                          <a:solidFill>
                            <a:schemeClr val="tx1"/>
                          </a:solidFill>
                        </a:rPr>
                        <a:t>38.15 c</a:t>
                      </a:r>
                      <a:r>
                        <a:rPr lang="en-US" sz="100" dirty="0">
                          <a:solidFill>
                            <a:schemeClr val="tx1"/>
                          </a:solidFill>
                        </a:rPr>
                        <a:t>enti</a:t>
                      </a:r>
                      <a:r>
                        <a:rPr lang="en-US" sz="2000" dirty="0">
                          <a:solidFill>
                            <a:schemeClr val="tx1"/>
                          </a:solidFill>
                        </a:rPr>
                        <a:t>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725526"/>
                  </a:ext>
                </a:extLst>
              </a:tr>
              <a:tr h="370840">
                <a:tc>
                  <a:txBody>
                    <a:bodyPr/>
                    <a:lstStyle/>
                    <a:p>
                      <a:pPr marL="457200" indent="0" algn="l"/>
                      <a:r>
                        <a:rPr lang="en-US" sz="2000" dirty="0">
                          <a:solidFill>
                            <a:schemeClr val="tx1"/>
                          </a:solidFill>
                        </a:rPr>
                        <a:t>5.6 f</a:t>
                      </a:r>
                      <a:r>
                        <a:rPr lang="en-US" sz="100" dirty="0">
                          <a:solidFill>
                            <a:schemeClr val="tx1"/>
                          </a:solidFill>
                        </a:rPr>
                        <a:t>oo</a:t>
                      </a:r>
                      <a:r>
                        <a:rPr lang="en-US" sz="200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891504"/>
                  </a:ext>
                </a:extLst>
              </a:tr>
              <a:tr h="370840">
                <a:tc>
                  <a:txBody>
                    <a:bodyPr/>
                    <a:lstStyle/>
                    <a:p>
                      <a:pPr marL="457200" indent="0" algn="l"/>
                      <a:r>
                        <a:rPr lang="en-US" sz="2000" dirty="0">
                          <a:solidFill>
                            <a:schemeClr val="tx1"/>
                          </a:solidFill>
                        </a:rPr>
                        <a:t>65.6 l</a:t>
                      </a:r>
                      <a:r>
                        <a:rPr lang="en-US" sz="100" dirty="0">
                          <a:solidFill>
                            <a:schemeClr val="tx1"/>
                          </a:solidFill>
                        </a:rPr>
                        <a:t> </a:t>
                      </a:r>
                      <a:r>
                        <a:rPr lang="en-US" sz="200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4172323"/>
                  </a:ext>
                </a:extLst>
              </a:tr>
              <a:tr h="370840">
                <a:tc>
                  <a:txBody>
                    <a:bodyPr/>
                    <a:lstStyle/>
                    <a:p>
                      <a:pPr marL="457200" indent="0" algn="l"/>
                      <a:r>
                        <a:rPr lang="en-US" sz="2000" dirty="0">
                          <a:solidFill>
                            <a:schemeClr val="tx1"/>
                          </a:solidFill>
                        </a:rPr>
                        <a:t>122.55 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3869887"/>
                  </a:ext>
                </a:extLst>
              </a:tr>
            </a:tbl>
          </a:graphicData>
        </a:graphic>
      </p:graphicFrame>
    </p:spTree>
    <p:extLst>
      <p:ext uri="{BB962C8B-B14F-4D97-AF65-F5344CB8AC3E}">
        <p14:creationId xmlns:p14="http://schemas.microsoft.com/office/powerpoint/2010/main" val="1939421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D399-DAC1-45CE-AC11-B8CE476F06E4}"/>
              </a:ext>
            </a:extLst>
          </p:cNvPr>
          <p:cNvSpPr>
            <a:spLocks noGrp="1"/>
          </p:cNvSpPr>
          <p:nvPr>
            <p:ph type="title"/>
          </p:nvPr>
        </p:nvSpPr>
        <p:spPr/>
        <p:txBody>
          <a:bodyPr/>
          <a:lstStyle/>
          <a:p>
            <a:r>
              <a:rPr lang="en-US" dirty="0"/>
              <a:t>Zeros Between Digits</a:t>
            </a:r>
          </a:p>
        </p:txBody>
      </p:sp>
      <p:sp>
        <p:nvSpPr>
          <p:cNvPr id="3" name="Content Placeholder 2">
            <a:extLst>
              <a:ext uri="{FF2B5EF4-FFF2-40B4-BE49-F238E27FC236}">
                <a16:creationId xmlns:a16="http://schemas.microsoft.com/office/drawing/2014/main" id="{EE2C30B7-0383-4353-B553-453E49E5AF9C}"/>
              </a:ext>
            </a:extLst>
          </p:cNvPr>
          <p:cNvSpPr>
            <a:spLocks noGrp="1"/>
          </p:cNvSpPr>
          <p:nvPr>
            <p:ph sz="quarter" idx="13"/>
          </p:nvPr>
        </p:nvSpPr>
        <p:spPr>
          <a:xfrm>
            <a:off x="457200" y="1556327"/>
            <a:ext cx="8229600" cy="443923"/>
          </a:xfrm>
        </p:spPr>
        <p:txBody>
          <a:bodyPr/>
          <a:lstStyle/>
          <a:p>
            <a:pPr marL="432" indent="0">
              <a:buNone/>
            </a:pPr>
            <a:r>
              <a:rPr lang="en-US" sz="2400" dirty="0"/>
              <a:t>Zeros between nonzero digits are significant.</a:t>
            </a:r>
          </a:p>
        </p:txBody>
      </p:sp>
      <p:graphicFrame>
        <p:nvGraphicFramePr>
          <p:cNvPr id="6" name="Table 6">
            <a:extLst>
              <a:ext uri="{FF2B5EF4-FFF2-40B4-BE49-F238E27FC236}">
                <a16:creationId xmlns:a16="http://schemas.microsoft.com/office/drawing/2014/main" id="{FFF1F84C-510F-4199-96BF-7FA2F1AECF74}"/>
              </a:ext>
            </a:extLst>
          </p:cNvPr>
          <p:cNvGraphicFramePr>
            <a:graphicFrameLocks noGrp="1"/>
          </p:cNvGraphicFramePr>
          <p:nvPr>
            <p:ph sz="quarter" idx="14"/>
            <p:extLst/>
          </p:nvPr>
        </p:nvGraphicFramePr>
        <p:xfrm>
          <a:off x="1522800" y="2516400"/>
          <a:ext cx="5464800" cy="2286000"/>
        </p:xfrm>
        <a:graphic>
          <a:graphicData uri="http://schemas.openxmlformats.org/drawingml/2006/table">
            <a:tbl>
              <a:tblPr firstRow="1" bandRow="1">
                <a:tableStyleId>{2D5ABB26-0587-4C30-8999-92F81FD0307C}</a:tableStyleId>
              </a:tblPr>
              <a:tblGrid>
                <a:gridCol w="2732400">
                  <a:extLst>
                    <a:ext uri="{9D8B030D-6E8A-4147-A177-3AD203B41FA5}">
                      <a16:colId xmlns:a16="http://schemas.microsoft.com/office/drawing/2014/main" val="3055067363"/>
                    </a:ext>
                  </a:extLst>
                </a:gridCol>
                <a:gridCol w="2732400">
                  <a:extLst>
                    <a:ext uri="{9D8B030D-6E8A-4147-A177-3AD203B41FA5}">
                      <a16:colId xmlns:a16="http://schemas.microsoft.com/office/drawing/2014/main" val="1655969109"/>
                    </a:ext>
                  </a:extLst>
                </a:gridCol>
              </a:tblGrid>
              <a:tr h="370840">
                <a:tc>
                  <a:txBody>
                    <a:bodyPr/>
                    <a:lstStyle/>
                    <a:p>
                      <a:pPr algn="ctr"/>
                      <a:r>
                        <a:rPr lang="en-US" sz="2000" b="1" dirty="0">
                          <a:solidFill>
                            <a:schemeClr val="tx1"/>
                          </a:solidFill>
                        </a:rPr>
                        <a:t>Measurement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Number of Significant Figures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601186"/>
                  </a:ext>
                </a:extLst>
              </a:tr>
              <a:tr h="370840">
                <a:tc>
                  <a:txBody>
                    <a:bodyPr/>
                    <a:lstStyle/>
                    <a:p>
                      <a:pPr marL="457200" indent="0" algn="l"/>
                      <a:r>
                        <a:rPr lang="en-US" sz="2000" dirty="0">
                          <a:solidFill>
                            <a:schemeClr val="tx1"/>
                          </a:solidFill>
                        </a:rPr>
                        <a:t>50.08 k</a:t>
                      </a:r>
                      <a:r>
                        <a:rPr lang="en-US" sz="100" dirty="0">
                          <a:solidFill>
                            <a:schemeClr val="tx1"/>
                          </a:solidFill>
                        </a:rPr>
                        <a:t>ilo</a:t>
                      </a:r>
                      <a:r>
                        <a:rPr lang="en-US" sz="2000" dirty="0">
                          <a:solidFill>
                            <a:schemeClr val="tx1"/>
                          </a:solidFill>
                        </a:rPr>
                        <a:t>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6314371"/>
                  </a:ext>
                </a:extLst>
              </a:tr>
              <a:tr h="370840">
                <a:tc>
                  <a:txBody>
                    <a:bodyPr/>
                    <a:lstStyle/>
                    <a:p>
                      <a:pPr marL="457200" indent="0" algn="l"/>
                      <a:r>
                        <a:rPr lang="en-US" sz="2000" dirty="0">
                          <a:solidFill>
                            <a:schemeClr val="tx1"/>
                          </a:solidFill>
                        </a:rPr>
                        <a:t>201 min</a:t>
                      </a:r>
                      <a:r>
                        <a:rPr lang="en-US" sz="100" dirty="0">
                          <a:solidFill>
                            <a:schemeClr val="tx1"/>
                          </a:solidFill>
                        </a:rPr>
                        <a:t>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1795380"/>
                  </a:ext>
                </a:extLst>
              </a:tr>
              <a:tr h="370840">
                <a:tc>
                  <a:txBody>
                    <a:bodyPr/>
                    <a:lstStyle/>
                    <a:p>
                      <a:pPr marL="457200" indent="0" algn="l"/>
                      <a:r>
                        <a:rPr lang="en-US" sz="2000" dirty="0">
                          <a:solidFill>
                            <a:schemeClr val="tx1"/>
                          </a:solidFill>
                        </a:rPr>
                        <a:t>0.0702 l</a:t>
                      </a:r>
                      <a:r>
                        <a:rPr lang="en-US" sz="100" dirty="0">
                          <a:solidFill>
                            <a:schemeClr val="tx1"/>
                          </a:solidFill>
                        </a:rPr>
                        <a:t> </a:t>
                      </a:r>
                      <a:r>
                        <a:rPr lang="en-US" sz="200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7242367"/>
                  </a:ext>
                </a:extLst>
              </a:tr>
              <a:tr h="370840">
                <a:tc>
                  <a:txBody>
                    <a:bodyPr/>
                    <a:lstStyle/>
                    <a:p>
                      <a:pPr marL="457200" indent="0" algn="l"/>
                      <a:r>
                        <a:rPr lang="en-US" sz="2000" dirty="0">
                          <a:solidFill>
                            <a:schemeClr val="tx1"/>
                          </a:solidFill>
                        </a:rPr>
                        <a:t>0.40505 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461991"/>
                  </a:ext>
                </a:extLst>
              </a:tr>
            </a:tbl>
          </a:graphicData>
        </a:graphic>
      </p:graphicFrame>
    </p:spTree>
    <p:extLst>
      <p:ext uri="{BB962C8B-B14F-4D97-AF65-F5344CB8AC3E}">
        <p14:creationId xmlns:p14="http://schemas.microsoft.com/office/powerpoint/2010/main" val="461352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D399-DAC1-45CE-AC11-B8CE476F06E4}"/>
              </a:ext>
            </a:extLst>
          </p:cNvPr>
          <p:cNvSpPr>
            <a:spLocks noGrp="1"/>
          </p:cNvSpPr>
          <p:nvPr>
            <p:ph type="title"/>
          </p:nvPr>
        </p:nvSpPr>
        <p:spPr/>
        <p:txBody>
          <a:bodyPr/>
          <a:lstStyle/>
          <a:p>
            <a:r>
              <a:rPr lang="en-US" dirty="0"/>
              <a:t>Zeros: Decimal Numbers </a:t>
            </a:r>
            <a:r>
              <a:rPr lang="en-US" sz="2000" b="0" dirty="0"/>
              <a:t>(1 of 2)</a:t>
            </a:r>
          </a:p>
        </p:txBody>
      </p:sp>
      <p:sp>
        <p:nvSpPr>
          <p:cNvPr id="3" name="Content Placeholder 2">
            <a:extLst>
              <a:ext uri="{FF2B5EF4-FFF2-40B4-BE49-F238E27FC236}">
                <a16:creationId xmlns:a16="http://schemas.microsoft.com/office/drawing/2014/main" id="{EE2C30B7-0383-4353-B553-453E49E5AF9C}"/>
              </a:ext>
            </a:extLst>
          </p:cNvPr>
          <p:cNvSpPr>
            <a:spLocks noGrp="1"/>
          </p:cNvSpPr>
          <p:nvPr>
            <p:ph sz="quarter" idx="13"/>
          </p:nvPr>
        </p:nvSpPr>
        <p:spPr>
          <a:xfrm>
            <a:off x="457200" y="1556327"/>
            <a:ext cx="8229600" cy="577273"/>
          </a:xfrm>
        </p:spPr>
        <p:txBody>
          <a:bodyPr/>
          <a:lstStyle/>
          <a:p>
            <a:pPr marL="432" indent="0">
              <a:buNone/>
            </a:pPr>
            <a:r>
              <a:rPr lang="en-US" sz="2400" dirty="0"/>
              <a:t>Zeros at the end of decimal numbers are significant.</a:t>
            </a:r>
          </a:p>
        </p:txBody>
      </p:sp>
      <p:graphicFrame>
        <p:nvGraphicFramePr>
          <p:cNvPr id="6" name="Table 6">
            <a:extLst>
              <a:ext uri="{FF2B5EF4-FFF2-40B4-BE49-F238E27FC236}">
                <a16:creationId xmlns:a16="http://schemas.microsoft.com/office/drawing/2014/main" id="{FBDA1016-4768-4688-9F7E-6096C34E40BB}"/>
              </a:ext>
            </a:extLst>
          </p:cNvPr>
          <p:cNvGraphicFramePr>
            <a:graphicFrameLocks noGrp="1"/>
          </p:cNvGraphicFramePr>
          <p:nvPr>
            <p:ph sz="quarter" idx="14"/>
            <p:extLst/>
          </p:nvPr>
        </p:nvGraphicFramePr>
        <p:xfrm>
          <a:off x="1522800" y="2516400"/>
          <a:ext cx="5464800" cy="1493520"/>
        </p:xfrm>
        <a:graphic>
          <a:graphicData uri="http://schemas.openxmlformats.org/drawingml/2006/table">
            <a:tbl>
              <a:tblPr firstRow="1" bandRow="1">
                <a:tableStyleId>{2D5ABB26-0587-4C30-8999-92F81FD0307C}</a:tableStyleId>
              </a:tblPr>
              <a:tblGrid>
                <a:gridCol w="2732400">
                  <a:extLst>
                    <a:ext uri="{9D8B030D-6E8A-4147-A177-3AD203B41FA5}">
                      <a16:colId xmlns:a16="http://schemas.microsoft.com/office/drawing/2014/main" val="3812658169"/>
                    </a:ext>
                  </a:extLst>
                </a:gridCol>
                <a:gridCol w="2732400">
                  <a:extLst>
                    <a:ext uri="{9D8B030D-6E8A-4147-A177-3AD203B41FA5}">
                      <a16:colId xmlns:a16="http://schemas.microsoft.com/office/drawing/2014/main" val="2082849344"/>
                    </a:ext>
                  </a:extLst>
                </a:gridCol>
              </a:tblGrid>
              <a:tr h="370840">
                <a:tc>
                  <a:txBody>
                    <a:bodyPr/>
                    <a:lstStyle/>
                    <a:p>
                      <a:pPr algn="ctr"/>
                      <a:r>
                        <a:rPr lang="en-US" sz="2000" b="1" dirty="0">
                          <a:solidFill>
                            <a:schemeClr val="tx1"/>
                          </a:solidFill>
                        </a:rPr>
                        <a:t>Measurement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Number of Significant Figures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5287638"/>
                  </a:ext>
                </a:extLst>
              </a:tr>
              <a:tr h="370840">
                <a:tc>
                  <a:txBody>
                    <a:bodyPr/>
                    <a:lstStyle/>
                    <a:p>
                      <a:pPr marL="457200" indent="0" algn="l"/>
                      <a:r>
                        <a:rPr lang="en-US" sz="2000" dirty="0">
                          <a:solidFill>
                            <a:schemeClr val="tx1"/>
                          </a:solidFill>
                        </a:rPr>
                        <a:t>200 min</a:t>
                      </a:r>
                      <a:r>
                        <a:rPr lang="en-US" sz="100" dirty="0">
                          <a:solidFill>
                            <a:schemeClr val="tx1"/>
                          </a:solidFill>
                        </a:rPr>
                        <a:t>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7760241"/>
                  </a:ext>
                </a:extLst>
              </a:tr>
              <a:tr h="370840">
                <a:tc>
                  <a:txBody>
                    <a:bodyPr/>
                    <a:lstStyle/>
                    <a:p>
                      <a:pPr marL="457200" indent="0" algn="l"/>
                      <a:r>
                        <a:rPr lang="en-US" sz="2000" dirty="0">
                          <a:solidFill>
                            <a:schemeClr val="tx1"/>
                          </a:solidFill>
                        </a:rPr>
                        <a:t>40.00 g</a:t>
                      </a:r>
                      <a:r>
                        <a:rPr lang="en-US" sz="100" dirty="0">
                          <a:solidFill>
                            <a:schemeClr val="tx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1799183"/>
                  </a:ext>
                </a:extLst>
              </a:tr>
            </a:tbl>
          </a:graphicData>
        </a:graphic>
      </p:graphicFrame>
    </p:spTree>
    <p:extLst>
      <p:ext uri="{BB962C8B-B14F-4D97-AF65-F5344CB8AC3E}">
        <p14:creationId xmlns:p14="http://schemas.microsoft.com/office/powerpoint/2010/main" val="4246598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D399-DAC1-45CE-AC11-B8CE476F06E4}"/>
              </a:ext>
            </a:extLst>
          </p:cNvPr>
          <p:cNvSpPr>
            <a:spLocks noGrp="1"/>
          </p:cNvSpPr>
          <p:nvPr>
            <p:ph type="title"/>
          </p:nvPr>
        </p:nvSpPr>
        <p:spPr/>
        <p:txBody>
          <a:bodyPr/>
          <a:lstStyle/>
          <a:p>
            <a:r>
              <a:rPr lang="en-US" dirty="0"/>
              <a:t>Zeros: Decimal Numbers </a:t>
            </a:r>
            <a:r>
              <a:rPr lang="en-US" sz="2000" b="0" dirty="0"/>
              <a:t>(2 of 2)</a:t>
            </a:r>
            <a:endParaRPr lang="en-US" dirty="0"/>
          </a:p>
        </p:txBody>
      </p:sp>
      <p:sp>
        <p:nvSpPr>
          <p:cNvPr id="3" name="Content Placeholder 2">
            <a:extLst>
              <a:ext uri="{FF2B5EF4-FFF2-40B4-BE49-F238E27FC236}">
                <a16:creationId xmlns:a16="http://schemas.microsoft.com/office/drawing/2014/main" id="{EE2C30B7-0383-4353-B553-453E49E5AF9C}"/>
              </a:ext>
            </a:extLst>
          </p:cNvPr>
          <p:cNvSpPr>
            <a:spLocks noGrp="1"/>
          </p:cNvSpPr>
          <p:nvPr>
            <p:ph sz="quarter" idx="13"/>
          </p:nvPr>
        </p:nvSpPr>
        <p:spPr>
          <a:xfrm>
            <a:off x="457200" y="1556327"/>
            <a:ext cx="8229600" cy="821113"/>
          </a:xfrm>
        </p:spPr>
        <p:txBody>
          <a:bodyPr/>
          <a:lstStyle/>
          <a:p>
            <a:pPr marL="432" indent="0">
              <a:buNone/>
            </a:pPr>
            <a:r>
              <a:rPr lang="en-US" sz="2400" dirty="0"/>
              <a:t>Zeros at the beginning of decimal numbers are </a:t>
            </a:r>
            <a:r>
              <a:rPr lang="en-US" sz="2400" b="1" dirty="0"/>
              <a:t>not significant.</a:t>
            </a:r>
          </a:p>
        </p:txBody>
      </p:sp>
      <p:graphicFrame>
        <p:nvGraphicFramePr>
          <p:cNvPr id="6" name="Table 6">
            <a:extLst>
              <a:ext uri="{FF2B5EF4-FFF2-40B4-BE49-F238E27FC236}">
                <a16:creationId xmlns:a16="http://schemas.microsoft.com/office/drawing/2014/main" id="{7EC48803-8BAF-4382-909B-33506C110D3C}"/>
              </a:ext>
            </a:extLst>
          </p:cNvPr>
          <p:cNvGraphicFramePr>
            <a:graphicFrameLocks noGrp="1"/>
          </p:cNvGraphicFramePr>
          <p:nvPr>
            <p:ph sz="quarter" idx="14"/>
            <p:extLst/>
          </p:nvPr>
        </p:nvGraphicFramePr>
        <p:xfrm>
          <a:off x="1522800" y="2516400"/>
          <a:ext cx="5464800" cy="1889760"/>
        </p:xfrm>
        <a:graphic>
          <a:graphicData uri="http://schemas.openxmlformats.org/drawingml/2006/table">
            <a:tbl>
              <a:tblPr firstRow="1" bandRow="1">
                <a:tableStyleId>{2D5ABB26-0587-4C30-8999-92F81FD0307C}</a:tableStyleId>
              </a:tblPr>
              <a:tblGrid>
                <a:gridCol w="2732400">
                  <a:extLst>
                    <a:ext uri="{9D8B030D-6E8A-4147-A177-3AD203B41FA5}">
                      <a16:colId xmlns:a16="http://schemas.microsoft.com/office/drawing/2014/main" val="1561895452"/>
                    </a:ext>
                  </a:extLst>
                </a:gridCol>
                <a:gridCol w="2732400">
                  <a:extLst>
                    <a:ext uri="{9D8B030D-6E8A-4147-A177-3AD203B41FA5}">
                      <a16:colId xmlns:a16="http://schemas.microsoft.com/office/drawing/2014/main" val="3649366069"/>
                    </a:ext>
                  </a:extLst>
                </a:gridCol>
              </a:tblGrid>
              <a:tr h="370840">
                <a:tc>
                  <a:txBody>
                    <a:bodyPr/>
                    <a:lstStyle/>
                    <a:p>
                      <a:pPr algn="ctr"/>
                      <a:r>
                        <a:rPr lang="en-US" sz="2000" b="1" dirty="0">
                          <a:solidFill>
                            <a:schemeClr val="tx1"/>
                          </a:solidFill>
                        </a:rPr>
                        <a:t>Measurement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Number of Significant Figures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1740596"/>
                  </a:ext>
                </a:extLst>
              </a:tr>
              <a:tr h="370840">
                <a:tc>
                  <a:txBody>
                    <a:bodyPr/>
                    <a:lstStyle/>
                    <a:p>
                      <a:pPr marL="457200" indent="0" algn="l"/>
                      <a:r>
                        <a:rPr lang="en-US" sz="2000" dirty="0">
                          <a:solidFill>
                            <a:schemeClr val="tx1"/>
                          </a:solidFill>
                        </a:rPr>
                        <a:t>0.440 k</a:t>
                      </a:r>
                      <a:r>
                        <a:rPr lang="en-US" sz="100" dirty="0">
                          <a:solidFill>
                            <a:schemeClr val="tx1"/>
                          </a:solidFill>
                        </a:rPr>
                        <a:t>ilo</a:t>
                      </a:r>
                      <a:r>
                        <a:rPr lang="en-US" sz="2000" dirty="0">
                          <a:solidFill>
                            <a:schemeClr val="tx1"/>
                          </a:solidFill>
                        </a:rPr>
                        <a:t>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9313149"/>
                  </a:ext>
                </a:extLst>
              </a:tr>
              <a:tr h="370840">
                <a:tc>
                  <a:txBody>
                    <a:bodyPr/>
                    <a:lstStyle/>
                    <a:p>
                      <a:pPr marL="457200" indent="0" algn="l"/>
                      <a:r>
                        <a:rPr lang="en-US" sz="2000" dirty="0">
                          <a:solidFill>
                            <a:schemeClr val="tx1"/>
                          </a:solidFill>
                        </a:rPr>
                        <a:t>0.022 g</a:t>
                      </a:r>
                      <a:r>
                        <a:rPr lang="en-US" sz="100" dirty="0">
                          <a:solidFill>
                            <a:schemeClr val="tx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3499857"/>
                  </a:ext>
                </a:extLst>
              </a:tr>
              <a:tr h="370840">
                <a:tc>
                  <a:txBody>
                    <a:bodyPr/>
                    <a:lstStyle/>
                    <a:p>
                      <a:pPr marL="457200" indent="0" algn="l"/>
                      <a:r>
                        <a:rPr lang="en-US" sz="2000" dirty="0">
                          <a:solidFill>
                            <a:schemeClr val="tx1"/>
                          </a:solidFill>
                        </a:rPr>
                        <a:t>0.003 s</a:t>
                      </a:r>
                      <a:r>
                        <a:rPr lang="en-US" sz="100" dirty="0">
                          <a:solidFill>
                            <a:schemeClr val="tx1"/>
                          </a:solidFill>
                        </a:rPr>
                        <a:t>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8432586"/>
                  </a:ext>
                </a:extLst>
              </a:tr>
            </a:tbl>
          </a:graphicData>
        </a:graphic>
      </p:graphicFrame>
    </p:spTree>
    <p:extLst>
      <p:ext uri="{BB962C8B-B14F-4D97-AF65-F5344CB8AC3E}">
        <p14:creationId xmlns:p14="http://schemas.microsoft.com/office/powerpoint/2010/main" val="3215186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D399-DAC1-45CE-AC11-B8CE476F06E4}"/>
              </a:ext>
            </a:extLst>
          </p:cNvPr>
          <p:cNvSpPr>
            <a:spLocks noGrp="1"/>
          </p:cNvSpPr>
          <p:nvPr>
            <p:ph type="title"/>
          </p:nvPr>
        </p:nvSpPr>
        <p:spPr/>
        <p:txBody>
          <a:bodyPr/>
          <a:lstStyle/>
          <a:p>
            <a:r>
              <a:rPr lang="en-US" dirty="0"/>
              <a:t>Zeros: Nondecimal Numbers</a:t>
            </a:r>
          </a:p>
        </p:txBody>
      </p:sp>
      <p:sp>
        <p:nvSpPr>
          <p:cNvPr id="3" name="Content Placeholder 2">
            <a:extLst>
              <a:ext uri="{FF2B5EF4-FFF2-40B4-BE49-F238E27FC236}">
                <a16:creationId xmlns:a16="http://schemas.microsoft.com/office/drawing/2014/main" id="{EE2C30B7-0383-4353-B553-453E49E5AF9C}"/>
              </a:ext>
            </a:extLst>
          </p:cNvPr>
          <p:cNvSpPr>
            <a:spLocks noGrp="1"/>
          </p:cNvSpPr>
          <p:nvPr>
            <p:ph sz="quarter" idx="13"/>
          </p:nvPr>
        </p:nvSpPr>
        <p:spPr>
          <a:xfrm>
            <a:off x="457200" y="1556327"/>
            <a:ext cx="8229600" cy="863023"/>
          </a:xfrm>
        </p:spPr>
        <p:txBody>
          <a:bodyPr/>
          <a:lstStyle/>
          <a:p>
            <a:pPr marL="432" indent="0">
              <a:buNone/>
            </a:pPr>
            <a:r>
              <a:rPr lang="en-US" sz="2400" dirty="0"/>
              <a:t>Zeros used as placeholders in a large number without a decimal point are </a:t>
            </a:r>
            <a:r>
              <a:rPr lang="en-US" sz="2400" b="1" dirty="0"/>
              <a:t>not significant</a:t>
            </a:r>
            <a:r>
              <a:rPr lang="en-US" sz="2400" dirty="0"/>
              <a:t>.</a:t>
            </a:r>
            <a:endParaRPr lang="en-US" sz="2400" b="1" dirty="0"/>
          </a:p>
        </p:txBody>
      </p:sp>
      <p:graphicFrame>
        <p:nvGraphicFramePr>
          <p:cNvPr id="6" name="Table 6">
            <a:extLst>
              <a:ext uri="{FF2B5EF4-FFF2-40B4-BE49-F238E27FC236}">
                <a16:creationId xmlns:a16="http://schemas.microsoft.com/office/drawing/2014/main" id="{8D51A28C-DF09-4C99-86A6-A5C13ED69ABF}"/>
              </a:ext>
            </a:extLst>
          </p:cNvPr>
          <p:cNvGraphicFramePr>
            <a:graphicFrameLocks noGrp="1"/>
          </p:cNvGraphicFramePr>
          <p:nvPr>
            <p:ph sz="quarter" idx="14"/>
            <p:extLst/>
          </p:nvPr>
        </p:nvGraphicFramePr>
        <p:xfrm>
          <a:off x="1522800" y="2705086"/>
          <a:ext cx="5464800" cy="1889760"/>
        </p:xfrm>
        <a:graphic>
          <a:graphicData uri="http://schemas.openxmlformats.org/drawingml/2006/table">
            <a:tbl>
              <a:tblPr firstRow="1" bandRow="1">
                <a:tableStyleId>{2D5ABB26-0587-4C30-8999-92F81FD0307C}</a:tableStyleId>
              </a:tblPr>
              <a:tblGrid>
                <a:gridCol w="2732400">
                  <a:extLst>
                    <a:ext uri="{9D8B030D-6E8A-4147-A177-3AD203B41FA5}">
                      <a16:colId xmlns:a16="http://schemas.microsoft.com/office/drawing/2014/main" val="233610283"/>
                    </a:ext>
                  </a:extLst>
                </a:gridCol>
                <a:gridCol w="2732400">
                  <a:extLst>
                    <a:ext uri="{9D8B030D-6E8A-4147-A177-3AD203B41FA5}">
                      <a16:colId xmlns:a16="http://schemas.microsoft.com/office/drawing/2014/main" val="2820621253"/>
                    </a:ext>
                  </a:extLst>
                </a:gridCol>
              </a:tblGrid>
              <a:tr h="370840">
                <a:tc>
                  <a:txBody>
                    <a:bodyPr/>
                    <a:lstStyle/>
                    <a:p>
                      <a:pPr algn="ctr"/>
                      <a:r>
                        <a:rPr lang="en-US" sz="2000" b="1" dirty="0">
                          <a:solidFill>
                            <a:schemeClr val="tx1"/>
                          </a:solidFill>
                        </a:rPr>
                        <a:t>Measurement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Number of Significant Figures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889676"/>
                  </a:ext>
                </a:extLst>
              </a:tr>
              <a:tr h="370840">
                <a:tc>
                  <a:txBody>
                    <a:bodyPr/>
                    <a:lstStyle/>
                    <a:p>
                      <a:pPr marL="457200" indent="0" algn="l"/>
                      <a:r>
                        <a:rPr lang="en-US" sz="2000" dirty="0">
                          <a:solidFill>
                            <a:schemeClr val="tx1"/>
                          </a:solidFill>
                        </a:rPr>
                        <a:t>44 000 k</a:t>
                      </a:r>
                      <a:r>
                        <a:rPr lang="en-US" sz="100" dirty="0">
                          <a:solidFill>
                            <a:schemeClr val="tx1"/>
                          </a:solidFill>
                        </a:rPr>
                        <a:t>ilo</a:t>
                      </a:r>
                      <a:r>
                        <a:rPr lang="en-US" sz="2000" dirty="0">
                          <a:solidFill>
                            <a:schemeClr val="tx1"/>
                          </a:solidFill>
                        </a:rPr>
                        <a:t>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569608"/>
                  </a:ext>
                </a:extLst>
              </a:tr>
              <a:tr h="370840">
                <a:tc>
                  <a:txBody>
                    <a:bodyPr/>
                    <a:lstStyle/>
                    <a:p>
                      <a:pPr marL="457200" indent="0" algn="l"/>
                      <a:r>
                        <a:rPr lang="en-US" sz="2000" dirty="0">
                          <a:solidFill>
                            <a:schemeClr val="tx1"/>
                          </a:solidFill>
                        </a:rPr>
                        <a:t>810 c</a:t>
                      </a:r>
                      <a:r>
                        <a:rPr lang="en-US" sz="100" dirty="0">
                          <a:solidFill>
                            <a:schemeClr val="tx1"/>
                          </a:solidFill>
                        </a:rPr>
                        <a:t>enti</a:t>
                      </a:r>
                      <a:r>
                        <a:rPr lang="en-US" sz="2000" dirty="0">
                          <a:solidFill>
                            <a:schemeClr val="tx1"/>
                          </a:solidFill>
                        </a:rPr>
                        <a:t>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100179"/>
                  </a:ext>
                </a:extLst>
              </a:tr>
              <a:tr h="370840">
                <a:tc>
                  <a:txBody>
                    <a:bodyPr/>
                    <a:lstStyle/>
                    <a:p>
                      <a:pPr marL="457200" indent="0" algn="l"/>
                      <a:r>
                        <a:rPr lang="en-US" sz="2000" dirty="0">
                          <a:solidFill>
                            <a:schemeClr val="tx1"/>
                          </a:solidFill>
                        </a:rPr>
                        <a:t>6 150 000 g</a:t>
                      </a:r>
                      <a:r>
                        <a:rPr lang="en-US" sz="100" dirty="0">
                          <a:solidFill>
                            <a:schemeClr val="tx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779113"/>
                  </a:ext>
                </a:extLst>
              </a:tr>
            </a:tbl>
          </a:graphicData>
        </a:graphic>
      </p:graphicFrame>
    </p:spTree>
    <p:extLst>
      <p:ext uri="{BB962C8B-B14F-4D97-AF65-F5344CB8AC3E}">
        <p14:creationId xmlns:p14="http://schemas.microsoft.com/office/powerpoint/2010/main" val="2138599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D399-DAC1-45CE-AC11-B8CE476F06E4}"/>
              </a:ext>
            </a:extLst>
          </p:cNvPr>
          <p:cNvSpPr>
            <a:spLocks noGrp="1"/>
          </p:cNvSpPr>
          <p:nvPr>
            <p:ph type="title"/>
          </p:nvPr>
        </p:nvSpPr>
        <p:spPr/>
        <p:txBody>
          <a:bodyPr/>
          <a:lstStyle/>
          <a:p>
            <a:r>
              <a:rPr lang="en-US" dirty="0"/>
              <a:t>Zeros: Scientific Notation </a:t>
            </a:r>
            <a:r>
              <a:rPr lang="en-US" sz="2000" b="0" dirty="0"/>
              <a:t>(1 of 2)</a:t>
            </a:r>
          </a:p>
        </p:txBody>
      </p:sp>
      <p:sp>
        <p:nvSpPr>
          <p:cNvPr id="3" name="Content Placeholder 2">
            <a:extLst>
              <a:ext uri="{FF2B5EF4-FFF2-40B4-BE49-F238E27FC236}">
                <a16:creationId xmlns:a16="http://schemas.microsoft.com/office/drawing/2014/main" id="{EE2C30B7-0383-4353-B553-453E49E5AF9C}"/>
              </a:ext>
            </a:extLst>
          </p:cNvPr>
          <p:cNvSpPr>
            <a:spLocks noGrp="1"/>
          </p:cNvSpPr>
          <p:nvPr>
            <p:ph sz="quarter" idx="13"/>
          </p:nvPr>
        </p:nvSpPr>
        <p:spPr>
          <a:xfrm>
            <a:off x="457200" y="1556327"/>
            <a:ext cx="8229600" cy="842099"/>
          </a:xfrm>
        </p:spPr>
        <p:txBody>
          <a:bodyPr/>
          <a:lstStyle/>
          <a:p>
            <a:pPr marL="432" indent="0">
              <a:buNone/>
            </a:pPr>
            <a:r>
              <a:rPr lang="en-US" sz="2400" dirty="0"/>
              <a:t>Zeros in the coefficient of numbers written in scientific notation are significant.</a:t>
            </a:r>
            <a:endParaRPr lang="en-US" sz="2400" b="1" dirty="0"/>
          </a:p>
        </p:txBody>
      </p:sp>
      <p:graphicFrame>
        <p:nvGraphicFramePr>
          <p:cNvPr id="9" name="Table 9">
            <a:extLst>
              <a:ext uri="{FF2B5EF4-FFF2-40B4-BE49-F238E27FC236}">
                <a16:creationId xmlns:a16="http://schemas.microsoft.com/office/drawing/2014/main" id="{9DC8BB15-037B-4FC8-859C-28B5A7E8811E}"/>
              </a:ext>
            </a:extLst>
          </p:cNvPr>
          <p:cNvGraphicFramePr>
            <a:graphicFrameLocks noGrp="1"/>
          </p:cNvGraphicFramePr>
          <p:nvPr>
            <p:ph sz="quarter" idx="14"/>
            <p:extLst/>
          </p:nvPr>
        </p:nvGraphicFramePr>
        <p:xfrm>
          <a:off x="1522800" y="2516400"/>
          <a:ext cx="5464800" cy="1998000"/>
        </p:xfrm>
        <a:graphic>
          <a:graphicData uri="http://schemas.openxmlformats.org/drawingml/2006/table">
            <a:tbl>
              <a:tblPr firstRow="1" bandRow="1">
                <a:tableStyleId>{2D5ABB26-0587-4C30-8999-92F81FD0307C}</a:tableStyleId>
              </a:tblPr>
              <a:tblGrid>
                <a:gridCol w="2732400">
                  <a:extLst>
                    <a:ext uri="{9D8B030D-6E8A-4147-A177-3AD203B41FA5}">
                      <a16:colId xmlns:a16="http://schemas.microsoft.com/office/drawing/2014/main" val="1983098891"/>
                    </a:ext>
                  </a:extLst>
                </a:gridCol>
                <a:gridCol w="2732400">
                  <a:extLst>
                    <a:ext uri="{9D8B030D-6E8A-4147-A177-3AD203B41FA5}">
                      <a16:colId xmlns:a16="http://schemas.microsoft.com/office/drawing/2014/main" val="1872248711"/>
                    </a:ext>
                  </a:extLst>
                </a:gridCol>
              </a:tblGrid>
              <a:tr h="702000">
                <a:tc>
                  <a:txBody>
                    <a:bodyPr/>
                    <a:lstStyle/>
                    <a:p>
                      <a:pPr algn="ctr"/>
                      <a:r>
                        <a:rPr lang="en-US" sz="2000" b="1" dirty="0"/>
                        <a:t>Measurement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Number of Significant Figures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2581229"/>
                  </a:ext>
                </a:extLst>
              </a:tr>
              <a:tr h="432000">
                <a:tc>
                  <a:txBody>
                    <a:bodyPr/>
                    <a:lstStyle/>
                    <a:p>
                      <a:pPr marL="457200" indent="0" algn="l"/>
                      <a:r>
                        <a:rPr lang="en-US" sz="100" dirty="0">
                          <a:solidFill>
                            <a:schemeClr val="tx1"/>
                          </a:solidFill>
                        </a:rPr>
                        <a:t>4.90 times 10 to the third power 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423732"/>
                  </a:ext>
                </a:extLst>
              </a:tr>
              <a:tr h="432000">
                <a:tc>
                  <a:txBody>
                    <a:bodyPr/>
                    <a:lstStyle/>
                    <a:p>
                      <a:pPr marL="457200" indent="0" algn="l"/>
                      <a:r>
                        <a:rPr lang="en-US" sz="100" dirty="0">
                          <a:solidFill>
                            <a:schemeClr val="tx1"/>
                          </a:solidFill>
                        </a:rPr>
                        <a:t>8.0 times 10 to the negative third power kilograms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058904"/>
                  </a:ext>
                </a:extLst>
              </a:tr>
              <a:tr h="432000">
                <a:tc>
                  <a:txBody>
                    <a:bodyPr/>
                    <a:lstStyle/>
                    <a:p>
                      <a:pPr marL="457200" indent="0" algn="l"/>
                      <a:r>
                        <a:rPr lang="en-US" sz="100" dirty="0">
                          <a:solidFill>
                            <a:schemeClr val="tx1"/>
                          </a:solidFill>
                        </a:rPr>
                        <a:t>6.0330 times 10 to the negative five power Liters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035110"/>
                  </a:ext>
                </a:extLst>
              </a:tr>
            </a:tbl>
          </a:graphicData>
        </a:graphic>
      </p:graphicFrame>
      <p:graphicFrame>
        <p:nvGraphicFramePr>
          <p:cNvPr id="5" name="Object 4">
            <a:extLst>
              <a:ext uri="{FF2B5EF4-FFF2-40B4-BE49-F238E27FC236}">
                <a16:creationId xmlns:a16="http://schemas.microsoft.com/office/drawing/2014/main" id="{216642AC-F6FB-40D9-8489-571EBB9AF3D9}"/>
              </a:ext>
              <a:ext uri="{C183D7F6-B498-43B3-948B-1728B52AA6E4}">
                <adec:decorative xmlns:adec="http://schemas.microsoft.com/office/drawing/2017/decorative" val="1"/>
              </a:ext>
            </a:extLst>
          </p:cNvPr>
          <p:cNvGraphicFramePr>
            <a:graphicFrameLocks noChangeAspect="1"/>
          </p:cNvGraphicFramePr>
          <p:nvPr>
            <p:extLst/>
          </p:nvPr>
        </p:nvGraphicFramePr>
        <p:xfrm>
          <a:off x="2062721" y="3245977"/>
          <a:ext cx="1435100" cy="381000"/>
        </p:xfrm>
        <a:graphic>
          <a:graphicData uri="http://schemas.openxmlformats.org/presentationml/2006/ole">
            <mc:AlternateContent xmlns:mc="http://schemas.openxmlformats.org/markup-compatibility/2006">
              <mc:Choice xmlns:v="urn:schemas-microsoft-com:vml" Requires="v">
                <p:oleObj spid="_x0000_s7170" name="Equation" r:id="rId3" imgW="1434960" imgH="380880" progId="Equation.DSMT4">
                  <p:embed/>
                </p:oleObj>
              </mc:Choice>
              <mc:Fallback>
                <p:oleObj name="Equation" r:id="rId3" imgW="1434960" imgH="380880" progId="Equation.DSMT4">
                  <p:embed/>
                  <p:pic>
                    <p:nvPicPr>
                      <p:cNvPr id="5" name="Object 4">
                        <a:extLst>
                          <a:ext uri="{FF2B5EF4-FFF2-40B4-BE49-F238E27FC236}">
                            <a16:creationId xmlns:a16="http://schemas.microsoft.com/office/drawing/2014/main" id="{216642AC-F6FB-40D9-8489-571EBB9AF3D9}"/>
                          </a:ext>
                          <a:ext uri="{C183D7F6-B498-43B3-948B-1728B52AA6E4}">
                            <adec:decorative xmlns:adec="http://schemas.microsoft.com/office/drawing/2017/decorative" val="1"/>
                          </a:ext>
                        </a:extLst>
                      </p:cNvPr>
                      <p:cNvPicPr/>
                      <p:nvPr/>
                    </p:nvPicPr>
                    <p:blipFill>
                      <a:blip r:embed="rId4"/>
                      <a:stretch>
                        <a:fillRect/>
                      </a:stretch>
                    </p:blipFill>
                    <p:spPr>
                      <a:xfrm>
                        <a:off x="2062721" y="3245977"/>
                        <a:ext cx="1435100" cy="381000"/>
                      </a:xfrm>
                      <a:prstGeom prst="rect">
                        <a:avLst/>
                      </a:prstGeom>
                      <a:solidFill>
                        <a:schemeClr val="bg1"/>
                      </a:solidFill>
                    </p:spPr>
                  </p:pic>
                </p:oleObj>
              </mc:Fallback>
            </mc:AlternateContent>
          </a:graphicData>
        </a:graphic>
      </p:graphicFrame>
      <p:graphicFrame>
        <p:nvGraphicFramePr>
          <p:cNvPr id="6" name="Object 5">
            <a:extLst>
              <a:ext uri="{FF2B5EF4-FFF2-40B4-BE49-F238E27FC236}">
                <a16:creationId xmlns:a16="http://schemas.microsoft.com/office/drawing/2014/main" id="{04C6DD48-C791-4E26-8CF0-0E58902A6ABF}"/>
              </a:ext>
              <a:ext uri="{C183D7F6-B498-43B3-948B-1728B52AA6E4}">
                <adec:decorative xmlns:adec="http://schemas.microsoft.com/office/drawing/2017/decorative" val="1"/>
              </a:ext>
            </a:extLst>
          </p:cNvPr>
          <p:cNvGraphicFramePr>
            <a:graphicFrameLocks noChangeAspect="1"/>
          </p:cNvGraphicFramePr>
          <p:nvPr>
            <p:extLst/>
          </p:nvPr>
        </p:nvGraphicFramePr>
        <p:xfrm>
          <a:off x="2062721" y="3673684"/>
          <a:ext cx="1447800" cy="381000"/>
        </p:xfrm>
        <a:graphic>
          <a:graphicData uri="http://schemas.openxmlformats.org/presentationml/2006/ole">
            <mc:AlternateContent xmlns:mc="http://schemas.openxmlformats.org/markup-compatibility/2006">
              <mc:Choice xmlns:v="urn:schemas-microsoft-com:vml" Requires="v">
                <p:oleObj spid="_x0000_s7171" name="Equation" r:id="rId5" imgW="1447560" imgH="380880" progId="Equation.DSMT4">
                  <p:embed/>
                </p:oleObj>
              </mc:Choice>
              <mc:Fallback>
                <p:oleObj name="Equation" r:id="rId5" imgW="1447560" imgH="380880" progId="Equation.DSMT4">
                  <p:embed/>
                  <p:pic>
                    <p:nvPicPr>
                      <p:cNvPr id="6" name="Object 5">
                        <a:extLst>
                          <a:ext uri="{FF2B5EF4-FFF2-40B4-BE49-F238E27FC236}">
                            <a16:creationId xmlns:a16="http://schemas.microsoft.com/office/drawing/2014/main" id="{04C6DD48-C791-4E26-8CF0-0E58902A6ABF}"/>
                          </a:ext>
                          <a:ext uri="{C183D7F6-B498-43B3-948B-1728B52AA6E4}">
                            <adec:decorative xmlns:adec="http://schemas.microsoft.com/office/drawing/2017/decorative" val="1"/>
                          </a:ext>
                        </a:extLst>
                      </p:cNvPr>
                      <p:cNvPicPr/>
                      <p:nvPr/>
                    </p:nvPicPr>
                    <p:blipFill>
                      <a:blip r:embed="rId6"/>
                      <a:stretch>
                        <a:fillRect/>
                      </a:stretch>
                    </p:blipFill>
                    <p:spPr>
                      <a:xfrm>
                        <a:off x="2062721" y="3673684"/>
                        <a:ext cx="1447800" cy="381000"/>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E1DDAB5D-B667-4D21-8EFE-54B06B0E9B0C}"/>
              </a:ext>
              <a:ext uri="{C183D7F6-B498-43B3-948B-1728B52AA6E4}">
                <adec:decorative xmlns:adec="http://schemas.microsoft.com/office/drawing/2017/decorative" val="1"/>
              </a:ext>
            </a:extLst>
          </p:cNvPr>
          <p:cNvGraphicFramePr>
            <a:graphicFrameLocks noChangeAspect="1"/>
          </p:cNvGraphicFramePr>
          <p:nvPr>
            <p:extLst/>
          </p:nvPr>
        </p:nvGraphicFramePr>
        <p:xfrm>
          <a:off x="2062721" y="4090940"/>
          <a:ext cx="1752600" cy="381000"/>
        </p:xfrm>
        <a:graphic>
          <a:graphicData uri="http://schemas.openxmlformats.org/presentationml/2006/ole">
            <mc:AlternateContent xmlns:mc="http://schemas.openxmlformats.org/markup-compatibility/2006">
              <mc:Choice xmlns:v="urn:schemas-microsoft-com:vml" Requires="v">
                <p:oleObj spid="_x0000_s7172" name="Equation" r:id="rId7" imgW="1752480" imgH="380880" progId="Equation.DSMT4">
                  <p:embed/>
                </p:oleObj>
              </mc:Choice>
              <mc:Fallback>
                <p:oleObj name="Equation" r:id="rId7" imgW="1752480" imgH="380880" progId="Equation.DSMT4">
                  <p:embed/>
                  <p:pic>
                    <p:nvPicPr>
                      <p:cNvPr id="7" name="Object 6">
                        <a:extLst>
                          <a:ext uri="{FF2B5EF4-FFF2-40B4-BE49-F238E27FC236}">
                            <a16:creationId xmlns:a16="http://schemas.microsoft.com/office/drawing/2014/main" id="{E1DDAB5D-B667-4D21-8EFE-54B06B0E9B0C}"/>
                          </a:ext>
                          <a:ext uri="{C183D7F6-B498-43B3-948B-1728B52AA6E4}">
                            <adec:decorative xmlns:adec="http://schemas.microsoft.com/office/drawing/2017/decorative" val="1"/>
                          </a:ext>
                        </a:extLst>
                      </p:cNvPr>
                      <p:cNvPicPr/>
                      <p:nvPr/>
                    </p:nvPicPr>
                    <p:blipFill>
                      <a:blip r:embed="rId8"/>
                      <a:stretch>
                        <a:fillRect/>
                      </a:stretch>
                    </p:blipFill>
                    <p:spPr>
                      <a:xfrm>
                        <a:off x="2062721" y="4090940"/>
                        <a:ext cx="1752600" cy="3810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40034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D399-DAC1-45CE-AC11-B8CE476F06E4}"/>
              </a:ext>
            </a:extLst>
          </p:cNvPr>
          <p:cNvSpPr>
            <a:spLocks noGrp="1"/>
          </p:cNvSpPr>
          <p:nvPr>
            <p:ph type="title"/>
          </p:nvPr>
        </p:nvSpPr>
        <p:spPr/>
        <p:txBody>
          <a:bodyPr/>
          <a:lstStyle/>
          <a:p>
            <a:r>
              <a:rPr lang="en-US" dirty="0"/>
              <a:t>Zeros: Scientific Notation </a:t>
            </a:r>
            <a:r>
              <a:rPr lang="en-US" sz="2000" b="0" dirty="0"/>
              <a:t>(2 of 2)</a:t>
            </a:r>
            <a:endParaRPr lang="en-US" dirty="0"/>
          </a:p>
        </p:txBody>
      </p:sp>
      <p:sp>
        <p:nvSpPr>
          <p:cNvPr id="3" name="Content Placeholder 2">
            <a:extLst>
              <a:ext uri="{FF2B5EF4-FFF2-40B4-BE49-F238E27FC236}">
                <a16:creationId xmlns:a16="http://schemas.microsoft.com/office/drawing/2014/main" id="{EE2C30B7-0383-4353-B553-453E49E5AF9C}"/>
              </a:ext>
            </a:extLst>
          </p:cNvPr>
          <p:cNvSpPr>
            <a:spLocks noGrp="1"/>
          </p:cNvSpPr>
          <p:nvPr>
            <p:ph sz="quarter" idx="13"/>
          </p:nvPr>
        </p:nvSpPr>
        <p:spPr>
          <a:xfrm>
            <a:off x="457200" y="1556327"/>
            <a:ext cx="8229600" cy="842099"/>
          </a:xfrm>
        </p:spPr>
        <p:txBody>
          <a:bodyPr/>
          <a:lstStyle/>
          <a:p>
            <a:pPr marL="432" indent="0">
              <a:buNone/>
            </a:pPr>
            <a:r>
              <a:rPr lang="en-US" sz="2400" dirty="0"/>
              <a:t>Keep only the significant zeros when writing numbers in scientific notation.</a:t>
            </a:r>
            <a:endParaRPr lang="en-US" sz="2400" b="1" dirty="0"/>
          </a:p>
        </p:txBody>
      </p:sp>
      <p:graphicFrame>
        <p:nvGraphicFramePr>
          <p:cNvPr id="5" name="Table 5">
            <a:extLst>
              <a:ext uri="{FF2B5EF4-FFF2-40B4-BE49-F238E27FC236}">
                <a16:creationId xmlns:a16="http://schemas.microsoft.com/office/drawing/2014/main" id="{A5C078E9-F38B-4957-B176-52DC3019F729}"/>
              </a:ext>
            </a:extLst>
          </p:cNvPr>
          <p:cNvGraphicFramePr>
            <a:graphicFrameLocks noGrp="1"/>
          </p:cNvGraphicFramePr>
          <p:nvPr>
            <p:ph sz="quarter" idx="14"/>
            <p:extLst/>
          </p:nvPr>
        </p:nvGraphicFramePr>
        <p:xfrm>
          <a:off x="928800" y="2534400"/>
          <a:ext cx="7581600" cy="1998000"/>
        </p:xfrm>
        <a:graphic>
          <a:graphicData uri="http://schemas.openxmlformats.org/drawingml/2006/table">
            <a:tbl>
              <a:tblPr firstRow="1" bandRow="1">
                <a:tableStyleId>{2D5ABB26-0587-4C30-8999-92F81FD0307C}</a:tableStyleId>
              </a:tblPr>
              <a:tblGrid>
                <a:gridCol w="2527200">
                  <a:extLst>
                    <a:ext uri="{9D8B030D-6E8A-4147-A177-3AD203B41FA5}">
                      <a16:colId xmlns:a16="http://schemas.microsoft.com/office/drawing/2014/main" val="2002798558"/>
                    </a:ext>
                  </a:extLst>
                </a:gridCol>
                <a:gridCol w="2638800">
                  <a:extLst>
                    <a:ext uri="{9D8B030D-6E8A-4147-A177-3AD203B41FA5}">
                      <a16:colId xmlns:a16="http://schemas.microsoft.com/office/drawing/2014/main" val="3939665910"/>
                    </a:ext>
                  </a:extLst>
                </a:gridCol>
                <a:gridCol w="2415600">
                  <a:extLst>
                    <a:ext uri="{9D8B030D-6E8A-4147-A177-3AD203B41FA5}">
                      <a16:colId xmlns:a16="http://schemas.microsoft.com/office/drawing/2014/main" val="4055617730"/>
                    </a:ext>
                  </a:extLst>
                </a:gridCol>
              </a:tblGrid>
              <a:tr h="702000">
                <a:tc>
                  <a:txBody>
                    <a:bodyPr/>
                    <a:lstStyle/>
                    <a:p>
                      <a:pPr algn="ctr"/>
                      <a:r>
                        <a:rPr lang="en-US" sz="2000" b="1" dirty="0"/>
                        <a:t>Measurement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Number of Significant Figures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Scientific Notation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49702"/>
                  </a:ext>
                </a:extLst>
              </a:tr>
              <a:tr h="432000">
                <a:tc>
                  <a:txBody>
                    <a:bodyPr/>
                    <a:lstStyle/>
                    <a:p>
                      <a:pPr marL="693738" indent="0"/>
                      <a:r>
                        <a:rPr lang="en-US" sz="2000" dirty="0"/>
                        <a:t>500. 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rPr>
                        <a:t>5.00 times 10 to the power 2 grams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070198"/>
                  </a:ext>
                </a:extLst>
              </a:tr>
              <a:tr h="432000">
                <a:tc>
                  <a:txBody>
                    <a:bodyPr/>
                    <a:lstStyle/>
                    <a:p>
                      <a:pPr marL="693738" indent="0"/>
                      <a:r>
                        <a:rPr lang="en-US" sz="2000" dirty="0"/>
                        <a:t>400 000 m</a:t>
                      </a:r>
                      <a:r>
                        <a:rPr lang="en-US" sz="100" dirty="0">
                          <a:solidFill>
                            <a:schemeClr val="bg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rPr>
                        <a:t>4 times 10 to the power 5 meters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442588"/>
                  </a:ext>
                </a:extLst>
              </a:tr>
              <a:tr h="432000">
                <a:tc>
                  <a:txBody>
                    <a:bodyPr/>
                    <a:lstStyle/>
                    <a:p>
                      <a:pPr marL="693738" indent="0"/>
                      <a:r>
                        <a:rPr lang="en-US" sz="2000" dirty="0"/>
                        <a:t>0.30 c</a:t>
                      </a:r>
                      <a:r>
                        <a:rPr lang="en-US" sz="100" dirty="0">
                          <a:solidFill>
                            <a:schemeClr val="bg1"/>
                          </a:solidFill>
                        </a:rPr>
                        <a:t>enti</a:t>
                      </a:r>
                      <a:r>
                        <a:rPr lang="en-US" sz="2000" dirty="0"/>
                        <a:t>m</a:t>
                      </a:r>
                      <a:r>
                        <a:rPr lang="en-US" sz="100" dirty="0">
                          <a:solidFill>
                            <a:schemeClr val="bg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rPr>
                        <a:t>3.0 times 10 to the power negative 1 centimeters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5991035"/>
                  </a:ext>
                </a:extLst>
              </a:tr>
            </a:tbl>
          </a:graphicData>
        </a:graphic>
      </p:graphicFrame>
      <p:graphicFrame>
        <p:nvGraphicFramePr>
          <p:cNvPr id="9" name="Object 8">
            <a:extLst>
              <a:ext uri="{FF2B5EF4-FFF2-40B4-BE49-F238E27FC236}">
                <a16:creationId xmlns:a16="http://schemas.microsoft.com/office/drawing/2014/main" id="{160F2F4C-E22F-4414-AAC8-B25F3BA4F07B}"/>
              </a:ext>
              <a:ext uri="{C183D7F6-B498-43B3-948B-1728B52AA6E4}">
                <adec:decorative xmlns:adec="http://schemas.microsoft.com/office/drawing/2017/decorative" val="1"/>
              </a:ext>
            </a:extLst>
          </p:cNvPr>
          <p:cNvGraphicFramePr>
            <a:graphicFrameLocks noChangeAspect="1"/>
          </p:cNvGraphicFramePr>
          <p:nvPr>
            <p:extLst/>
          </p:nvPr>
        </p:nvGraphicFramePr>
        <p:xfrm>
          <a:off x="6530567" y="3260169"/>
          <a:ext cx="1332125" cy="373493"/>
        </p:xfrm>
        <a:graphic>
          <a:graphicData uri="http://schemas.openxmlformats.org/presentationml/2006/ole">
            <mc:AlternateContent xmlns:mc="http://schemas.openxmlformats.org/markup-compatibility/2006">
              <mc:Choice xmlns:v="urn:schemas-microsoft-com:vml" Requires="v">
                <p:oleObj spid="_x0000_s8194" name="Equation" r:id="rId3" imgW="1358640" imgH="380880" progId="Equation.DSMT4">
                  <p:embed/>
                </p:oleObj>
              </mc:Choice>
              <mc:Fallback>
                <p:oleObj name="Equation" r:id="rId3" imgW="1358640" imgH="380880" progId="Equation.DSMT4">
                  <p:embed/>
                  <p:pic>
                    <p:nvPicPr>
                      <p:cNvPr id="9" name="Object 8">
                        <a:extLst>
                          <a:ext uri="{FF2B5EF4-FFF2-40B4-BE49-F238E27FC236}">
                            <a16:creationId xmlns:a16="http://schemas.microsoft.com/office/drawing/2014/main" id="{160F2F4C-E22F-4414-AAC8-B25F3BA4F07B}"/>
                          </a:ext>
                          <a:ext uri="{C183D7F6-B498-43B3-948B-1728B52AA6E4}">
                            <adec:decorative xmlns:adec="http://schemas.microsoft.com/office/drawing/2017/decorative" val="1"/>
                          </a:ext>
                        </a:extLst>
                      </p:cNvPr>
                      <p:cNvPicPr/>
                      <p:nvPr/>
                    </p:nvPicPr>
                    <p:blipFill>
                      <a:blip r:embed="rId4"/>
                      <a:stretch>
                        <a:fillRect/>
                      </a:stretch>
                    </p:blipFill>
                    <p:spPr>
                      <a:xfrm>
                        <a:off x="6530567" y="3260169"/>
                        <a:ext cx="1332125" cy="373493"/>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4A7673D0-0B9B-4A44-A7E1-C7CE77BA09F7}"/>
              </a:ext>
              <a:ext uri="{C183D7F6-B498-43B3-948B-1728B52AA6E4}">
                <adec:decorative xmlns:adec="http://schemas.microsoft.com/office/drawing/2017/decorative" val="1"/>
              </a:ext>
            </a:extLst>
          </p:cNvPr>
          <p:cNvGraphicFramePr>
            <a:graphicFrameLocks noChangeAspect="1"/>
          </p:cNvGraphicFramePr>
          <p:nvPr>
            <p:extLst/>
          </p:nvPr>
        </p:nvGraphicFramePr>
        <p:xfrm>
          <a:off x="6530261" y="3673672"/>
          <a:ext cx="1066800" cy="381000"/>
        </p:xfrm>
        <a:graphic>
          <a:graphicData uri="http://schemas.openxmlformats.org/presentationml/2006/ole">
            <mc:AlternateContent xmlns:mc="http://schemas.openxmlformats.org/markup-compatibility/2006">
              <mc:Choice xmlns:v="urn:schemas-microsoft-com:vml" Requires="v">
                <p:oleObj spid="_x0000_s8195" name="Equation" r:id="rId5" imgW="1066680" imgH="380880" progId="Equation.DSMT4">
                  <p:embed/>
                </p:oleObj>
              </mc:Choice>
              <mc:Fallback>
                <p:oleObj name="Equation" r:id="rId5" imgW="1066680" imgH="380880" progId="Equation.DSMT4">
                  <p:embed/>
                  <p:pic>
                    <p:nvPicPr>
                      <p:cNvPr id="10" name="Object 9">
                        <a:extLst>
                          <a:ext uri="{FF2B5EF4-FFF2-40B4-BE49-F238E27FC236}">
                            <a16:creationId xmlns:a16="http://schemas.microsoft.com/office/drawing/2014/main" id="{4A7673D0-0B9B-4A44-A7E1-C7CE77BA09F7}"/>
                          </a:ext>
                          <a:ext uri="{C183D7F6-B498-43B3-948B-1728B52AA6E4}">
                            <adec:decorative xmlns:adec="http://schemas.microsoft.com/office/drawing/2017/decorative" val="1"/>
                          </a:ext>
                        </a:extLst>
                      </p:cNvPr>
                      <p:cNvPicPr/>
                      <p:nvPr/>
                    </p:nvPicPr>
                    <p:blipFill>
                      <a:blip r:embed="rId6"/>
                      <a:stretch>
                        <a:fillRect/>
                      </a:stretch>
                    </p:blipFill>
                    <p:spPr>
                      <a:xfrm>
                        <a:off x="6530261" y="3673672"/>
                        <a:ext cx="1066800" cy="3810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54B5E963-6AE6-4861-9CB3-80816F3AF827}"/>
              </a:ext>
              <a:ext uri="{C183D7F6-B498-43B3-948B-1728B52AA6E4}">
                <adec:decorative xmlns:adec="http://schemas.microsoft.com/office/drawing/2017/decorative" val="1"/>
              </a:ext>
            </a:extLst>
          </p:cNvPr>
          <p:cNvGraphicFramePr>
            <a:graphicFrameLocks noChangeAspect="1"/>
          </p:cNvGraphicFramePr>
          <p:nvPr>
            <p:extLst/>
          </p:nvPr>
        </p:nvGraphicFramePr>
        <p:xfrm>
          <a:off x="6535577" y="4109990"/>
          <a:ext cx="1498600" cy="381000"/>
        </p:xfrm>
        <a:graphic>
          <a:graphicData uri="http://schemas.openxmlformats.org/presentationml/2006/ole">
            <mc:AlternateContent xmlns:mc="http://schemas.openxmlformats.org/markup-compatibility/2006">
              <mc:Choice xmlns:v="urn:schemas-microsoft-com:vml" Requires="v">
                <p:oleObj spid="_x0000_s8196" name="Equation" r:id="rId7" imgW="1498320" imgH="380880" progId="Equation.DSMT4">
                  <p:embed/>
                </p:oleObj>
              </mc:Choice>
              <mc:Fallback>
                <p:oleObj name="Equation" r:id="rId7" imgW="1498320" imgH="380880" progId="Equation.DSMT4">
                  <p:embed/>
                  <p:pic>
                    <p:nvPicPr>
                      <p:cNvPr id="11" name="Object 10">
                        <a:extLst>
                          <a:ext uri="{FF2B5EF4-FFF2-40B4-BE49-F238E27FC236}">
                            <a16:creationId xmlns:a16="http://schemas.microsoft.com/office/drawing/2014/main" id="{54B5E963-6AE6-4861-9CB3-80816F3AF827}"/>
                          </a:ext>
                          <a:ext uri="{C183D7F6-B498-43B3-948B-1728B52AA6E4}">
                            <adec:decorative xmlns:adec="http://schemas.microsoft.com/office/drawing/2017/decorative" val="1"/>
                          </a:ext>
                        </a:extLst>
                      </p:cNvPr>
                      <p:cNvPicPr/>
                      <p:nvPr/>
                    </p:nvPicPr>
                    <p:blipFill>
                      <a:blip r:embed="rId8"/>
                      <a:stretch>
                        <a:fillRect/>
                      </a:stretch>
                    </p:blipFill>
                    <p:spPr>
                      <a:xfrm>
                        <a:off x="6535577" y="4109990"/>
                        <a:ext cx="1498600" cy="3810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850930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5629-11B1-4A69-83E5-051F100224A4}"/>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F4908D00-2BE1-4498-8369-82FF2358383B}"/>
              </a:ext>
            </a:extLst>
          </p:cNvPr>
          <p:cNvSpPr>
            <a:spLocks noGrp="1"/>
          </p:cNvSpPr>
          <p:nvPr>
            <p:ph sz="quarter" idx="13"/>
          </p:nvPr>
        </p:nvSpPr>
        <p:spPr>
          <a:xfrm>
            <a:off x="457200" y="1556326"/>
            <a:ext cx="8028432" cy="4467955"/>
          </a:xfrm>
        </p:spPr>
        <p:txBody>
          <a:bodyPr/>
          <a:lstStyle/>
          <a:p>
            <a:pPr marL="432" indent="0">
              <a:buNone/>
            </a:pPr>
            <a:r>
              <a:rPr lang="en-US" dirty="0"/>
              <a:t>Identify the significant and nonsignificant zeros in each of the following numbers, and write each number in the correct scientific notation:</a:t>
            </a:r>
          </a:p>
          <a:p>
            <a:pPr marL="432" indent="0">
              <a:buNone/>
            </a:pPr>
            <a:r>
              <a:rPr lang="en-US" b="1" dirty="0">
                <a:solidFill>
                  <a:schemeClr val="tx2"/>
                </a:solidFill>
              </a:rPr>
              <a:t>A.</a:t>
            </a:r>
            <a:r>
              <a:rPr lang="en-US" dirty="0">
                <a:solidFill>
                  <a:schemeClr val="tx2"/>
                </a:solidFill>
              </a:rPr>
              <a:t> </a:t>
            </a:r>
            <a:r>
              <a:rPr lang="en-US" dirty="0"/>
              <a:t>0.002 650 m</a:t>
            </a:r>
            <a:r>
              <a:rPr lang="en-US" sz="100" dirty="0">
                <a:solidFill>
                  <a:schemeClr val="bg1"/>
                </a:solidFill>
              </a:rPr>
              <a:t>eters</a:t>
            </a:r>
          </a:p>
          <a:p>
            <a:pPr marL="432" indent="0">
              <a:buNone/>
            </a:pPr>
            <a:r>
              <a:rPr lang="en-US" b="1" dirty="0">
                <a:solidFill>
                  <a:schemeClr val="tx2"/>
                </a:solidFill>
              </a:rPr>
              <a:t>B.</a:t>
            </a:r>
            <a:r>
              <a:rPr lang="en-US" dirty="0">
                <a:solidFill>
                  <a:schemeClr val="tx2"/>
                </a:solidFill>
              </a:rPr>
              <a:t> </a:t>
            </a:r>
            <a:r>
              <a:rPr lang="en-US" dirty="0"/>
              <a:t>43.026 g</a:t>
            </a:r>
            <a:r>
              <a:rPr lang="en-US" sz="100" dirty="0">
                <a:solidFill>
                  <a:schemeClr val="bg1"/>
                </a:solidFill>
              </a:rPr>
              <a:t>rams</a:t>
            </a:r>
          </a:p>
          <a:p>
            <a:pPr marL="432" indent="0">
              <a:buNone/>
            </a:pPr>
            <a:r>
              <a:rPr lang="en-US" b="1" dirty="0">
                <a:solidFill>
                  <a:schemeClr val="tx2"/>
                </a:solidFill>
              </a:rPr>
              <a:t>C.</a:t>
            </a:r>
            <a:r>
              <a:rPr lang="en-US" dirty="0">
                <a:solidFill>
                  <a:schemeClr val="tx2"/>
                </a:solidFill>
              </a:rPr>
              <a:t> </a:t>
            </a:r>
            <a:r>
              <a:rPr lang="en-US" dirty="0"/>
              <a:t>1 044 000 L</a:t>
            </a:r>
            <a:r>
              <a:rPr lang="en-US" sz="100" dirty="0">
                <a:solidFill>
                  <a:schemeClr val="bg1"/>
                </a:solidFill>
              </a:rPr>
              <a:t>iters</a:t>
            </a:r>
          </a:p>
        </p:txBody>
      </p:sp>
    </p:spTree>
    <p:extLst>
      <p:ext uri="{BB962C8B-B14F-4D97-AF65-F5344CB8AC3E}">
        <p14:creationId xmlns:p14="http://schemas.microsoft.com/office/powerpoint/2010/main" val="3365761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4CF4-0799-4C59-9C2B-F66ADDE755E6}"/>
              </a:ext>
            </a:extLst>
          </p:cNvPr>
          <p:cNvSpPr>
            <a:spLocks noGrp="1"/>
          </p:cNvSpPr>
          <p:nvPr>
            <p:ph type="title"/>
          </p:nvPr>
        </p:nvSpPr>
        <p:spPr/>
        <p:txBody>
          <a:bodyPr/>
          <a:lstStyle/>
          <a:p>
            <a:r>
              <a:rPr lang="en-US" dirty="0"/>
              <a:t>Solution 2 </a:t>
            </a:r>
            <a:r>
              <a:rPr lang="en-US" sz="2000" b="0" baseline="0" dirty="0"/>
              <a:t>(1 of 2)</a:t>
            </a:r>
          </a:p>
        </p:txBody>
      </p:sp>
      <p:sp>
        <p:nvSpPr>
          <p:cNvPr id="4" name="Content Placeholder 3">
            <a:extLst>
              <a:ext uri="{FF2B5EF4-FFF2-40B4-BE49-F238E27FC236}">
                <a16:creationId xmlns:a16="http://schemas.microsoft.com/office/drawing/2014/main" id="{889D0479-6CFD-46DF-8AF6-AF18E2449048}"/>
              </a:ext>
            </a:extLst>
          </p:cNvPr>
          <p:cNvSpPr>
            <a:spLocks noGrp="1"/>
          </p:cNvSpPr>
          <p:nvPr>
            <p:ph sz="quarter" idx="14"/>
          </p:nvPr>
        </p:nvSpPr>
        <p:spPr>
          <a:xfrm>
            <a:off x="457200" y="1555200"/>
            <a:ext cx="8229600" cy="1044000"/>
          </a:xfrm>
        </p:spPr>
        <p:txBody>
          <a:bodyPr/>
          <a:lstStyle/>
          <a:p>
            <a:pPr marL="432" indent="0">
              <a:buNone/>
            </a:pPr>
            <a:r>
              <a:rPr lang="en-IN" sz="2200" dirty="0"/>
              <a:t>Identify the significant and nonsignificant zeros in each of the following numbers, and write each number in the correct scientific notation:</a:t>
            </a:r>
          </a:p>
        </p:txBody>
      </p:sp>
      <p:sp>
        <p:nvSpPr>
          <p:cNvPr id="5" name="Content Placeholder 4">
            <a:extLst>
              <a:ext uri="{FF2B5EF4-FFF2-40B4-BE49-F238E27FC236}">
                <a16:creationId xmlns:a16="http://schemas.microsoft.com/office/drawing/2014/main" id="{C284BBDE-1EBA-4750-BDB5-D301D3453570}"/>
              </a:ext>
            </a:extLst>
          </p:cNvPr>
          <p:cNvSpPr>
            <a:spLocks noGrp="1"/>
          </p:cNvSpPr>
          <p:nvPr>
            <p:ph sz="quarter" idx="15"/>
          </p:nvPr>
        </p:nvSpPr>
        <p:spPr>
          <a:xfrm>
            <a:off x="457200" y="2818800"/>
            <a:ext cx="3553200" cy="360000"/>
          </a:xfrm>
        </p:spPr>
        <p:txBody>
          <a:bodyPr/>
          <a:lstStyle/>
          <a:p>
            <a:pPr marL="432" indent="0">
              <a:buNone/>
            </a:pPr>
            <a:r>
              <a:rPr lang="en-IN" sz="2200" b="1" dirty="0">
                <a:solidFill>
                  <a:schemeClr val="tx2"/>
                </a:solidFill>
              </a:rPr>
              <a:t>A. </a:t>
            </a:r>
            <a:r>
              <a:rPr lang="en-IN" sz="2200" dirty="0"/>
              <a:t>0.002 650 m is written as</a:t>
            </a:r>
          </a:p>
        </p:txBody>
      </p:sp>
      <p:graphicFrame>
        <p:nvGraphicFramePr>
          <p:cNvPr id="13" name="Object 12" descr="2.650 times 10 to the negative third power meters">
            <a:extLst>
              <a:ext uri="{FF2B5EF4-FFF2-40B4-BE49-F238E27FC236}">
                <a16:creationId xmlns:a16="http://schemas.microsoft.com/office/drawing/2014/main" id="{4713749E-43D9-47B4-BDB5-AD58D600A087}"/>
              </a:ext>
            </a:extLst>
          </p:cNvPr>
          <p:cNvGraphicFramePr>
            <a:graphicFrameLocks noChangeAspect="1"/>
          </p:cNvGraphicFramePr>
          <p:nvPr>
            <p:extLst/>
          </p:nvPr>
        </p:nvGraphicFramePr>
        <p:xfrm>
          <a:off x="4082831" y="2791880"/>
          <a:ext cx="1752125" cy="386676"/>
        </p:xfrm>
        <a:graphic>
          <a:graphicData uri="http://schemas.openxmlformats.org/presentationml/2006/ole">
            <mc:AlternateContent xmlns:mc="http://schemas.openxmlformats.org/markup-compatibility/2006">
              <mc:Choice xmlns:v="urn:schemas-microsoft-com:vml" Requires="v">
                <p:oleObj spid="_x0000_s9218" name="Equation" r:id="rId3" imgW="1841400" imgH="406080" progId="Equation.DSMT4">
                  <p:embed/>
                </p:oleObj>
              </mc:Choice>
              <mc:Fallback>
                <p:oleObj name="Equation" r:id="rId3" imgW="1841400" imgH="406080" progId="Equation.DSMT4">
                  <p:embed/>
                  <p:pic>
                    <p:nvPicPr>
                      <p:cNvPr id="13" name="Object 12" descr="2.650 times 10 to the negative third power meters">
                        <a:extLst>
                          <a:ext uri="{FF2B5EF4-FFF2-40B4-BE49-F238E27FC236}">
                            <a16:creationId xmlns:a16="http://schemas.microsoft.com/office/drawing/2014/main" id="{4713749E-43D9-47B4-BDB5-AD58D600A087}"/>
                          </a:ext>
                        </a:extLst>
                      </p:cNvPr>
                      <p:cNvPicPr/>
                      <p:nvPr/>
                    </p:nvPicPr>
                    <p:blipFill>
                      <a:blip r:embed="rId4"/>
                      <a:stretch>
                        <a:fillRect/>
                      </a:stretch>
                    </p:blipFill>
                    <p:spPr>
                      <a:xfrm>
                        <a:off x="4082831" y="2791880"/>
                        <a:ext cx="1752125" cy="38667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BCAA1B6-43E4-4178-94DD-9E6E41F1F910}"/>
              </a:ext>
            </a:extLst>
          </p:cNvPr>
          <p:cNvSpPr>
            <a:spLocks noGrp="1"/>
          </p:cNvSpPr>
          <p:nvPr>
            <p:ph sz="quarter" idx="16"/>
          </p:nvPr>
        </p:nvSpPr>
        <p:spPr>
          <a:xfrm>
            <a:off x="7182000" y="2818800"/>
            <a:ext cx="1504800" cy="360000"/>
          </a:xfrm>
        </p:spPr>
        <p:txBody>
          <a:bodyPr/>
          <a:lstStyle/>
          <a:p>
            <a:pPr marL="432" indent="0">
              <a:buNone/>
            </a:pPr>
            <a:r>
              <a:rPr lang="en-US" sz="2200" dirty="0"/>
              <a:t>four S</a:t>
            </a:r>
            <a:r>
              <a:rPr lang="en-US" sz="100" dirty="0"/>
              <a:t> </a:t>
            </a:r>
            <a:r>
              <a:rPr lang="en-US" sz="2200" dirty="0"/>
              <a:t>Fs</a:t>
            </a:r>
          </a:p>
        </p:txBody>
      </p:sp>
      <p:sp>
        <p:nvSpPr>
          <p:cNvPr id="6" name="Content Placeholder 5">
            <a:extLst>
              <a:ext uri="{FF2B5EF4-FFF2-40B4-BE49-F238E27FC236}">
                <a16:creationId xmlns:a16="http://schemas.microsoft.com/office/drawing/2014/main" id="{D6E9F1C8-EFB1-442E-8910-6A52993D6B00}"/>
              </a:ext>
            </a:extLst>
          </p:cNvPr>
          <p:cNvSpPr>
            <a:spLocks noGrp="1"/>
          </p:cNvSpPr>
          <p:nvPr>
            <p:ph sz="quarter" idx="17"/>
          </p:nvPr>
        </p:nvSpPr>
        <p:spPr>
          <a:xfrm>
            <a:off x="457199" y="3344399"/>
            <a:ext cx="8229600" cy="1450800"/>
          </a:xfrm>
        </p:spPr>
        <p:txBody>
          <a:bodyPr/>
          <a:lstStyle/>
          <a:p>
            <a:r>
              <a:rPr lang="en-US" sz="2200" dirty="0"/>
              <a:t>The zeros preceding the 2 are not significant.</a:t>
            </a:r>
          </a:p>
          <a:p>
            <a:r>
              <a:rPr lang="en-US" sz="2200" dirty="0"/>
              <a:t>The digits 2, 6, and 5 are significant.</a:t>
            </a:r>
          </a:p>
          <a:p>
            <a:r>
              <a:rPr lang="en-US" sz="2200" dirty="0"/>
              <a:t>The zero in the last decimal place is significant.</a:t>
            </a:r>
          </a:p>
        </p:txBody>
      </p:sp>
      <p:sp>
        <p:nvSpPr>
          <p:cNvPr id="7" name="Content Placeholder 6">
            <a:extLst>
              <a:ext uri="{FF2B5EF4-FFF2-40B4-BE49-F238E27FC236}">
                <a16:creationId xmlns:a16="http://schemas.microsoft.com/office/drawing/2014/main" id="{4B072903-FDE7-4961-A4C2-3EEBA052DD91}"/>
              </a:ext>
            </a:extLst>
          </p:cNvPr>
          <p:cNvSpPr>
            <a:spLocks noGrp="1"/>
          </p:cNvSpPr>
          <p:nvPr>
            <p:ph sz="quarter" idx="18"/>
          </p:nvPr>
        </p:nvSpPr>
        <p:spPr>
          <a:xfrm>
            <a:off x="457200" y="5086800"/>
            <a:ext cx="3136392" cy="385086"/>
          </a:xfrm>
        </p:spPr>
        <p:txBody>
          <a:bodyPr/>
          <a:lstStyle/>
          <a:p>
            <a:pPr marL="432" indent="0">
              <a:buNone/>
            </a:pPr>
            <a:r>
              <a:rPr lang="en-US" sz="2200" b="1" dirty="0">
                <a:solidFill>
                  <a:schemeClr val="tx2"/>
                </a:solidFill>
              </a:rPr>
              <a:t>B.</a:t>
            </a:r>
            <a:r>
              <a:rPr lang="en-US" sz="2200" dirty="0">
                <a:solidFill>
                  <a:schemeClr val="tx2"/>
                </a:solidFill>
              </a:rPr>
              <a:t> </a:t>
            </a:r>
            <a:r>
              <a:rPr lang="en-US" sz="2200" dirty="0"/>
              <a:t>43.026 g is written as</a:t>
            </a:r>
          </a:p>
        </p:txBody>
      </p:sp>
      <p:graphicFrame>
        <p:nvGraphicFramePr>
          <p:cNvPr id="14" name="Object 13" descr="4.3026 times 10 to the power 1">
            <a:extLst>
              <a:ext uri="{FF2B5EF4-FFF2-40B4-BE49-F238E27FC236}">
                <a16:creationId xmlns:a16="http://schemas.microsoft.com/office/drawing/2014/main" id="{A5738FB1-71BE-48DC-AA34-1CB49F44E420}"/>
              </a:ext>
            </a:extLst>
          </p:cNvPr>
          <p:cNvGraphicFramePr>
            <a:graphicFrameLocks noChangeAspect="1"/>
          </p:cNvGraphicFramePr>
          <p:nvPr>
            <p:extLst/>
          </p:nvPr>
        </p:nvGraphicFramePr>
        <p:xfrm>
          <a:off x="3662122" y="5055196"/>
          <a:ext cx="1696419" cy="390543"/>
        </p:xfrm>
        <a:graphic>
          <a:graphicData uri="http://schemas.openxmlformats.org/presentationml/2006/ole">
            <mc:AlternateContent xmlns:mc="http://schemas.openxmlformats.org/markup-compatibility/2006">
              <mc:Choice xmlns:v="urn:schemas-microsoft-com:vml" Requires="v">
                <p:oleObj spid="_x0000_s9219" name="Equation" r:id="rId5" imgW="1765080" imgH="406080" progId="Equation.DSMT4">
                  <p:embed/>
                </p:oleObj>
              </mc:Choice>
              <mc:Fallback>
                <p:oleObj name="Equation" r:id="rId5" imgW="1765080" imgH="406080" progId="Equation.DSMT4">
                  <p:embed/>
                  <p:pic>
                    <p:nvPicPr>
                      <p:cNvPr id="14" name="Object 13" descr="4.3026 times 10 to the power 1">
                        <a:extLst>
                          <a:ext uri="{FF2B5EF4-FFF2-40B4-BE49-F238E27FC236}">
                            <a16:creationId xmlns:a16="http://schemas.microsoft.com/office/drawing/2014/main" id="{A5738FB1-71BE-48DC-AA34-1CB49F44E420}"/>
                          </a:ext>
                        </a:extLst>
                      </p:cNvPr>
                      <p:cNvPicPr/>
                      <p:nvPr/>
                    </p:nvPicPr>
                    <p:blipFill>
                      <a:blip r:embed="rId6"/>
                      <a:stretch>
                        <a:fillRect/>
                      </a:stretch>
                    </p:blipFill>
                    <p:spPr>
                      <a:xfrm>
                        <a:off x="3662122" y="5055196"/>
                        <a:ext cx="1696419" cy="390543"/>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EA3AF528-38CB-49A9-A966-999E7083A8BB}"/>
              </a:ext>
            </a:extLst>
          </p:cNvPr>
          <p:cNvSpPr>
            <a:spLocks noGrp="1"/>
          </p:cNvSpPr>
          <p:nvPr>
            <p:ph sz="quarter" idx="19"/>
          </p:nvPr>
        </p:nvSpPr>
        <p:spPr>
          <a:xfrm>
            <a:off x="7182000" y="5157175"/>
            <a:ext cx="1504800" cy="360000"/>
          </a:xfrm>
        </p:spPr>
        <p:txBody>
          <a:bodyPr/>
          <a:lstStyle/>
          <a:p>
            <a:pPr marL="0" indent="0">
              <a:buNone/>
            </a:pPr>
            <a:r>
              <a:rPr lang="en-US" sz="2200" dirty="0"/>
              <a:t>five S</a:t>
            </a:r>
            <a:r>
              <a:rPr lang="en-US" sz="100" dirty="0"/>
              <a:t> </a:t>
            </a:r>
            <a:r>
              <a:rPr lang="en-US" sz="2200" dirty="0"/>
              <a:t>Fs</a:t>
            </a:r>
          </a:p>
        </p:txBody>
      </p:sp>
      <p:sp>
        <p:nvSpPr>
          <p:cNvPr id="9" name="Content Placeholder 8">
            <a:extLst>
              <a:ext uri="{FF2B5EF4-FFF2-40B4-BE49-F238E27FC236}">
                <a16:creationId xmlns:a16="http://schemas.microsoft.com/office/drawing/2014/main" id="{C5D5E355-A3B0-49C7-A52E-6551C3ADDAAA}"/>
              </a:ext>
            </a:extLst>
          </p:cNvPr>
          <p:cNvSpPr>
            <a:spLocks noGrp="1"/>
          </p:cNvSpPr>
          <p:nvPr>
            <p:ph sz="quarter" idx="20"/>
          </p:nvPr>
        </p:nvSpPr>
        <p:spPr>
          <a:xfrm>
            <a:off x="457200" y="5576400"/>
            <a:ext cx="8229600" cy="756386"/>
          </a:xfrm>
        </p:spPr>
        <p:txBody>
          <a:bodyPr/>
          <a:lstStyle/>
          <a:p>
            <a:pPr indent="-255600"/>
            <a:r>
              <a:rPr lang="en-US" sz="2200" dirty="0"/>
              <a:t>The zeros between nonzero digits or at the end of decimal numbers are significant.</a:t>
            </a:r>
          </a:p>
        </p:txBody>
      </p:sp>
    </p:spTree>
    <p:extLst>
      <p:ext uri="{BB962C8B-B14F-4D97-AF65-F5344CB8AC3E}">
        <p14:creationId xmlns:p14="http://schemas.microsoft.com/office/powerpoint/2010/main" val="3939927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4CF4-0799-4C59-9C2B-F66ADDE755E6}"/>
              </a:ext>
            </a:extLst>
          </p:cNvPr>
          <p:cNvSpPr>
            <a:spLocks noGrp="1"/>
          </p:cNvSpPr>
          <p:nvPr>
            <p:ph type="title"/>
          </p:nvPr>
        </p:nvSpPr>
        <p:spPr/>
        <p:txBody>
          <a:bodyPr/>
          <a:lstStyle/>
          <a:p>
            <a:r>
              <a:rPr lang="en-US" dirty="0"/>
              <a:t>Solution 2 </a:t>
            </a:r>
            <a:r>
              <a:rPr lang="en-US" sz="2000" b="0" dirty="0"/>
              <a:t>(2 of 2)</a:t>
            </a:r>
            <a:endParaRPr lang="en-US" dirty="0"/>
          </a:p>
        </p:txBody>
      </p:sp>
      <p:sp>
        <p:nvSpPr>
          <p:cNvPr id="4" name="Content Placeholder 3">
            <a:extLst>
              <a:ext uri="{FF2B5EF4-FFF2-40B4-BE49-F238E27FC236}">
                <a16:creationId xmlns:a16="http://schemas.microsoft.com/office/drawing/2014/main" id="{889D0479-6CFD-46DF-8AF6-AF18E2449048}"/>
              </a:ext>
            </a:extLst>
          </p:cNvPr>
          <p:cNvSpPr>
            <a:spLocks noGrp="1"/>
          </p:cNvSpPr>
          <p:nvPr>
            <p:ph sz="quarter" idx="14"/>
          </p:nvPr>
        </p:nvSpPr>
        <p:spPr>
          <a:xfrm>
            <a:off x="457200" y="1555200"/>
            <a:ext cx="8229600" cy="1044000"/>
          </a:xfrm>
        </p:spPr>
        <p:txBody>
          <a:bodyPr/>
          <a:lstStyle/>
          <a:p>
            <a:pPr marL="432" indent="0">
              <a:buNone/>
            </a:pPr>
            <a:r>
              <a:rPr lang="en-IN" sz="2200" dirty="0"/>
              <a:t>Identify the significant and nonsignificant zeros in each of the following numbers, and write each number in the correct scientific notation:</a:t>
            </a:r>
          </a:p>
        </p:txBody>
      </p:sp>
      <p:sp>
        <p:nvSpPr>
          <p:cNvPr id="5" name="Content Placeholder 4">
            <a:extLst>
              <a:ext uri="{FF2B5EF4-FFF2-40B4-BE49-F238E27FC236}">
                <a16:creationId xmlns:a16="http://schemas.microsoft.com/office/drawing/2014/main" id="{C284BBDE-1EBA-4750-BDB5-D301D3453570}"/>
              </a:ext>
            </a:extLst>
          </p:cNvPr>
          <p:cNvSpPr>
            <a:spLocks noGrp="1"/>
          </p:cNvSpPr>
          <p:nvPr>
            <p:ph sz="quarter" idx="15"/>
          </p:nvPr>
        </p:nvSpPr>
        <p:spPr>
          <a:xfrm>
            <a:off x="457200" y="2818800"/>
            <a:ext cx="3510000" cy="396000"/>
          </a:xfrm>
        </p:spPr>
        <p:txBody>
          <a:bodyPr/>
          <a:lstStyle/>
          <a:p>
            <a:pPr marL="432" indent="0">
              <a:buNone/>
            </a:pPr>
            <a:r>
              <a:rPr lang="en-IN" sz="2200" b="1" dirty="0">
                <a:solidFill>
                  <a:schemeClr val="tx2"/>
                </a:solidFill>
              </a:rPr>
              <a:t>C. </a:t>
            </a:r>
            <a:r>
              <a:rPr lang="en-IN" sz="2200" dirty="0"/>
              <a:t>1 044 000 L is written as</a:t>
            </a:r>
          </a:p>
        </p:txBody>
      </p:sp>
      <p:graphicFrame>
        <p:nvGraphicFramePr>
          <p:cNvPr id="13" name="Object 12" descr="1.044 times 10 to the sixth power">
            <a:extLst>
              <a:ext uri="{FF2B5EF4-FFF2-40B4-BE49-F238E27FC236}">
                <a16:creationId xmlns:a16="http://schemas.microsoft.com/office/drawing/2014/main" id="{4713749E-43D9-47B4-BDB5-AD58D600A087}"/>
              </a:ext>
            </a:extLst>
          </p:cNvPr>
          <p:cNvGraphicFramePr>
            <a:graphicFrameLocks noChangeAspect="1"/>
          </p:cNvGraphicFramePr>
          <p:nvPr>
            <p:extLst/>
          </p:nvPr>
        </p:nvGraphicFramePr>
        <p:xfrm>
          <a:off x="4030279" y="2796956"/>
          <a:ext cx="1562169" cy="390543"/>
        </p:xfrm>
        <a:graphic>
          <a:graphicData uri="http://schemas.openxmlformats.org/presentationml/2006/ole">
            <mc:AlternateContent xmlns:mc="http://schemas.openxmlformats.org/markup-compatibility/2006">
              <mc:Choice xmlns:v="urn:schemas-microsoft-com:vml" Requires="v">
                <p:oleObj spid="_x0000_s10242" name="Equation" r:id="rId3" imgW="1625400" imgH="406080" progId="Equation.DSMT4">
                  <p:embed/>
                </p:oleObj>
              </mc:Choice>
              <mc:Fallback>
                <p:oleObj name="Equation" r:id="rId3" imgW="1625400" imgH="406080" progId="Equation.DSMT4">
                  <p:embed/>
                  <p:pic>
                    <p:nvPicPr>
                      <p:cNvPr id="13" name="Object 12" descr="1.044 times 10 to the sixth power">
                        <a:extLst>
                          <a:ext uri="{FF2B5EF4-FFF2-40B4-BE49-F238E27FC236}">
                            <a16:creationId xmlns:a16="http://schemas.microsoft.com/office/drawing/2014/main" id="{4713749E-43D9-47B4-BDB5-AD58D600A087}"/>
                          </a:ext>
                        </a:extLst>
                      </p:cNvPr>
                      <p:cNvPicPr/>
                      <p:nvPr/>
                    </p:nvPicPr>
                    <p:blipFill>
                      <a:blip r:embed="rId4"/>
                      <a:stretch>
                        <a:fillRect/>
                      </a:stretch>
                    </p:blipFill>
                    <p:spPr>
                      <a:xfrm>
                        <a:off x="4030279" y="2796956"/>
                        <a:ext cx="1562169" cy="390543"/>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BCAA1B6-43E4-4178-94DD-9E6E41F1F910}"/>
              </a:ext>
            </a:extLst>
          </p:cNvPr>
          <p:cNvSpPr>
            <a:spLocks noGrp="1"/>
          </p:cNvSpPr>
          <p:nvPr>
            <p:ph sz="quarter" idx="16"/>
          </p:nvPr>
        </p:nvSpPr>
        <p:spPr>
          <a:xfrm>
            <a:off x="7095600" y="2818800"/>
            <a:ext cx="1504800" cy="360000"/>
          </a:xfrm>
        </p:spPr>
        <p:txBody>
          <a:bodyPr/>
          <a:lstStyle/>
          <a:p>
            <a:pPr marL="432" indent="0">
              <a:buNone/>
            </a:pPr>
            <a:r>
              <a:rPr lang="en-US" sz="2200" dirty="0"/>
              <a:t>four S</a:t>
            </a:r>
            <a:r>
              <a:rPr lang="en-US" sz="100" dirty="0"/>
              <a:t> </a:t>
            </a:r>
            <a:r>
              <a:rPr lang="en-US" sz="2200" dirty="0"/>
              <a:t>Fs</a:t>
            </a:r>
          </a:p>
        </p:txBody>
      </p:sp>
      <p:sp>
        <p:nvSpPr>
          <p:cNvPr id="6" name="Content Placeholder 5">
            <a:extLst>
              <a:ext uri="{FF2B5EF4-FFF2-40B4-BE49-F238E27FC236}">
                <a16:creationId xmlns:a16="http://schemas.microsoft.com/office/drawing/2014/main" id="{D6E9F1C8-EFB1-442E-8910-6A52993D6B00}"/>
              </a:ext>
            </a:extLst>
          </p:cNvPr>
          <p:cNvSpPr>
            <a:spLocks noGrp="1"/>
          </p:cNvSpPr>
          <p:nvPr>
            <p:ph sz="quarter" idx="17"/>
          </p:nvPr>
        </p:nvSpPr>
        <p:spPr>
          <a:xfrm>
            <a:off x="454672" y="3344015"/>
            <a:ext cx="8229600" cy="1451925"/>
          </a:xfrm>
        </p:spPr>
        <p:txBody>
          <a:bodyPr/>
          <a:lstStyle/>
          <a:p>
            <a:r>
              <a:rPr lang="en-US" sz="2200" dirty="0"/>
              <a:t>The zeros between nonzero digits are significant.</a:t>
            </a:r>
          </a:p>
          <a:p>
            <a:r>
              <a:rPr lang="en-US" sz="2200" dirty="0"/>
              <a:t>The zeros at end of a number with no decimal point are not significant.</a:t>
            </a:r>
          </a:p>
        </p:txBody>
      </p:sp>
    </p:spTree>
    <p:extLst>
      <p:ext uri="{BB962C8B-B14F-4D97-AF65-F5344CB8AC3E}">
        <p14:creationId xmlns:p14="http://schemas.microsoft.com/office/powerpoint/2010/main" val="3232352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AB5F-6B9A-447E-8DEC-23B9212AE03F}"/>
              </a:ext>
            </a:extLst>
          </p:cNvPr>
          <p:cNvSpPr>
            <a:spLocks noGrp="1"/>
          </p:cNvSpPr>
          <p:nvPr>
            <p:ph type="title"/>
          </p:nvPr>
        </p:nvSpPr>
        <p:spPr/>
        <p:txBody>
          <a:bodyPr/>
          <a:lstStyle/>
          <a:p>
            <a:r>
              <a:rPr lang="en-US" dirty="0"/>
              <a:t>Units of Measurement</a:t>
            </a:r>
          </a:p>
        </p:txBody>
      </p:sp>
      <p:sp>
        <p:nvSpPr>
          <p:cNvPr id="3" name="Content Placeholder 2">
            <a:extLst>
              <a:ext uri="{FF2B5EF4-FFF2-40B4-BE49-F238E27FC236}">
                <a16:creationId xmlns:a16="http://schemas.microsoft.com/office/drawing/2014/main" id="{16742320-373C-419B-B1C8-76C892E35243}"/>
              </a:ext>
            </a:extLst>
          </p:cNvPr>
          <p:cNvSpPr>
            <a:spLocks noGrp="1"/>
          </p:cNvSpPr>
          <p:nvPr>
            <p:ph sz="quarter" idx="13"/>
          </p:nvPr>
        </p:nvSpPr>
        <p:spPr>
          <a:xfrm>
            <a:off x="457200" y="1556326"/>
            <a:ext cx="7951304" cy="4467955"/>
          </a:xfrm>
        </p:spPr>
        <p:txBody>
          <a:bodyPr/>
          <a:lstStyle/>
          <a:p>
            <a:pPr marL="432" indent="0">
              <a:buNone/>
            </a:pPr>
            <a:r>
              <a:rPr lang="en-US" dirty="0"/>
              <a:t>Scientists use the </a:t>
            </a:r>
            <a:r>
              <a:rPr lang="en-US" b="1" dirty="0"/>
              <a:t>metric system</a:t>
            </a:r>
            <a:r>
              <a:rPr lang="en-US" dirty="0"/>
              <a:t> of measurement and have adopted a modification of the metric system called the </a:t>
            </a:r>
            <a:r>
              <a:rPr lang="en-US" b="1" dirty="0"/>
              <a:t>International System of Units</a:t>
            </a:r>
            <a:r>
              <a:rPr lang="en-US" dirty="0"/>
              <a:t> as a worldwide standard.</a:t>
            </a:r>
          </a:p>
          <a:p>
            <a:pPr marL="432" indent="0">
              <a:buNone/>
            </a:pPr>
            <a:r>
              <a:rPr lang="en-US" dirty="0"/>
              <a:t>The </a:t>
            </a:r>
            <a:r>
              <a:rPr lang="en-US" b="1" dirty="0"/>
              <a:t>International System of Units (S</a:t>
            </a:r>
            <a:r>
              <a:rPr lang="en-US" sz="100" b="1" dirty="0"/>
              <a:t> </a:t>
            </a:r>
            <a:r>
              <a:rPr lang="en-US" b="1" dirty="0"/>
              <a:t>I)</a:t>
            </a:r>
            <a:r>
              <a:rPr lang="en-US" dirty="0"/>
              <a:t> is an official system of measurement used throughout the world for units of length, volume, mass, temperature, and time.</a:t>
            </a:r>
          </a:p>
        </p:txBody>
      </p:sp>
    </p:spTree>
    <p:extLst>
      <p:ext uri="{BB962C8B-B14F-4D97-AF65-F5344CB8AC3E}">
        <p14:creationId xmlns:p14="http://schemas.microsoft.com/office/powerpoint/2010/main" val="890925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7EDE-73B6-4CDE-A682-1D053FA661ED}"/>
              </a:ext>
            </a:extLst>
          </p:cNvPr>
          <p:cNvSpPr>
            <a:spLocks noGrp="1"/>
          </p:cNvSpPr>
          <p:nvPr>
            <p:ph type="title"/>
          </p:nvPr>
        </p:nvSpPr>
        <p:spPr/>
        <p:txBody>
          <a:bodyPr/>
          <a:lstStyle/>
          <a:p>
            <a:r>
              <a:rPr lang="en-US" dirty="0"/>
              <a:t>Exact Numbers </a:t>
            </a:r>
            <a:r>
              <a:rPr lang="en-US" sz="2000" b="0" dirty="0"/>
              <a:t>(1 of 2)</a:t>
            </a:r>
          </a:p>
        </p:txBody>
      </p:sp>
      <p:sp>
        <p:nvSpPr>
          <p:cNvPr id="3" name="Content Placeholder 2">
            <a:extLst>
              <a:ext uri="{FF2B5EF4-FFF2-40B4-BE49-F238E27FC236}">
                <a16:creationId xmlns:a16="http://schemas.microsoft.com/office/drawing/2014/main" id="{39EFD084-7233-4672-A2C3-DBD6A8859BFE}"/>
              </a:ext>
            </a:extLst>
          </p:cNvPr>
          <p:cNvSpPr>
            <a:spLocks noGrp="1"/>
          </p:cNvSpPr>
          <p:nvPr>
            <p:ph sz="quarter" idx="14"/>
          </p:nvPr>
        </p:nvSpPr>
        <p:spPr>
          <a:xfrm>
            <a:off x="457199" y="1555200"/>
            <a:ext cx="8229600" cy="1892850"/>
          </a:xfrm>
        </p:spPr>
        <p:txBody>
          <a:bodyPr/>
          <a:lstStyle/>
          <a:p>
            <a:pPr marL="432" indent="0">
              <a:buNone/>
            </a:pPr>
            <a:r>
              <a:rPr lang="en-US" sz="2400" b="1" dirty="0"/>
              <a:t>Exact numbers</a:t>
            </a:r>
            <a:r>
              <a:rPr lang="en-US" sz="2400" dirty="0"/>
              <a:t> are</a:t>
            </a:r>
          </a:p>
          <a:p>
            <a:r>
              <a:rPr lang="en-US" sz="2400" dirty="0"/>
              <a:t>those numbers obtained by counting items.</a:t>
            </a:r>
          </a:p>
          <a:p>
            <a:r>
              <a:rPr lang="en-US" sz="2400" dirty="0"/>
              <a:t>definitions that compare two units in the same measuring system.</a:t>
            </a:r>
          </a:p>
        </p:txBody>
      </p:sp>
      <p:sp>
        <p:nvSpPr>
          <p:cNvPr id="4" name="Content Placeholder 3">
            <a:extLst>
              <a:ext uri="{FF2B5EF4-FFF2-40B4-BE49-F238E27FC236}">
                <a16:creationId xmlns:a16="http://schemas.microsoft.com/office/drawing/2014/main" id="{0FF42610-F96F-4304-AE81-DF2A6F0D8488}"/>
              </a:ext>
            </a:extLst>
          </p:cNvPr>
          <p:cNvSpPr>
            <a:spLocks noGrp="1"/>
          </p:cNvSpPr>
          <p:nvPr>
            <p:ph sz="quarter" idx="15"/>
          </p:nvPr>
        </p:nvSpPr>
        <p:spPr>
          <a:xfrm>
            <a:off x="2080800" y="3780000"/>
            <a:ext cx="2286000" cy="2106000"/>
          </a:xfrm>
        </p:spPr>
        <p:txBody>
          <a:bodyPr/>
          <a:lstStyle/>
          <a:p>
            <a:pPr marL="432" indent="0">
              <a:buNone/>
            </a:pPr>
            <a:r>
              <a:rPr lang="en-US" sz="2400" dirty="0"/>
              <a:t>8 cookies</a:t>
            </a:r>
          </a:p>
          <a:p>
            <a:pPr marL="432" indent="0">
              <a:buNone/>
            </a:pPr>
            <a:r>
              <a:rPr lang="en-US" sz="2400" dirty="0"/>
              <a:t>2 baseballs</a:t>
            </a:r>
          </a:p>
          <a:p>
            <a:pPr marL="432" indent="0">
              <a:buNone/>
            </a:pPr>
            <a:r>
              <a:rPr lang="en-US" sz="2400" dirty="0"/>
              <a:t>1 f</a:t>
            </a:r>
            <a:r>
              <a:rPr lang="en-US" sz="100" dirty="0">
                <a:solidFill>
                  <a:schemeClr val="bg1"/>
                </a:solidFill>
              </a:rPr>
              <a:t>oo</a:t>
            </a:r>
            <a:r>
              <a:rPr lang="en-US" sz="2400" dirty="0"/>
              <a:t>t = 12 in</a:t>
            </a:r>
            <a:r>
              <a:rPr lang="en-US" sz="100" dirty="0">
                <a:solidFill>
                  <a:schemeClr val="bg1"/>
                </a:solidFill>
              </a:rPr>
              <a:t>ches</a:t>
            </a:r>
            <a:r>
              <a:rPr lang="en-US" sz="2400" dirty="0"/>
              <a:t>.</a:t>
            </a:r>
          </a:p>
          <a:p>
            <a:pPr marL="432" indent="0">
              <a:buNone/>
            </a:pPr>
            <a:r>
              <a:rPr lang="en-US" sz="2400" dirty="0"/>
              <a:t>1 k</a:t>
            </a:r>
            <a:r>
              <a:rPr lang="en-US" sz="100" dirty="0">
                <a:solidFill>
                  <a:schemeClr val="bg1"/>
                </a:solidFill>
              </a:rPr>
              <a:t>ilo</a:t>
            </a:r>
            <a:r>
              <a:rPr lang="en-US" sz="2400" dirty="0"/>
              <a:t>g</a:t>
            </a:r>
            <a:r>
              <a:rPr lang="en-US" sz="100" dirty="0">
                <a:solidFill>
                  <a:schemeClr val="bg1"/>
                </a:solidFill>
              </a:rPr>
              <a:t>rams</a:t>
            </a:r>
            <a:r>
              <a:rPr lang="en-US" sz="2400" dirty="0"/>
              <a:t> = 1000 g</a:t>
            </a:r>
            <a:r>
              <a:rPr lang="en-US" sz="100" dirty="0">
                <a:solidFill>
                  <a:schemeClr val="bg1"/>
                </a:solidFill>
              </a:rPr>
              <a:t>rams</a:t>
            </a:r>
          </a:p>
        </p:txBody>
      </p:sp>
      <p:pic>
        <p:nvPicPr>
          <p:cNvPr id="14" name="Content Placeholder 13" descr="Two baseballs.">
            <a:extLst>
              <a:ext uri="{FF2B5EF4-FFF2-40B4-BE49-F238E27FC236}">
                <a16:creationId xmlns:a16="http://schemas.microsoft.com/office/drawing/2014/main" id="{AB18F1F3-2C4D-442B-A82C-8879DE8E1AF2}"/>
              </a:ext>
            </a:extLst>
          </p:cNvPr>
          <p:cNvPicPr>
            <a:picLocks noGrp="1" noChangeAspect="1"/>
          </p:cNvPicPr>
          <p:nvPr>
            <p:ph sz="quarter" idx="17"/>
          </p:nvPr>
        </p:nvPicPr>
        <p:blipFill>
          <a:blip r:embed="rId2"/>
          <a:stretch>
            <a:fillRect/>
          </a:stretch>
        </p:blipFill>
        <p:spPr>
          <a:xfrm>
            <a:off x="5607611" y="3559817"/>
            <a:ext cx="2432515" cy="2780017"/>
          </a:xfrm>
          <a:prstGeom prst="rect">
            <a:avLst/>
          </a:prstGeom>
        </p:spPr>
      </p:pic>
    </p:spTree>
    <p:extLst>
      <p:ext uri="{BB962C8B-B14F-4D97-AF65-F5344CB8AC3E}">
        <p14:creationId xmlns:p14="http://schemas.microsoft.com/office/powerpoint/2010/main" val="3617801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0A02-EFEF-4C99-AF79-24F4BF8D6AA5}"/>
              </a:ext>
            </a:extLst>
          </p:cNvPr>
          <p:cNvSpPr>
            <a:spLocks noGrp="1"/>
          </p:cNvSpPr>
          <p:nvPr>
            <p:ph type="title"/>
          </p:nvPr>
        </p:nvSpPr>
        <p:spPr/>
        <p:txBody>
          <a:bodyPr/>
          <a:lstStyle/>
          <a:p>
            <a:r>
              <a:rPr lang="en-US" dirty="0"/>
              <a:t>Exact Numbers </a:t>
            </a:r>
            <a:r>
              <a:rPr lang="en-US" sz="2000" b="0" dirty="0"/>
              <a:t>(2 of 2)</a:t>
            </a:r>
            <a:endParaRPr lang="en-US" dirty="0"/>
          </a:p>
        </p:txBody>
      </p:sp>
      <p:sp>
        <p:nvSpPr>
          <p:cNvPr id="3" name="Content Placeholder 2">
            <a:extLst>
              <a:ext uri="{FF2B5EF4-FFF2-40B4-BE49-F238E27FC236}">
                <a16:creationId xmlns:a16="http://schemas.microsoft.com/office/drawing/2014/main" id="{2D8584DA-98B6-40FF-BC16-04C36531D5BC}"/>
              </a:ext>
            </a:extLst>
          </p:cNvPr>
          <p:cNvSpPr>
            <a:spLocks noGrp="1"/>
          </p:cNvSpPr>
          <p:nvPr>
            <p:ph sz="quarter" idx="13"/>
          </p:nvPr>
        </p:nvSpPr>
        <p:spPr>
          <a:xfrm>
            <a:off x="457198" y="1556327"/>
            <a:ext cx="8083298" cy="1739323"/>
          </a:xfrm>
        </p:spPr>
        <p:txBody>
          <a:bodyPr/>
          <a:lstStyle/>
          <a:p>
            <a:pPr marL="432" indent="0">
              <a:buNone/>
            </a:pPr>
            <a:r>
              <a:rPr lang="en-US" sz="2400" dirty="0"/>
              <a:t>Exact numbers are not measured, do not have a limited number of significant figures, and do not affect the number of significant figures in a calculation.</a:t>
            </a:r>
          </a:p>
          <a:p>
            <a:pPr marL="432" indent="0">
              <a:buNone/>
            </a:pPr>
            <a:r>
              <a:rPr lang="en-IN" sz="2400" b="1" dirty="0"/>
              <a:t>Table 2.3 </a:t>
            </a:r>
            <a:r>
              <a:rPr lang="en-IN" sz="2400" dirty="0"/>
              <a:t>Examples of Some Exact Numbers</a:t>
            </a:r>
          </a:p>
        </p:txBody>
      </p:sp>
      <p:graphicFrame>
        <p:nvGraphicFramePr>
          <p:cNvPr id="6" name="Table 6">
            <a:extLst>
              <a:ext uri="{FF2B5EF4-FFF2-40B4-BE49-F238E27FC236}">
                <a16:creationId xmlns:a16="http://schemas.microsoft.com/office/drawing/2014/main" id="{6F488440-D0FF-4D7A-BBB5-669C46E38A84}"/>
              </a:ext>
            </a:extLst>
          </p:cNvPr>
          <p:cNvGraphicFramePr>
            <a:graphicFrameLocks noGrp="1"/>
          </p:cNvGraphicFramePr>
          <p:nvPr>
            <p:ph sz="quarter" idx="14"/>
            <p:extLst/>
          </p:nvPr>
        </p:nvGraphicFramePr>
        <p:xfrm>
          <a:off x="457200" y="3495675"/>
          <a:ext cx="8229600" cy="185420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96187782"/>
                    </a:ext>
                  </a:extLst>
                </a:gridCol>
                <a:gridCol w="2743200">
                  <a:extLst>
                    <a:ext uri="{9D8B030D-6E8A-4147-A177-3AD203B41FA5}">
                      <a16:colId xmlns:a16="http://schemas.microsoft.com/office/drawing/2014/main" val="3414840341"/>
                    </a:ext>
                  </a:extLst>
                </a:gridCol>
                <a:gridCol w="2743200">
                  <a:extLst>
                    <a:ext uri="{9D8B030D-6E8A-4147-A177-3AD203B41FA5}">
                      <a16:colId xmlns:a16="http://schemas.microsoft.com/office/drawing/2014/main" val="2814282350"/>
                    </a:ext>
                  </a:extLst>
                </a:gridCol>
              </a:tblGrid>
              <a:tr h="370840">
                <a:tc>
                  <a:txBody>
                    <a:bodyPr/>
                    <a:lstStyle/>
                    <a:p>
                      <a:r>
                        <a:rPr lang="en-US" sz="1800" b="1" dirty="0"/>
                        <a:t>Counted Numbers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Defined Equalities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1" dirty="0">
                          <a:solidFill>
                            <a:schemeClr val="tx1"/>
                          </a:solidFill>
                        </a:rPr>
                        <a:t>Defined Equalities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2901316"/>
                  </a:ext>
                </a:extLst>
              </a:tr>
              <a:tr h="370840">
                <a:tc>
                  <a:txBody>
                    <a:bodyPr/>
                    <a:lstStyle/>
                    <a:p>
                      <a:r>
                        <a:rPr lang="en-US" sz="1800" b="1" dirty="0"/>
                        <a:t>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Metric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U.S.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769279"/>
                  </a:ext>
                </a:extLst>
              </a:tr>
              <a:tr h="370840">
                <a:tc>
                  <a:txBody>
                    <a:bodyPr/>
                    <a:lstStyle/>
                    <a:p>
                      <a:r>
                        <a:rPr lang="en-US" sz="1800" dirty="0"/>
                        <a:t>8 doughnuts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 L</a:t>
                      </a:r>
                      <a:r>
                        <a:rPr lang="en-US" sz="100" dirty="0">
                          <a:solidFill>
                            <a:schemeClr val="tx1"/>
                          </a:solidFill>
                        </a:rPr>
                        <a:t>iter</a:t>
                      </a:r>
                      <a:r>
                        <a:rPr lang="en-US" sz="1800" dirty="0">
                          <a:solidFill>
                            <a:schemeClr val="tx1"/>
                          </a:solidFill>
                        </a:rPr>
                        <a:t> = 1000 m</a:t>
                      </a:r>
                      <a:r>
                        <a:rPr lang="en-US" sz="100" dirty="0">
                          <a:solidFill>
                            <a:schemeClr val="tx1"/>
                          </a:solidFill>
                        </a:rPr>
                        <a:t>illi</a:t>
                      </a:r>
                      <a:r>
                        <a:rPr lang="en-US" sz="1800" dirty="0">
                          <a:solidFill>
                            <a:schemeClr val="tx1"/>
                          </a:solidFill>
                        </a:rPr>
                        <a:t>L</a:t>
                      </a:r>
                      <a:r>
                        <a:rPr lang="en-US" sz="100" dirty="0">
                          <a:solidFill>
                            <a:schemeClr val="tx1"/>
                          </a:solidFill>
                        </a:rPr>
                        <a:t>iter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 f</a:t>
                      </a:r>
                      <a:r>
                        <a:rPr lang="en-US" sz="100" dirty="0">
                          <a:solidFill>
                            <a:schemeClr val="tx1"/>
                          </a:solidFill>
                        </a:rPr>
                        <a:t>oo</a:t>
                      </a:r>
                      <a:r>
                        <a:rPr lang="en-US" sz="1800" dirty="0">
                          <a:solidFill>
                            <a:schemeClr val="tx1"/>
                          </a:solidFill>
                        </a:rPr>
                        <a:t>t = 12 in</a:t>
                      </a:r>
                      <a:r>
                        <a:rPr lang="en-US" sz="100" dirty="0">
                          <a:solidFill>
                            <a:schemeClr val="tx1"/>
                          </a:solidFill>
                        </a:rPr>
                        <a:t>ches</a:t>
                      </a:r>
                      <a:r>
                        <a:rPr lang="en-US" sz="18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011597"/>
                  </a:ext>
                </a:extLst>
              </a:tr>
              <a:tr h="370840">
                <a:tc>
                  <a:txBody>
                    <a:bodyPr/>
                    <a:lstStyle/>
                    <a:p>
                      <a:r>
                        <a:rPr lang="en-US" sz="1800" dirty="0"/>
                        <a:t>2 baseballs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 meter = 100 c</a:t>
                      </a:r>
                      <a:r>
                        <a:rPr lang="en-US" sz="100" dirty="0">
                          <a:solidFill>
                            <a:schemeClr val="tx1"/>
                          </a:solidFill>
                        </a:rPr>
                        <a:t>enti</a:t>
                      </a:r>
                      <a:r>
                        <a:rPr lang="en-US" sz="1800" dirty="0">
                          <a:solidFill>
                            <a:schemeClr val="tx1"/>
                          </a:solidFill>
                        </a:rPr>
                        <a:t>m</a:t>
                      </a:r>
                      <a:r>
                        <a:rPr lang="en-US" sz="100" dirty="0">
                          <a:solidFill>
                            <a:schemeClr val="tx1"/>
                          </a:solidFill>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 q</a:t>
                      </a:r>
                      <a:r>
                        <a:rPr lang="en-US" sz="100" dirty="0">
                          <a:solidFill>
                            <a:schemeClr val="tx1"/>
                          </a:solidFill>
                        </a:rPr>
                        <a:t>uar</a:t>
                      </a:r>
                      <a:r>
                        <a:rPr lang="en-US" sz="1800" dirty="0">
                          <a:solidFill>
                            <a:schemeClr val="tx1"/>
                          </a:solidFill>
                        </a:rPr>
                        <a:t>t = 4 cups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345675"/>
                  </a:ext>
                </a:extLst>
              </a:tr>
              <a:tr h="370840">
                <a:tc>
                  <a:txBody>
                    <a:bodyPr/>
                    <a:lstStyle/>
                    <a:p>
                      <a:r>
                        <a:rPr lang="en-US" sz="1800" dirty="0"/>
                        <a:t>5 capsules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 k</a:t>
                      </a:r>
                      <a:r>
                        <a:rPr lang="en-US" sz="100" dirty="0">
                          <a:solidFill>
                            <a:schemeClr val="tx1"/>
                          </a:solidFill>
                        </a:rPr>
                        <a:t>ilo</a:t>
                      </a:r>
                      <a:r>
                        <a:rPr lang="en-US" sz="1800" dirty="0">
                          <a:solidFill>
                            <a:schemeClr val="tx1"/>
                          </a:solidFill>
                        </a:rPr>
                        <a:t>g</a:t>
                      </a:r>
                      <a:r>
                        <a:rPr lang="en-US" sz="100" dirty="0">
                          <a:solidFill>
                            <a:schemeClr val="tx1"/>
                          </a:solidFill>
                        </a:rPr>
                        <a:t>ram</a:t>
                      </a:r>
                      <a:r>
                        <a:rPr lang="en-US" sz="1800" dirty="0">
                          <a:solidFill>
                            <a:schemeClr val="tx1"/>
                          </a:solidFill>
                        </a:rPr>
                        <a:t> = 1000 g</a:t>
                      </a:r>
                      <a:r>
                        <a:rPr lang="en-US" sz="100" dirty="0">
                          <a:solidFill>
                            <a:schemeClr val="tx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1 l</a:t>
                      </a:r>
                      <a:r>
                        <a:rPr lang="en-US" sz="100" dirty="0">
                          <a:solidFill>
                            <a:schemeClr val="tx1"/>
                          </a:solidFill>
                        </a:rPr>
                        <a:t> </a:t>
                      </a:r>
                      <a:r>
                        <a:rPr lang="en-US" sz="1800" dirty="0">
                          <a:solidFill>
                            <a:schemeClr val="tx1"/>
                          </a:solidFill>
                        </a:rPr>
                        <a:t>b = 16 o</a:t>
                      </a:r>
                      <a:r>
                        <a:rPr lang="en-US" sz="100" dirty="0">
                          <a:solidFill>
                            <a:schemeClr val="tx1"/>
                          </a:solidFill>
                        </a:rPr>
                        <a:t> </a:t>
                      </a:r>
                      <a:r>
                        <a:rPr lang="en-US" sz="1800" dirty="0">
                          <a:solidFill>
                            <a:schemeClr val="tx1"/>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231640"/>
                  </a:ext>
                </a:extLst>
              </a:tr>
            </a:tbl>
          </a:graphicData>
        </a:graphic>
      </p:graphicFrame>
    </p:spTree>
    <p:extLst>
      <p:ext uri="{BB962C8B-B14F-4D97-AF65-F5344CB8AC3E}">
        <p14:creationId xmlns:p14="http://schemas.microsoft.com/office/powerpoint/2010/main" val="449124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1D1F-4812-48D4-864F-0751174FB699}"/>
              </a:ext>
            </a:extLst>
          </p:cNvPr>
          <p:cNvSpPr>
            <a:spLocks noGrp="1"/>
          </p:cNvSpPr>
          <p:nvPr>
            <p:ph type="title"/>
          </p:nvPr>
        </p:nvSpPr>
        <p:spPr/>
        <p:txBody>
          <a:bodyPr/>
          <a:lstStyle/>
          <a:p>
            <a:r>
              <a:rPr lang="en-US" dirty="0"/>
              <a:t>Learning Check 3</a:t>
            </a:r>
          </a:p>
        </p:txBody>
      </p:sp>
      <p:sp>
        <p:nvSpPr>
          <p:cNvPr id="3" name="Content Placeholder 2">
            <a:extLst>
              <a:ext uri="{FF2B5EF4-FFF2-40B4-BE49-F238E27FC236}">
                <a16:creationId xmlns:a16="http://schemas.microsoft.com/office/drawing/2014/main" id="{96BED309-D791-4009-B3E0-D4D524DA4CDC}"/>
              </a:ext>
            </a:extLst>
          </p:cNvPr>
          <p:cNvSpPr>
            <a:spLocks noGrp="1"/>
          </p:cNvSpPr>
          <p:nvPr>
            <p:ph sz="quarter" idx="13"/>
          </p:nvPr>
        </p:nvSpPr>
        <p:spPr/>
        <p:txBody>
          <a:bodyPr/>
          <a:lstStyle/>
          <a:p>
            <a:pPr marL="432" indent="0">
              <a:buNone/>
            </a:pPr>
            <a:r>
              <a:rPr lang="en-US" dirty="0"/>
              <a:t>Identify the numbers below as measured or exact, and give the number of significant figures in each measured number.</a:t>
            </a:r>
          </a:p>
          <a:p>
            <a:pPr marL="432" indent="0">
              <a:buNone/>
            </a:pPr>
            <a:r>
              <a:rPr lang="en-US" b="1" dirty="0">
                <a:solidFill>
                  <a:schemeClr val="tx2"/>
                </a:solidFill>
              </a:rPr>
              <a:t>A.</a:t>
            </a:r>
            <a:r>
              <a:rPr lang="en-US" dirty="0">
                <a:solidFill>
                  <a:schemeClr val="tx2"/>
                </a:solidFill>
              </a:rPr>
              <a:t> </a:t>
            </a:r>
            <a:r>
              <a:rPr lang="en-US" dirty="0"/>
              <a:t>3 coins</a:t>
            </a:r>
          </a:p>
          <a:p>
            <a:pPr marL="432" indent="0">
              <a:buNone/>
            </a:pPr>
            <a:r>
              <a:rPr lang="en-US" b="1" dirty="0">
                <a:solidFill>
                  <a:schemeClr val="tx2"/>
                </a:solidFill>
              </a:rPr>
              <a:t>B.</a:t>
            </a:r>
            <a:r>
              <a:rPr lang="en-US" dirty="0">
                <a:solidFill>
                  <a:schemeClr val="tx2"/>
                </a:solidFill>
              </a:rPr>
              <a:t> </a:t>
            </a:r>
            <a:r>
              <a:rPr lang="en-US" dirty="0"/>
              <a:t>The diameter of a circle is 7.902 c</a:t>
            </a:r>
            <a:r>
              <a:rPr lang="en-US" sz="100" dirty="0">
                <a:solidFill>
                  <a:schemeClr val="bg1"/>
                </a:solidFill>
              </a:rPr>
              <a:t>enti</a:t>
            </a:r>
            <a:r>
              <a:rPr lang="en-US" dirty="0"/>
              <a:t>m</a:t>
            </a:r>
            <a:r>
              <a:rPr lang="en-US" sz="100" dirty="0">
                <a:solidFill>
                  <a:schemeClr val="bg1"/>
                </a:solidFill>
              </a:rPr>
              <a:t>eters</a:t>
            </a:r>
            <a:r>
              <a:rPr lang="en-US" dirty="0"/>
              <a:t>.</a:t>
            </a:r>
          </a:p>
          <a:p>
            <a:pPr marL="432" indent="0">
              <a:buNone/>
            </a:pPr>
            <a:r>
              <a:rPr lang="en-US" b="1" dirty="0">
                <a:solidFill>
                  <a:schemeClr val="tx2"/>
                </a:solidFill>
              </a:rPr>
              <a:t>C.</a:t>
            </a:r>
            <a:r>
              <a:rPr lang="en-US" dirty="0">
                <a:solidFill>
                  <a:schemeClr val="tx2"/>
                </a:solidFill>
              </a:rPr>
              <a:t> </a:t>
            </a:r>
            <a:r>
              <a:rPr lang="en-US" dirty="0"/>
              <a:t>60 min</a:t>
            </a:r>
            <a:r>
              <a:rPr lang="en-US" sz="100" dirty="0">
                <a:solidFill>
                  <a:schemeClr val="bg1"/>
                </a:solidFill>
              </a:rPr>
              <a:t>utes</a:t>
            </a:r>
            <a:r>
              <a:rPr lang="en-US" dirty="0"/>
              <a:t> = 1 h</a:t>
            </a:r>
            <a:r>
              <a:rPr lang="en-US" sz="100" dirty="0">
                <a:solidFill>
                  <a:schemeClr val="bg1"/>
                </a:solidFill>
              </a:rPr>
              <a:t>our</a:t>
            </a:r>
          </a:p>
        </p:txBody>
      </p:sp>
    </p:spTree>
    <p:extLst>
      <p:ext uri="{BB962C8B-B14F-4D97-AF65-F5344CB8AC3E}">
        <p14:creationId xmlns:p14="http://schemas.microsoft.com/office/powerpoint/2010/main" val="3619340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4548-FA08-43D8-94CF-1A5E3078AE69}"/>
              </a:ext>
            </a:extLst>
          </p:cNvPr>
          <p:cNvSpPr>
            <a:spLocks noGrp="1"/>
          </p:cNvSpPr>
          <p:nvPr>
            <p:ph type="title"/>
          </p:nvPr>
        </p:nvSpPr>
        <p:spPr/>
        <p:txBody>
          <a:bodyPr/>
          <a:lstStyle/>
          <a:p>
            <a:r>
              <a:rPr lang="en-US" dirty="0"/>
              <a:t>Solution 3</a:t>
            </a:r>
          </a:p>
        </p:txBody>
      </p:sp>
      <p:sp>
        <p:nvSpPr>
          <p:cNvPr id="3" name="Content Placeholder 2">
            <a:extLst>
              <a:ext uri="{FF2B5EF4-FFF2-40B4-BE49-F238E27FC236}">
                <a16:creationId xmlns:a16="http://schemas.microsoft.com/office/drawing/2014/main" id="{B1B5E49B-E73F-49AE-A4F5-C8F64DE3BFE4}"/>
              </a:ext>
            </a:extLst>
          </p:cNvPr>
          <p:cNvSpPr>
            <a:spLocks noGrp="1"/>
          </p:cNvSpPr>
          <p:nvPr>
            <p:ph sz="quarter" idx="13"/>
          </p:nvPr>
        </p:nvSpPr>
        <p:spPr/>
        <p:txBody>
          <a:bodyPr/>
          <a:lstStyle/>
          <a:p>
            <a:pPr marL="432" indent="0">
              <a:buNone/>
            </a:pPr>
            <a:r>
              <a:rPr lang="en-US" dirty="0"/>
              <a:t>Identify the numbers below as measured or exact, and give the number of significant figures in each measured number.</a:t>
            </a:r>
          </a:p>
          <a:p>
            <a:pPr marL="398463" indent="-398463">
              <a:buNone/>
            </a:pPr>
            <a:r>
              <a:rPr lang="en-US" b="1" dirty="0">
                <a:solidFill>
                  <a:schemeClr val="tx2"/>
                </a:solidFill>
              </a:rPr>
              <a:t>A.</a:t>
            </a:r>
            <a:r>
              <a:rPr lang="en-US" dirty="0">
                <a:solidFill>
                  <a:schemeClr val="tx2"/>
                </a:solidFill>
              </a:rPr>
              <a:t> </a:t>
            </a:r>
            <a:r>
              <a:rPr lang="en-US" dirty="0"/>
              <a:t>The value 3 coins is obtained by counting, making it an exact number.</a:t>
            </a:r>
          </a:p>
          <a:p>
            <a:pPr marL="398463" indent="-398463">
              <a:buNone/>
            </a:pPr>
            <a:r>
              <a:rPr lang="en-US" b="1" dirty="0">
                <a:solidFill>
                  <a:schemeClr val="tx2"/>
                </a:solidFill>
              </a:rPr>
              <a:t>B.</a:t>
            </a:r>
            <a:r>
              <a:rPr lang="en-US" dirty="0">
                <a:solidFill>
                  <a:schemeClr val="tx2"/>
                </a:solidFill>
              </a:rPr>
              <a:t> </a:t>
            </a:r>
            <a:r>
              <a:rPr lang="en-US" dirty="0"/>
              <a:t>The diameter of a circle is obtained using a measuring device (ruler). The contained zero in this measured number is significant, so it contains four S</a:t>
            </a:r>
            <a:r>
              <a:rPr lang="en-US" sz="100" dirty="0"/>
              <a:t> </a:t>
            </a:r>
            <a:r>
              <a:rPr lang="en-US" dirty="0"/>
              <a:t>Fs.</a:t>
            </a:r>
          </a:p>
          <a:p>
            <a:pPr marL="398463" indent="-398463">
              <a:buNone/>
            </a:pPr>
            <a:r>
              <a:rPr lang="en-US" b="1" dirty="0">
                <a:solidFill>
                  <a:schemeClr val="tx2"/>
                </a:solidFill>
              </a:rPr>
              <a:t>C.</a:t>
            </a:r>
            <a:r>
              <a:rPr lang="en-US" dirty="0">
                <a:solidFill>
                  <a:schemeClr val="tx2"/>
                </a:solidFill>
              </a:rPr>
              <a:t> </a:t>
            </a:r>
            <a:r>
              <a:rPr lang="en-US" dirty="0"/>
              <a:t>60 min</a:t>
            </a:r>
            <a:r>
              <a:rPr lang="en-US" sz="100" dirty="0">
                <a:solidFill>
                  <a:schemeClr val="bg1"/>
                </a:solidFill>
              </a:rPr>
              <a:t>utes</a:t>
            </a:r>
            <a:r>
              <a:rPr lang="en-US" dirty="0"/>
              <a:t> = 1 h</a:t>
            </a:r>
            <a:r>
              <a:rPr lang="en-US" sz="100" dirty="0">
                <a:solidFill>
                  <a:schemeClr val="bg1"/>
                </a:solidFill>
              </a:rPr>
              <a:t>our</a:t>
            </a:r>
            <a:r>
              <a:rPr lang="en-US" dirty="0"/>
              <a:t> is exact by definition.</a:t>
            </a:r>
          </a:p>
        </p:txBody>
      </p:sp>
    </p:spTree>
    <p:extLst>
      <p:ext uri="{BB962C8B-B14F-4D97-AF65-F5344CB8AC3E}">
        <p14:creationId xmlns:p14="http://schemas.microsoft.com/office/powerpoint/2010/main" val="2575431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452F-0BCA-4DD9-9592-83AA25CFF411}"/>
              </a:ext>
            </a:extLst>
          </p:cNvPr>
          <p:cNvSpPr>
            <a:spLocks noGrp="1"/>
          </p:cNvSpPr>
          <p:nvPr>
            <p:ph type="title"/>
          </p:nvPr>
        </p:nvSpPr>
        <p:spPr>
          <a:xfrm>
            <a:off x="457200" y="215371"/>
            <a:ext cx="8229600" cy="1097279"/>
          </a:xfrm>
        </p:spPr>
        <p:txBody>
          <a:bodyPr/>
          <a:lstStyle/>
          <a:p>
            <a:r>
              <a:rPr lang="en-US" dirty="0"/>
              <a:t>Learning Check 4</a:t>
            </a:r>
          </a:p>
        </p:txBody>
      </p:sp>
      <p:sp>
        <p:nvSpPr>
          <p:cNvPr id="4" name="Content Placeholder 3">
            <a:extLst>
              <a:ext uri="{FF2B5EF4-FFF2-40B4-BE49-F238E27FC236}">
                <a16:creationId xmlns:a16="http://schemas.microsoft.com/office/drawing/2014/main" id="{5AECEF91-6634-4179-B488-780BF1C11E4A}"/>
              </a:ext>
            </a:extLst>
          </p:cNvPr>
          <p:cNvSpPr>
            <a:spLocks noGrp="1"/>
          </p:cNvSpPr>
          <p:nvPr>
            <p:ph sz="quarter" idx="14"/>
          </p:nvPr>
        </p:nvSpPr>
        <p:spPr>
          <a:xfrm>
            <a:off x="454672" y="1575735"/>
            <a:ext cx="8229600" cy="677182"/>
          </a:xfrm>
        </p:spPr>
        <p:txBody>
          <a:bodyPr/>
          <a:lstStyle/>
          <a:p>
            <a:pPr marL="432" indent="0">
              <a:buNone/>
            </a:pPr>
            <a:r>
              <a:rPr lang="en-US" sz="2400" dirty="0"/>
              <a:t>State the number of significant figures in each of the following measurements:</a:t>
            </a:r>
          </a:p>
        </p:txBody>
      </p:sp>
      <p:sp>
        <p:nvSpPr>
          <p:cNvPr id="3" name="Content Placeholder 2">
            <a:extLst>
              <a:ext uri="{FF2B5EF4-FFF2-40B4-BE49-F238E27FC236}">
                <a16:creationId xmlns:a16="http://schemas.microsoft.com/office/drawing/2014/main" id="{0788CD43-5ADD-4FB9-88F0-F882DE07E2E2}"/>
              </a:ext>
            </a:extLst>
          </p:cNvPr>
          <p:cNvSpPr>
            <a:spLocks noGrp="1"/>
          </p:cNvSpPr>
          <p:nvPr>
            <p:ph sz="quarter" idx="16"/>
          </p:nvPr>
        </p:nvSpPr>
        <p:spPr>
          <a:xfrm>
            <a:off x="454673" y="2796170"/>
            <a:ext cx="1739888" cy="412269"/>
          </a:xfrm>
        </p:spPr>
        <p:txBody>
          <a:bodyPr/>
          <a:lstStyle/>
          <a:p>
            <a:pPr marL="432" indent="0">
              <a:buNone/>
            </a:pPr>
            <a:r>
              <a:rPr lang="en-US" sz="2400" b="1" dirty="0">
                <a:solidFill>
                  <a:schemeClr val="tx2"/>
                </a:solidFill>
              </a:rPr>
              <a:t>A.</a:t>
            </a:r>
            <a:r>
              <a:rPr lang="en-US" sz="2400" dirty="0">
                <a:solidFill>
                  <a:schemeClr val="tx2"/>
                </a:solidFill>
              </a:rPr>
              <a:t> </a:t>
            </a:r>
            <a:r>
              <a:rPr lang="en-US" sz="2400" dirty="0"/>
              <a:t>0.030 </a:t>
            </a:r>
            <a:r>
              <a:rPr lang="en-US" sz="2400" dirty="0">
                <a:solidFill>
                  <a:schemeClr val="tx1"/>
                </a:solidFill>
              </a:rPr>
              <a:t>m</a:t>
            </a:r>
            <a:r>
              <a:rPr lang="en-US" sz="100" dirty="0">
                <a:solidFill>
                  <a:schemeClr val="tx1"/>
                </a:solidFill>
              </a:rPr>
              <a:t>eters</a:t>
            </a:r>
            <a:endParaRPr lang="en-US" sz="2400" dirty="0"/>
          </a:p>
        </p:txBody>
      </p:sp>
      <p:sp>
        <p:nvSpPr>
          <p:cNvPr id="6" name="Content Placeholder 5">
            <a:extLst>
              <a:ext uri="{FF2B5EF4-FFF2-40B4-BE49-F238E27FC236}">
                <a16:creationId xmlns:a16="http://schemas.microsoft.com/office/drawing/2014/main" id="{9EE6A2F7-97FC-47FA-A7B5-389E5AD2027E}"/>
              </a:ext>
            </a:extLst>
          </p:cNvPr>
          <p:cNvSpPr>
            <a:spLocks noGrp="1"/>
          </p:cNvSpPr>
          <p:nvPr>
            <p:ph sz="quarter" idx="17"/>
          </p:nvPr>
        </p:nvSpPr>
        <p:spPr>
          <a:xfrm>
            <a:off x="454672" y="3285026"/>
            <a:ext cx="3732767" cy="412269"/>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4.050 L</a:t>
            </a:r>
            <a:r>
              <a:rPr lang="en-US" sz="100" dirty="0">
                <a:solidFill>
                  <a:schemeClr val="bg1"/>
                </a:solidFill>
              </a:rPr>
              <a:t>iters</a:t>
            </a:r>
          </a:p>
        </p:txBody>
      </p:sp>
      <p:sp>
        <p:nvSpPr>
          <p:cNvPr id="8" name="Content Placeholder 7">
            <a:extLst>
              <a:ext uri="{FF2B5EF4-FFF2-40B4-BE49-F238E27FC236}">
                <a16:creationId xmlns:a16="http://schemas.microsoft.com/office/drawing/2014/main" id="{D299DC92-4885-451F-9AE9-8BD2FCE84CEA}"/>
              </a:ext>
            </a:extLst>
          </p:cNvPr>
          <p:cNvSpPr>
            <a:spLocks noGrp="1"/>
          </p:cNvSpPr>
          <p:nvPr>
            <p:ph sz="quarter" idx="19"/>
          </p:nvPr>
        </p:nvSpPr>
        <p:spPr>
          <a:xfrm>
            <a:off x="457201" y="3885996"/>
            <a:ext cx="3347883" cy="412269"/>
          </a:xfrm>
        </p:spPr>
        <p:txBody>
          <a:bodyPr/>
          <a:lstStyle/>
          <a:p>
            <a:pPr marL="0" indent="0">
              <a:buNone/>
            </a:pPr>
            <a:r>
              <a:rPr lang="en-US" sz="2400" b="1" dirty="0">
                <a:solidFill>
                  <a:schemeClr val="tx2"/>
                </a:solidFill>
                <a:cs typeface="Times New Roman"/>
              </a:rPr>
              <a:t>C.</a:t>
            </a:r>
            <a:r>
              <a:rPr lang="en-US" sz="2400" b="1" dirty="0">
                <a:solidFill>
                  <a:schemeClr val="tx2"/>
                </a:solidFill>
                <a:ea typeface="ヒラギノ角ゴ Pro W3" pitchFamily="127" charset="-128"/>
                <a:cs typeface="Arial" pitchFamily="34" charset="0"/>
              </a:rPr>
              <a:t> </a:t>
            </a:r>
            <a:r>
              <a:rPr lang="en-US" sz="2400" dirty="0">
                <a:cs typeface="Times New Roman"/>
              </a:rPr>
              <a:t>0.0008 g</a:t>
            </a:r>
            <a:r>
              <a:rPr lang="en-US" sz="100" dirty="0">
                <a:solidFill>
                  <a:schemeClr val="bg1"/>
                </a:solidFill>
                <a:cs typeface="Times New Roman"/>
              </a:rPr>
              <a:t>rams</a:t>
            </a:r>
            <a:endParaRPr lang="en-US" sz="100" dirty="0">
              <a:solidFill>
                <a:schemeClr val="bg1"/>
              </a:solidFill>
            </a:endParaRPr>
          </a:p>
        </p:txBody>
      </p:sp>
      <p:sp>
        <p:nvSpPr>
          <p:cNvPr id="10" name="Content Placeholder 9">
            <a:extLst>
              <a:ext uri="{FF2B5EF4-FFF2-40B4-BE49-F238E27FC236}">
                <a16:creationId xmlns:a16="http://schemas.microsoft.com/office/drawing/2014/main" id="{51F4AC08-799F-447A-9B80-3642196330A4}"/>
              </a:ext>
            </a:extLst>
          </p:cNvPr>
          <p:cNvSpPr>
            <a:spLocks noGrp="1"/>
          </p:cNvSpPr>
          <p:nvPr>
            <p:ph sz="quarter" idx="21"/>
          </p:nvPr>
        </p:nvSpPr>
        <p:spPr>
          <a:xfrm>
            <a:off x="454674" y="4449472"/>
            <a:ext cx="3099688" cy="595122"/>
          </a:xfrm>
        </p:spPr>
        <p:txBody>
          <a:bodyPr/>
          <a:lstStyle/>
          <a:p>
            <a:pPr marL="432" indent="0">
              <a:buNone/>
            </a:pPr>
            <a:r>
              <a:rPr lang="en-US" sz="2400" b="1" dirty="0">
                <a:solidFill>
                  <a:schemeClr val="tx2"/>
                </a:solidFill>
              </a:rPr>
              <a:t>D.</a:t>
            </a:r>
            <a:r>
              <a:rPr lang="en-US" sz="2400" dirty="0">
                <a:solidFill>
                  <a:schemeClr val="tx2"/>
                </a:solidFill>
              </a:rPr>
              <a:t> </a:t>
            </a:r>
            <a:r>
              <a:rPr lang="en-US" sz="2400" dirty="0"/>
              <a:t>2.80 m</a:t>
            </a:r>
            <a:r>
              <a:rPr lang="en-US" sz="100" dirty="0">
                <a:solidFill>
                  <a:schemeClr val="bg1"/>
                </a:solidFill>
              </a:rPr>
              <a:t>eters</a:t>
            </a:r>
          </a:p>
        </p:txBody>
      </p:sp>
    </p:spTree>
    <p:extLst>
      <p:ext uri="{BB962C8B-B14F-4D97-AF65-F5344CB8AC3E}">
        <p14:creationId xmlns:p14="http://schemas.microsoft.com/office/powerpoint/2010/main" val="1612764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452F-0BCA-4DD9-9592-83AA25CFF411}"/>
              </a:ext>
            </a:extLst>
          </p:cNvPr>
          <p:cNvSpPr>
            <a:spLocks noGrp="1"/>
          </p:cNvSpPr>
          <p:nvPr>
            <p:ph type="title"/>
          </p:nvPr>
        </p:nvSpPr>
        <p:spPr>
          <a:xfrm>
            <a:off x="457200" y="215371"/>
            <a:ext cx="8229600" cy="1097279"/>
          </a:xfrm>
        </p:spPr>
        <p:txBody>
          <a:bodyPr/>
          <a:lstStyle/>
          <a:p>
            <a:r>
              <a:rPr lang="en-US" dirty="0"/>
              <a:t>Solution 4</a:t>
            </a:r>
          </a:p>
        </p:txBody>
      </p:sp>
      <p:sp>
        <p:nvSpPr>
          <p:cNvPr id="4" name="Content Placeholder 3">
            <a:extLst>
              <a:ext uri="{FF2B5EF4-FFF2-40B4-BE49-F238E27FC236}">
                <a16:creationId xmlns:a16="http://schemas.microsoft.com/office/drawing/2014/main" id="{5AECEF91-6634-4179-B488-780BF1C11E4A}"/>
              </a:ext>
            </a:extLst>
          </p:cNvPr>
          <p:cNvSpPr>
            <a:spLocks noGrp="1"/>
          </p:cNvSpPr>
          <p:nvPr>
            <p:ph sz="quarter" idx="14"/>
          </p:nvPr>
        </p:nvSpPr>
        <p:spPr>
          <a:xfrm>
            <a:off x="453600" y="1576799"/>
            <a:ext cx="8229600" cy="676800"/>
          </a:xfrm>
        </p:spPr>
        <p:txBody>
          <a:bodyPr/>
          <a:lstStyle/>
          <a:p>
            <a:pPr marL="432" indent="0">
              <a:buNone/>
            </a:pPr>
            <a:r>
              <a:rPr lang="en-US" sz="2400" dirty="0"/>
              <a:t>State the number of significant figures in each of the following measurements:</a:t>
            </a:r>
          </a:p>
        </p:txBody>
      </p:sp>
      <p:sp>
        <p:nvSpPr>
          <p:cNvPr id="5" name="Content Placeholder 4">
            <a:extLst>
              <a:ext uri="{FF2B5EF4-FFF2-40B4-BE49-F238E27FC236}">
                <a16:creationId xmlns:a16="http://schemas.microsoft.com/office/drawing/2014/main" id="{03EEB500-AA29-4DA0-9909-75CFDE9268E3}"/>
              </a:ext>
            </a:extLst>
          </p:cNvPr>
          <p:cNvSpPr>
            <a:spLocks noGrp="1"/>
          </p:cNvSpPr>
          <p:nvPr>
            <p:ph sz="quarter" idx="15"/>
          </p:nvPr>
        </p:nvSpPr>
        <p:spPr>
          <a:xfrm>
            <a:off x="453600" y="2797200"/>
            <a:ext cx="1738800" cy="414096"/>
          </a:xfrm>
        </p:spPr>
        <p:txBody>
          <a:bodyPr/>
          <a:lstStyle/>
          <a:p>
            <a:pPr marL="432" indent="0">
              <a:buNone/>
            </a:pPr>
            <a:r>
              <a:rPr lang="en-US" sz="2400" b="1" dirty="0">
                <a:solidFill>
                  <a:schemeClr val="tx2"/>
                </a:solidFill>
              </a:rPr>
              <a:t>A.</a:t>
            </a:r>
            <a:r>
              <a:rPr lang="en-US" sz="2400" dirty="0">
                <a:solidFill>
                  <a:schemeClr val="tx2"/>
                </a:solidFill>
              </a:rPr>
              <a:t> </a:t>
            </a:r>
            <a:r>
              <a:rPr lang="en-US" sz="2400" dirty="0"/>
              <a:t>0.030 m</a:t>
            </a:r>
            <a:r>
              <a:rPr lang="en-US" sz="100" dirty="0">
                <a:solidFill>
                  <a:schemeClr val="bg1"/>
                </a:solidFill>
              </a:rPr>
              <a:t>eters</a:t>
            </a:r>
          </a:p>
        </p:txBody>
      </p:sp>
      <p:sp>
        <p:nvSpPr>
          <p:cNvPr id="3" name="Content Placeholder 2">
            <a:extLst>
              <a:ext uri="{FF2B5EF4-FFF2-40B4-BE49-F238E27FC236}">
                <a16:creationId xmlns:a16="http://schemas.microsoft.com/office/drawing/2014/main" id="{0788CD43-5ADD-4FB9-88F0-F882DE07E2E2}"/>
              </a:ext>
            </a:extLst>
          </p:cNvPr>
          <p:cNvSpPr>
            <a:spLocks noGrp="1"/>
          </p:cNvSpPr>
          <p:nvPr>
            <p:ph sz="quarter" idx="16"/>
          </p:nvPr>
        </p:nvSpPr>
        <p:spPr>
          <a:xfrm>
            <a:off x="4572001" y="2766265"/>
            <a:ext cx="883920" cy="394440"/>
          </a:xfrm>
        </p:spPr>
        <p:txBody>
          <a:bodyPr/>
          <a:lstStyle/>
          <a:p>
            <a:pPr marL="432" indent="0">
              <a:buNone/>
            </a:pPr>
            <a:r>
              <a:rPr lang="en-US" sz="2400" b="1" dirty="0"/>
              <a:t>2 S</a:t>
            </a:r>
            <a:r>
              <a:rPr lang="en-US" sz="100" b="1" dirty="0"/>
              <a:t> </a:t>
            </a:r>
            <a:r>
              <a:rPr lang="en-US" sz="2400" b="1" dirty="0"/>
              <a:t>Fs</a:t>
            </a:r>
          </a:p>
        </p:txBody>
      </p:sp>
      <p:sp>
        <p:nvSpPr>
          <p:cNvPr id="6" name="Content Placeholder 5">
            <a:extLst>
              <a:ext uri="{FF2B5EF4-FFF2-40B4-BE49-F238E27FC236}">
                <a16:creationId xmlns:a16="http://schemas.microsoft.com/office/drawing/2014/main" id="{9EE6A2F7-97FC-47FA-A7B5-389E5AD2027E}"/>
              </a:ext>
            </a:extLst>
          </p:cNvPr>
          <p:cNvSpPr>
            <a:spLocks noGrp="1"/>
          </p:cNvSpPr>
          <p:nvPr>
            <p:ph sz="quarter" idx="17"/>
          </p:nvPr>
        </p:nvSpPr>
        <p:spPr>
          <a:xfrm>
            <a:off x="454672" y="3285026"/>
            <a:ext cx="3732767" cy="412269"/>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4.050 L</a:t>
            </a:r>
            <a:r>
              <a:rPr lang="en-US" sz="100" dirty="0">
                <a:solidFill>
                  <a:schemeClr val="bg1"/>
                </a:solidFill>
              </a:rPr>
              <a:t>iters</a:t>
            </a:r>
          </a:p>
        </p:txBody>
      </p:sp>
      <p:sp>
        <p:nvSpPr>
          <p:cNvPr id="7" name="Content Placeholder 6">
            <a:extLst>
              <a:ext uri="{FF2B5EF4-FFF2-40B4-BE49-F238E27FC236}">
                <a16:creationId xmlns:a16="http://schemas.microsoft.com/office/drawing/2014/main" id="{80436D8A-C6B1-4FFE-8EEA-4D18842E58E9}"/>
              </a:ext>
            </a:extLst>
          </p:cNvPr>
          <p:cNvSpPr>
            <a:spLocks noGrp="1"/>
          </p:cNvSpPr>
          <p:nvPr>
            <p:ph sz="quarter" idx="18"/>
          </p:nvPr>
        </p:nvSpPr>
        <p:spPr>
          <a:xfrm>
            <a:off x="4572000" y="3285026"/>
            <a:ext cx="1533832" cy="412269"/>
          </a:xfrm>
        </p:spPr>
        <p:txBody>
          <a:bodyPr/>
          <a:lstStyle/>
          <a:p>
            <a:pPr marL="432" indent="0">
              <a:buNone/>
            </a:pPr>
            <a:r>
              <a:rPr lang="en-US" sz="2400" b="1" dirty="0"/>
              <a:t>4 S</a:t>
            </a:r>
            <a:r>
              <a:rPr lang="en-US" sz="100" b="1" dirty="0"/>
              <a:t> </a:t>
            </a:r>
            <a:r>
              <a:rPr lang="en-US" sz="2400" b="1" dirty="0"/>
              <a:t>Fs</a:t>
            </a:r>
          </a:p>
        </p:txBody>
      </p:sp>
      <p:sp>
        <p:nvSpPr>
          <p:cNvPr id="8" name="Content Placeholder 7">
            <a:extLst>
              <a:ext uri="{FF2B5EF4-FFF2-40B4-BE49-F238E27FC236}">
                <a16:creationId xmlns:a16="http://schemas.microsoft.com/office/drawing/2014/main" id="{D299DC92-4885-451F-9AE9-8BD2FCE84CEA}"/>
              </a:ext>
            </a:extLst>
          </p:cNvPr>
          <p:cNvSpPr>
            <a:spLocks noGrp="1"/>
          </p:cNvSpPr>
          <p:nvPr>
            <p:ph sz="quarter" idx="19"/>
          </p:nvPr>
        </p:nvSpPr>
        <p:spPr>
          <a:xfrm>
            <a:off x="457201" y="3885996"/>
            <a:ext cx="3347883" cy="412269"/>
          </a:xfrm>
        </p:spPr>
        <p:txBody>
          <a:bodyPr/>
          <a:lstStyle/>
          <a:p>
            <a:pPr marL="0" indent="0">
              <a:buNone/>
            </a:pPr>
            <a:r>
              <a:rPr lang="en-US" sz="2400" b="1" dirty="0">
                <a:solidFill>
                  <a:schemeClr val="tx2"/>
                </a:solidFill>
                <a:cs typeface="Times New Roman"/>
              </a:rPr>
              <a:t>C.</a:t>
            </a:r>
            <a:r>
              <a:rPr lang="en-US" sz="2400" b="1" dirty="0">
                <a:solidFill>
                  <a:schemeClr val="tx2"/>
                </a:solidFill>
                <a:ea typeface="ヒラギノ角ゴ Pro W3" pitchFamily="127" charset="-128"/>
                <a:cs typeface="Arial" pitchFamily="34" charset="0"/>
              </a:rPr>
              <a:t> </a:t>
            </a:r>
            <a:r>
              <a:rPr lang="en-US" sz="2400" dirty="0">
                <a:cs typeface="Times New Roman"/>
              </a:rPr>
              <a:t>0.0008 g</a:t>
            </a:r>
            <a:r>
              <a:rPr lang="en-US" sz="100" dirty="0">
                <a:solidFill>
                  <a:schemeClr val="bg1"/>
                </a:solidFill>
                <a:cs typeface="Times New Roman"/>
              </a:rPr>
              <a:t>rams</a:t>
            </a:r>
            <a:endParaRPr lang="en-US" sz="100" dirty="0">
              <a:solidFill>
                <a:schemeClr val="bg1"/>
              </a:solidFill>
            </a:endParaRPr>
          </a:p>
        </p:txBody>
      </p:sp>
      <p:sp>
        <p:nvSpPr>
          <p:cNvPr id="9" name="Content Placeholder 8">
            <a:extLst>
              <a:ext uri="{FF2B5EF4-FFF2-40B4-BE49-F238E27FC236}">
                <a16:creationId xmlns:a16="http://schemas.microsoft.com/office/drawing/2014/main" id="{A19F74F7-82E8-418A-AD25-6B0426875BDD}"/>
              </a:ext>
            </a:extLst>
          </p:cNvPr>
          <p:cNvSpPr>
            <a:spLocks noGrp="1"/>
          </p:cNvSpPr>
          <p:nvPr>
            <p:ph sz="quarter" idx="20"/>
          </p:nvPr>
        </p:nvSpPr>
        <p:spPr>
          <a:xfrm>
            <a:off x="4572001" y="3885997"/>
            <a:ext cx="1533832" cy="412268"/>
          </a:xfrm>
        </p:spPr>
        <p:txBody>
          <a:bodyPr/>
          <a:lstStyle/>
          <a:p>
            <a:pPr marL="0" indent="0">
              <a:buNone/>
            </a:pPr>
            <a:r>
              <a:rPr lang="en-US" sz="2400" b="1" dirty="0"/>
              <a:t>1 S</a:t>
            </a:r>
            <a:r>
              <a:rPr lang="en-US" sz="100" b="1" dirty="0"/>
              <a:t> </a:t>
            </a:r>
            <a:r>
              <a:rPr lang="en-US" sz="2400" b="1" dirty="0"/>
              <a:t>F</a:t>
            </a:r>
          </a:p>
        </p:txBody>
      </p:sp>
      <p:sp>
        <p:nvSpPr>
          <p:cNvPr id="10" name="Content Placeholder 9">
            <a:extLst>
              <a:ext uri="{FF2B5EF4-FFF2-40B4-BE49-F238E27FC236}">
                <a16:creationId xmlns:a16="http://schemas.microsoft.com/office/drawing/2014/main" id="{51F4AC08-799F-447A-9B80-3642196330A4}"/>
              </a:ext>
            </a:extLst>
          </p:cNvPr>
          <p:cNvSpPr>
            <a:spLocks noGrp="1"/>
          </p:cNvSpPr>
          <p:nvPr>
            <p:ph sz="quarter" idx="21"/>
          </p:nvPr>
        </p:nvSpPr>
        <p:spPr>
          <a:xfrm>
            <a:off x="454674" y="4449472"/>
            <a:ext cx="3099688" cy="595122"/>
          </a:xfrm>
        </p:spPr>
        <p:txBody>
          <a:bodyPr/>
          <a:lstStyle/>
          <a:p>
            <a:pPr marL="432" indent="0">
              <a:buNone/>
            </a:pPr>
            <a:r>
              <a:rPr lang="en-US" sz="2400" b="1" dirty="0">
                <a:solidFill>
                  <a:schemeClr val="tx2"/>
                </a:solidFill>
              </a:rPr>
              <a:t>D.</a:t>
            </a:r>
            <a:r>
              <a:rPr lang="en-US" sz="2400" dirty="0">
                <a:solidFill>
                  <a:schemeClr val="tx2"/>
                </a:solidFill>
              </a:rPr>
              <a:t> </a:t>
            </a:r>
            <a:r>
              <a:rPr lang="en-US" sz="2400" dirty="0"/>
              <a:t>2.80 m</a:t>
            </a:r>
            <a:r>
              <a:rPr lang="en-US" sz="100" dirty="0">
                <a:solidFill>
                  <a:schemeClr val="bg1"/>
                </a:solidFill>
              </a:rPr>
              <a:t>eters</a:t>
            </a:r>
          </a:p>
        </p:txBody>
      </p:sp>
      <p:sp>
        <p:nvSpPr>
          <p:cNvPr id="11" name="Content Placeholder 10">
            <a:extLst>
              <a:ext uri="{FF2B5EF4-FFF2-40B4-BE49-F238E27FC236}">
                <a16:creationId xmlns:a16="http://schemas.microsoft.com/office/drawing/2014/main" id="{E41FC04A-6C7C-415F-98A5-8770E360A183}"/>
              </a:ext>
            </a:extLst>
          </p:cNvPr>
          <p:cNvSpPr>
            <a:spLocks noGrp="1"/>
          </p:cNvSpPr>
          <p:nvPr>
            <p:ph sz="quarter" idx="22"/>
          </p:nvPr>
        </p:nvSpPr>
        <p:spPr>
          <a:xfrm>
            <a:off x="4572001" y="4449473"/>
            <a:ext cx="3096057" cy="595122"/>
          </a:xfrm>
        </p:spPr>
        <p:txBody>
          <a:bodyPr/>
          <a:lstStyle/>
          <a:p>
            <a:pPr marL="432" indent="0">
              <a:buNone/>
            </a:pPr>
            <a:r>
              <a:rPr lang="en-US" sz="2400" b="1" dirty="0"/>
              <a:t>3 S</a:t>
            </a:r>
            <a:r>
              <a:rPr lang="en-US" sz="100" b="1" dirty="0"/>
              <a:t> </a:t>
            </a:r>
            <a:r>
              <a:rPr lang="en-US" sz="2400" b="1" dirty="0"/>
              <a:t>Fs</a:t>
            </a:r>
          </a:p>
        </p:txBody>
      </p:sp>
    </p:spTree>
    <p:extLst>
      <p:ext uri="{BB962C8B-B14F-4D97-AF65-F5344CB8AC3E}">
        <p14:creationId xmlns:p14="http://schemas.microsoft.com/office/powerpoint/2010/main" val="1427542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D903-BBD8-4440-892A-0FCFFAF9D41A}"/>
              </a:ext>
            </a:extLst>
          </p:cNvPr>
          <p:cNvSpPr>
            <a:spLocks noGrp="1"/>
          </p:cNvSpPr>
          <p:nvPr>
            <p:ph type="title"/>
          </p:nvPr>
        </p:nvSpPr>
        <p:spPr/>
        <p:txBody>
          <a:bodyPr/>
          <a:lstStyle/>
          <a:p>
            <a:r>
              <a:rPr lang="en-US" dirty="0"/>
              <a:t>Learning Check 5</a:t>
            </a:r>
          </a:p>
        </p:txBody>
      </p:sp>
      <p:sp>
        <p:nvSpPr>
          <p:cNvPr id="4" name="Content Placeholder 3">
            <a:extLst>
              <a:ext uri="{FF2B5EF4-FFF2-40B4-BE49-F238E27FC236}">
                <a16:creationId xmlns:a16="http://schemas.microsoft.com/office/drawing/2014/main" id="{EA009C0A-EADA-4906-BF6E-A5AC4F237746}"/>
              </a:ext>
            </a:extLst>
          </p:cNvPr>
          <p:cNvSpPr>
            <a:spLocks noGrp="1"/>
          </p:cNvSpPr>
          <p:nvPr>
            <p:ph sz="quarter" idx="14"/>
          </p:nvPr>
        </p:nvSpPr>
        <p:spPr>
          <a:xfrm>
            <a:off x="457200" y="1555200"/>
            <a:ext cx="8229600" cy="410400"/>
          </a:xfrm>
        </p:spPr>
        <p:txBody>
          <a:bodyPr/>
          <a:lstStyle/>
          <a:p>
            <a:pPr marL="432" indent="0">
              <a:buNone/>
            </a:pPr>
            <a:r>
              <a:rPr lang="en-IN" sz="2400" b="1" dirty="0">
                <a:solidFill>
                  <a:schemeClr val="tx2"/>
                </a:solidFill>
              </a:rPr>
              <a:t>A. </a:t>
            </a:r>
            <a:r>
              <a:rPr lang="en-IN" sz="2400" dirty="0"/>
              <a:t>Which answer contains three significant figures?</a:t>
            </a:r>
          </a:p>
        </p:txBody>
      </p:sp>
      <p:sp>
        <p:nvSpPr>
          <p:cNvPr id="5" name="Content Placeholder 4">
            <a:extLst>
              <a:ext uri="{FF2B5EF4-FFF2-40B4-BE49-F238E27FC236}">
                <a16:creationId xmlns:a16="http://schemas.microsoft.com/office/drawing/2014/main" id="{388F5E75-1959-4272-A0BC-8B6C5E87E97B}"/>
              </a:ext>
            </a:extLst>
          </p:cNvPr>
          <p:cNvSpPr>
            <a:spLocks noGrp="1"/>
          </p:cNvSpPr>
          <p:nvPr>
            <p:ph sz="quarter" idx="15"/>
          </p:nvPr>
        </p:nvSpPr>
        <p:spPr>
          <a:xfrm>
            <a:off x="838800" y="2210400"/>
            <a:ext cx="1490400" cy="410400"/>
          </a:xfrm>
        </p:spPr>
        <p:txBody>
          <a:bodyPr/>
          <a:lstStyle/>
          <a:p>
            <a:pPr marL="432" indent="0">
              <a:buNone/>
            </a:pPr>
            <a:r>
              <a:rPr lang="en-US" sz="2400" dirty="0">
                <a:solidFill>
                  <a:srgbClr val="007FA3"/>
                </a:solidFill>
              </a:rPr>
              <a:t>1.</a:t>
            </a:r>
            <a:r>
              <a:rPr lang="en-US" sz="2400" dirty="0"/>
              <a:t> 0.4760</a:t>
            </a:r>
          </a:p>
        </p:txBody>
      </p:sp>
      <p:sp>
        <p:nvSpPr>
          <p:cNvPr id="3" name="Content Placeholder 2">
            <a:extLst>
              <a:ext uri="{FF2B5EF4-FFF2-40B4-BE49-F238E27FC236}">
                <a16:creationId xmlns:a16="http://schemas.microsoft.com/office/drawing/2014/main" id="{56DB8B46-BD78-46C3-B65F-9A5B502BD149}"/>
              </a:ext>
            </a:extLst>
          </p:cNvPr>
          <p:cNvSpPr>
            <a:spLocks noGrp="1"/>
          </p:cNvSpPr>
          <p:nvPr>
            <p:ph sz="quarter" idx="16"/>
          </p:nvPr>
        </p:nvSpPr>
        <p:spPr>
          <a:xfrm>
            <a:off x="3189355" y="2210400"/>
            <a:ext cx="1490400" cy="409083"/>
          </a:xfrm>
          <a:noFill/>
          <a:ln>
            <a:noFill/>
          </a:ln>
        </p:spPr>
        <p:txBody>
          <a:bodyPr lIns="0" tIns="0" rIns="0" bIns="0" anchor="t" anchorCtr="0"/>
          <a:lstStyle/>
          <a:p>
            <a:pPr marL="432" indent="0">
              <a:buNone/>
            </a:pPr>
            <a:r>
              <a:rPr lang="en-US" sz="2400" dirty="0">
                <a:solidFill>
                  <a:srgbClr val="007FA3"/>
                </a:solidFill>
              </a:rPr>
              <a:t>2. </a:t>
            </a:r>
            <a:r>
              <a:rPr lang="en-US" sz="2400" dirty="0">
                <a:solidFill>
                  <a:schemeClr val="tx1"/>
                </a:solidFill>
              </a:rPr>
              <a:t>0.00476</a:t>
            </a:r>
          </a:p>
        </p:txBody>
      </p:sp>
      <p:sp>
        <p:nvSpPr>
          <p:cNvPr id="6" name="Content Placeholder 5">
            <a:extLst>
              <a:ext uri="{FF2B5EF4-FFF2-40B4-BE49-F238E27FC236}">
                <a16:creationId xmlns:a16="http://schemas.microsoft.com/office/drawing/2014/main" id="{200D1A57-35B7-404A-B5C8-B93F7F3010FA}"/>
              </a:ext>
            </a:extLst>
          </p:cNvPr>
          <p:cNvSpPr>
            <a:spLocks noGrp="1"/>
          </p:cNvSpPr>
          <p:nvPr>
            <p:ph sz="quarter" idx="17"/>
          </p:nvPr>
        </p:nvSpPr>
        <p:spPr>
          <a:xfrm>
            <a:off x="6247613" y="2211929"/>
            <a:ext cx="391207" cy="410400"/>
          </a:xfrm>
        </p:spPr>
        <p:txBody>
          <a:bodyPr/>
          <a:lstStyle/>
          <a:p>
            <a:pPr marL="432" indent="0">
              <a:buNone/>
            </a:pPr>
            <a:r>
              <a:rPr lang="en-US" sz="2400" dirty="0">
                <a:solidFill>
                  <a:srgbClr val="007FA3"/>
                </a:solidFill>
              </a:rPr>
              <a:t>3.</a:t>
            </a:r>
            <a:endParaRPr lang="en-US" sz="2400" dirty="0"/>
          </a:p>
        </p:txBody>
      </p:sp>
      <p:graphicFrame>
        <p:nvGraphicFramePr>
          <p:cNvPr id="15" name="Object 14" descr="4.076 times 10 to the third power">
            <a:extLst>
              <a:ext uri="{FF2B5EF4-FFF2-40B4-BE49-F238E27FC236}">
                <a16:creationId xmlns:a16="http://schemas.microsoft.com/office/drawing/2014/main" id="{6CB2BB3C-4237-4674-88B2-ADD96225AD1E}"/>
              </a:ext>
            </a:extLst>
          </p:cNvPr>
          <p:cNvGraphicFramePr>
            <a:graphicFrameLocks noChangeAspect="1"/>
          </p:cNvGraphicFramePr>
          <p:nvPr>
            <p:extLst/>
          </p:nvPr>
        </p:nvGraphicFramePr>
        <p:xfrm>
          <a:off x="6742728" y="2200922"/>
          <a:ext cx="1498600" cy="355600"/>
        </p:xfrm>
        <a:graphic>
          <a:graphicData uri="http://schemas.openxmlformats.org/presentationml/2006/ole">
            <mc:AlternateContent xmlns:mc="http://schemas.openxmlformats.org/markup-compatibility/2006">
              <mc:Choice xmlns:v="urn:schemas-microsoft-com:vml" Requires="v">
                <p:oleObj spid="_x0000_s11266" name="Equation" r:id="rId3" imgW="1498320" imgH="355320" progId="Equation.DSMT4">
                  <p:embed/>
                </p:oleObj>
              </mc:Choice>
              <mc:Fallback>
                <p:oleObj name="Equation" r:id="rId3" imgW="1498320" imgH="355320" progId="Equation.DSMT4">
                  <p:embed/>
                  <p:pic>
                    <p:nvPicPr>
                      <p:cNvPr id="15" name="Object 14" descr="4.076 times 10 to the third power">
                        <a:extLst>
                          <a:ext uri="{FF2B5EF4-FFF2-40B4-BE49-F238E27FC236}">
                            <a16:creationId xmlns:a16="http://schemas.microsoft.com/office/drawing/2014/main" id="{6CB2BB3C-4237-4674-88B2-ADD96225AD1E}"/>
                          </a:ext>
                        </a:extLst>
                      </p:cNvPr>
                      <p:cNvPicPr/>
                      <p:nvPr/>
                    </p:nvPicPr>
                    <p:blipFill>
                      <a:blip r:embed="rId4"/>
                      <a:stretch>
                        <a:fillRect/>
                      </a:stretch>
                    </p:blipFill>
                    <p:spPr>
                      <a:xfrm>
                        <a:off x="6742728" y="2200922"/>
                        <a:ext cx="1498600" cy="3556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6A344AB0-5D68-488F-9C3B-484179652BBF}"/>
              </a:ext>
            </a:extLst>
          </p:cNvPr>
          <p:cNvSpPr>
            <a:spLocks noGrp="1"/>
          </p:cNvSpPr>
          <p:nvPr>
            <p:ph sz="quarter" idx="18"/>
          </p:nvPr>
        </p:nvSpPr>
        <p:spPr>
          <a:xfrm>
            <a:off x="454024" y="2846081"/>
            <a:ext cx="8232775" cy="432343"/>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All the zeros are significant in</a:t>
            </a:r>
          </a:p>
        </p:txBody>
      </p:sp>
      <p:sp>
        <p:nvSpPr>
          <p:cNvPr id="8" name="Content Placeholder 7">
            <a:extLst>
              <a:ext uri="{FF2B5EF4-FFF2-40B4-BE49-F238E27FC236}">
                <a16:creationId xmlns:a16="http://schemas.microsoft.com/office/drawing/2014/main" id="{8BD67B40-CE24-4CE2-B214-D48C2355915D}"/>
              </a:ext>
            </a:extLst>
          </p:cNvPr>
          <p:cNvSpPr>
            <a:spLocks noGrp="1"/>
          </p:cNvSpPr>
          <p:nvPr>
            <p:ph sz="quarter" idx="19"/>
          </p:nvPr>
        </p:nvSpPr>
        <p:spPr>
          <a:xfrm>
            <a:off x="837484" y="3502556"/>
            <a:ext cx="1610747" cy="462312"/>
          </a:xfrm>
        </p:spPr>
        <p:txBody>
          <a:bodyPr/>
          <a:lstStyle/>
          <a:p>
            <a:pPr marL="0" indent="0">
              <a:buNone/>
              <a:tabLst>
                <a:tab pos="0" algn="l"/>
              </a:tabLst>
            </a:pPr>
            <a:r>
              <a:rPr lang="en-US" sz="2400" dirty="0">
                <a:solidFill>
                  <a:srgbClr val="007FA3"/>
                </a:solidFill>
              </a:rPr>
              <a:t>1.</a:t>
            </a:r>
            <a:r>
              <a:rPr lang="en-US" sz="2400" dirty="0"/>
              <a:t> 0.00307</a:t>
            </a:r>
          </a:p>
        </p:txBody>
      </p:sp>
      <p:sp>
        <p:nvSpPr>
          <p:cNvPr id="9" name="Content Placeholder 8">
            <a:extLst>
              <a:ext uri="{FF2B5EF4-FFF2-40B4-BE49-F238E27FC236}">
                <a16:creationId xmlns:a16="http://schemas.microsoft.com/office/drawing/2014/main" id="{037A7163-8333-4C65-9BD0-8D2F0BD5107C}"/>
              </a:ext>
            </a:extLst>
          </p:cNvPr>
          <p:cNvSpPr>
            <a:spLocks noGrp="1"/>
          </p:cNvSpPr>
          <p:nvPr>
            <p:ph sz="quarter" idx="20"/>
          </p:nvPr>
        </p:nvSpPr>
        <p:spPr>
          <a:xfrm>
            <a:off x="3189600" y="3502556"/>
            <a:ext cx="1843547" cy="469153"/>
          </a:xfrm>
        </p:spPr>
        <p:txBody>
          <a:bodyPr/>
          <a:lstStyle/>
          <a:p>
            <a:pPr marL="0" indent="0">
              <a:buNone/>
            </a:pPr>
            <a:r>
              <a:rPr lang="en-US" sz="2400" dirty="0">
                <a:solidFill>
                  <a:srgbClr val="007FA3"/>
                </a:solidFill>
              </a:rPr>
              <a:t>2.</a:t>
            </a:r>
            <a:r>
              <a:rPr lang="en-US" sz="2400" dirty="0"/>
              <a:t> 25.300</a:t>
            </a:r>
          </a:p>
        </p:txBody>
      </p:sp>
      <p:sp>
        <p:nvSpPr>
          <p:cNvPr id="10" name="Content Placeholder 9">
            <a:extLst>
              <a:ext uri="{FF2B5EF4-FFF2-40B4-BE49-F238E27FC236}">
                <a16:creationId xmlns:a16="http://schemas.microsoft.com/office/drawing/2014/main" id="{5A578EE3-4409-4591-A2CF-C6993F8991B7}"/>
              </a:ext>
            </a:extLst>
          </p:cNvPr>
          <p:cNvSpPr>
            <a:spLocks noGrp="1"/>
          </p:cNvSpPr>
          <p:nvPr>
            <p:ph sz="quarter" idx="21"/>
          </p:nvPr>
        </p:nvSpPr>
        <p:spPr>
          <a:xfrm>
            <a:off x="6247614" y="3502302"/>
            <a:ext cx="391206" cy="469153"/>
          </a:xfrm>
        </p:spPr>
        <p:txBody>
          <a:bodyPr/>
          <a:lstStyle/>
          <a:p>
            <a:pPr marL="432" indent="0">
              <a:buNone/>
            </a:pPr>
            <a:r>
              <a:rPr lang="en-US" sz="2400" dirty="0">
                <a:solidFill>
                  <a:srgbClr val="007FA3"/>
                </a:solidFill>
              </a:rPr>
              <a:t>3.</a:t>
            </a:r>
            <a:endParaRPr lang="en-US" sz="2400" dirty="0"/>
          </a:p>
        </p:txBody>
      </p:sp>
      <p:graphicFrame>
        <p:nvGraphicFramePr>
          <p:cNvPr id="16" name="Object 15" descr="2.050 times 10 to the third power">
            <a:extLst>
              <a:ext uri="{FF2B5EF4-FFF2-40B4-BE49-F238E27FC236}">
                <a16:creationId xmlns:a16="http://schemas.microsoft.com/office/drawing/2014/main" id="{7CBCA9DC-DCD8-46EC-B848-42393C16966D}"/>
              </a:ext>
            </a:extLst>
          </p:cNvPr>
          <p:cNvGraphicFramePr>
            <a:graphicFrameLocks noChangeAspect="1"/>
          </p:cNvGraphicFramePr>
          <p:nvPr>
            <p:extLst/>
          </p:nvPr>
        </p:nvGraphicFramePr>
        <p:xfrm>
          <a:off x="6718358" y="3476166"/>
          <a:ext cx="1485900" cy="355600"/>
        </p:xfrm>
        <a:graphic>
          <a:graphicData uri="http://schemas.openxmlformats.org/presentationml/2006/ole">
            <mc:AlternateContent xmlns:mc="http://schemas.openxmlformats.org/markup-compatibility/2006">
              <mc:Choice xmlns:v="urn:schemas-microsoft-com:vml" Requires="v">
                <p:oleObj spid="_x0000_s11267" name="Equation" r:id="rId5" imgW="1485720" imgH="355320" progId="Equation.DSMT4">
                  <p:embed/>
                </p:oleObj>
              </mc:Choice>
              <mc:Fallback>
                <p:oleObj name="Equation" r:id="rId5" imgW="1485720" imgH="355320" progId="Equation.DSMT4">
                  <p:embed/>
                  <p:pic>
                    <p:nvPicPr>
                      <p:cNvPr id="16" name="Object 15" descr="2.050 times 10 to the third power">
                        <a:extLst>
                          <a:ext uri="{FF2B5EF4-FFF2-40B4-BE49-F238E27FC236}">
                            <a16:creationId xmlns:a16="http://schemas.microsoft.com/office/drawing/2014/main" id="{7CBCA9DC-DCD8-46EC-B848-42393C16966D}"/>
                          </a:ext>
                        </a:extLst>
                      </p:cNvPr>
                      <p:cNvPicPr/>
                      <p:nvPr/>
                    </p:nvPicPr>
                    <p:blipFill>
                      <a:blip r:embed="rId6"/>
                      <a:stretch>
                        <a:fillRect/>
                      </a:stretch>
                    </p:blipFill>
                    <p:spPr>
                      <a:xfrm>
                        <a:off x="6718358" y="3476166"/>
                        <a:ext cx="1485900" cy="3556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1CA6DD3A-8DAF-4B7E-BD93-533102C46CFF}"/>
              </a:ext>
            </a:extLst>
          </p:cNvPr>
          <p:cNvSpPr>
            <a:spLocks noGrp="1"/>
          </p:cNvSpPr>
          <p:nvPr>
            <p:ph sz="quarter" idx="22"/>
          </p:nvPr>
        </p:nvSpPr>
        <p:spPr>
          <a:xfrm>
            <a:off x="457201" y="4218806"/>
            <a:ext cx="5257122" cy="410411"/>
          </a:xfrm>
        </p:spPr>
        <p:txBody>
          <a:bodyPr/>
          <a:lstStyle/>
          <a:p>
            <a:pPr marL="432" indent="0">
              <a:buNone/>
            </a:pPr>
            <a:r>
              <a:rPr lang="en-US" sz="2400" b="1" dirty="0">
                <a:solidFill>
                  <a:schemeClr val="tx2"/>
                </a:solidFill>
              </a:rPr>
              <a:t>C.</a:t>
            </a:r>
            <a:r>
              <a:rPr lang="en-US" sz="2400" dirty="0">
                <a:solidFill>
                  <a:schemeClr val="tx2"/>
                </a:solidFill>
              </a:rPr>
              <a:t> </a:t>
            </a:r>
            <a:r>
              <a:rPr lang="en-US" sz="2400" dirty="0"/>
              <a:t>The number of significant figures in</a:t>
            </a:r>
          </a:p>
        </p:txBody>
      </p:sp>
      <p:graphicFrame>
        <p:nvGraphicFramePr>
          <p:cNvPr id="17" name="Object 16" descr="5.80 times 10 to the power 2">
            <a:extLst>
              <a:ext uri="{FF2B5EF4-FFF2-40B4-BE49-F238E27FC236}">
                <a16:creationId xmlns:a16="http://schemas.microsoft.com/office/drawing/2014/main" id="{D812F804-A5DA-439A-9F47-C685F6E1DEDB}"/>
              </a:ext>
            </a:extLst>
          </p:cNvPr>
          <p:cNvGraphicFramePr>
            <a:graphicFrameLocks noChangeAspect="1"/>
          </p:cNvGraphicFramePr>
          <p:nvPr>
            <p:extLst/>
          </p:nvPr>
        </p:nvGraphicFramePr>
        <p:xfrm>
          <a:off x="5723559" y="4222443"/>
          <a:ext cx="1577791" cy="406774"/>
        </p:xfrm>
        <a:graphic>
          <a:graphicData uri="http://schemas.openxmlformats.org/presentationml/2006/ole">
            <mc:AlternateContent xmlns:mc="http://schemas.openxmlformats.org/markup-compatibility/2006">
              <mc:Choice xmlns:v="urn:schemas-microsoft-com:vml" Requires="v">
                <p:oleObj spid="_x0000_s11268" name="Equation" r:id="rId7" imgW="1625400" imgH="419040" progId="Equation.DSMT4">
                  <p:embed/>
                </p:oleObj>
              </mc:Choice>
              <mc:Fallback>
                <p:oleObj name="Equation" r:id="rId7" imgW="1625400" imgH="419040" progId="Equation.DSMT4">
                  <p:embed/>
                  <p:pic>
                    <p:nvPicPr>
                      <p:cNvPr id="17" name="Object 16" descr="5.80 times 10 to the power 2">
                        <a:extLst>
                          <a:ext uri="{FF2B5EF4-FFF2-40B4-BE49-F238E27FC236}">
                            <a16:creationId xmlns:a16="http://schemas.microsoft.com/office/drawing/2014/main" id="{D812F804-A5DA-439A-9F47-C685F6E1DEDB}"/>
                          </a:ext>
                        </a:extLst>
                      </p:cNvPr>
                      <p:cNvPicPr/>
                      <p:nvPr/>
                    </p:nvPicPr>
                    <p:blipFill>
                      <a:blip r:embed="rId8"/>
                      <a:stretch>
                        <a:fillRect/>
                      </a:stretch>
                    </p:blipFill>
                    <p:spPr>
                      <a:xfrm>
                        <a:off x="5723559" y="4222443"/>
                        <a:ext cx="1577791" cy="406774"/>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6E65049D-70AF-4C82-BEEA-AA87EA65E0DD}"/>
              </a:ext>
            </a:extLst>
          </p:cNvPr>
          <p:cNvSpPr>
            <a:spLocks noGrp="1"/>
          </p:cNvSpPr>
          <p:nvPr>
            <p:ph sz="quarter" idx="23"/>
          </p:nvPr>
        </p:nvSpPr>
        <p:spPr>
          <a:xfrm>
            <a:off x="837485" y="4896105"/>
            <a:ext cx="1345278" cy="440363"/>
          </a:xfrm>
        </p:spPr>
        <p:txBody>
          <a:bodyPr/>
          <a:lstStyle/>
          <a:p>
            <a:pPr marL="432" indent="0">
              <a:buNone/>
            </a:pPr>
            <a:r>
              <a:rPr lang="en-US" sz="2400" dirty="0">
                <a:solidFill>
                  <a:srgbClr val="007FA3"/>
                </a:solidFill>
              </a:rPr>
              <a:t>1.</a:t>
            </a:r>
            <a:r>
              <a:rPr lang="en-US" sz="2400" dirty="0"/>
              <a:t> one</a:t>
            </a:r>
          </a:p>
        </p:txBody>
      </p:sp>
      <p:sp>
        <p:nvSpPr>
          <p:cNvPr id="13" name="Content Placeholder 12">
            <a:extLst>
              <a:ext uri="{FF2B5EF4-FFF2-40B4-BE49-F238E27FC236}">
                <a16:creationId xmlns:a16="http://schemas.microsoft.com/office/drawing/2014/main" id="{14D9CA7A-A0C6-4CDF-BCC5-A37FC13DC764}"/>
              </a:ext>
            </a:extLst>
          </p:cNvPr>
          <p:cNvSpPr>
            <a:spLocks noGrp="1"/>
          </p:cNvSpPr>
          <p:nvPr>
            <p:ph sz="quarter" idx="24"/>
          </p:nvPr>
        </p:nvSpPr>
        <p:spPr>
          <a:xfrm>
            <a:off x="3189600" y="4896105"/>
            <a:ext cx="1346400" cy="439200"/>
          </a:xfrm>
        </p:spPr>
        <p:txBody>
          <a:bodyPr/>
          <a:lstStyle/>
          <a:p>
            <a:pPr marL="0" indent="0">
              <a:buNone/>
            </a:pPr>
            <a:r>
              <a:rPr lang="en-US" sz="2400" dirty="0">
                <a:solidFill>
                  <a:srgbClr val="007FA3"/>
                </a:solidFill>
                <a:latin typeface="+mn-lt"/>
                <a:cs typeface="Arial" panose="020B0604020202020204" pitchFamily="34" charset="0"/>
              </a:rPr>
              <a:t>2.</a:t>
            </a:r>
            <a:r>
              <a:rPr lang="en-US" sz="2400" dirty="0">
                <a:latin typeface="+mn-lt"/>
                <a:cs typeface="Arial" panose="020B0604020202020204" pitchFamily="34" charset="0"/>
              </a:rPr>
              <a:t> two</a:t>
            </a:r>
          </a:p>
        </p:txBody>
      </p:sp>
      <p:sp>
        <p:nvSpPr>
          <p:cNvPr id="14" name="Content Placeholder 13">
            <a:extLst>
              <a:ext uri="{FF2B5EF4-FFF2-40B4-BE49-F238E27FC236}">
                <a16:creationId xmlns:a16="http://schemas.microsoft.com/office/drawing/2014/main" id="{2B10D856-3349-4053-9332-1F7D332A7C4E}"/>
              </a:ext>
            </a:extLst>
          </p:cNvPr>
          <p:cNvSpPr>
            <a:spLocks noGrp="1"/>
          </p:cNvSpPr>
          <p:nvPr>
            <p:ph sz="quarter" idx="25"/>
          </p:nvPr>
        </p:nvSpPr>
        <p:spPr>
          <a:xfrm>
            <a:off x="6247612" y="4896000"/>
            <a:ext cx="1346400" cy="439200"/>
          </a:xfrm>
        </p:spPr>
        <p:txBody>
          <a:bodyPr/>
          <a:lstStyle/>
          <a:p>
            <a:pPr marL="0" indent="0">
              <a:buNone/>
            </a:pPr>
            <a:r>
              <a:rPr lang="en-US" sz="2400" dirty="0">
                <a:solidFill>
                  <a:srgbClr val="007FA3"/>
                </a:solidFill>
              </a:rPr>
              <a:t>3.</a:t>
            </a:r>
            <a:r>
              <a:rPr lang="en-US" sz="2400" dirty="0"/>
              <a:t> three</a:t>
            </a:r>
          </a:p>
        </p:txBody>
      </p:sp>
    </p:spTree>
    <p:extLst>
      <p:ext uri="{BB962C8B-B14F-4D97-AF65-F5344CB8AC3E}">
        <p14:creationId xmlns:p14="http://schemas.microsoft.com/office/powerpoint/2010/main" val="3997357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3F53-9357-43DB-BF8D-960A31B18307}"/>
              </a:ext>
            </a:extLst>
          </p:cNvPr>
          <p:cNvSpPr>
            <a:spLocks noGrp="1"/>
          </p:cNvSpPr>
          <p:nvPr>
            <p:ph type="title"/>
          </p:nvPr>
        </p:nvSpPr>
        <p:spPr/>
        <p:txBody>
          <a:bodyPr/>
          <a:lstStyle/>
          <a:p>
            <a:r>
              <a:rPr lang="en-US" dirty="0"/>
              <a:t>Solution 5</a:t>
            </a:r>
          </a:p>
        </p:txBody>
      </p:sp>
      <p:sp>
        <p:nvSpPr>
          <p:cNvPr id="4" name="Content Placeholder 3">
            <a:extLst>
              <a:ext uri="{FF2B5EF4-FFF2-40B4-BE49-F238E27FC236}">
                <a16:creationId xmlns:a16="http://schemas.microsoft.com/office/drawing/2014/main" id="{D6706DF6-CF5F-4088-A577-62DD4FFE2918}"/>
              </a:ext>
            </a:extLst>
          </p:cNvPr>
          <p:cNvSpPr>
            <a:spLocks noGrp="1"/>
          </p:cNvSpPr>
          <p:nvPr>
            <p:ph sz="quarter" idx="14"/>
          </p:nvPr>
        </p:nvSpPr>
        <p:spPr>
          <a:xfrm>
            <a:off x="457200" y="1555200"/>
            <a:ext cx="8229600" cy="435600"/>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Which answer contains three significant figures?</a:t>
            </a:r>
          </a:p>
        </p:txBody>
      </p:sp>
      <p:sp>
        <p:nvSpPr>
          <p:cNvPr id="5" name="Content Placeholder 4">
            <a:extLst>
              <a:ext uri="{FF2B5EF4-FFF2-40B4-BE49-F238E27FC236}">
                <a16:creationId xmlns:a16="http://schemas.microsoft.com/office/drawing/2014/main" id="{70E18816-A8E4-4330-A988-76A9DD57544C}"/>
              </a:ext>
            </a:extLst>
          </p:cNvPr>
          <p:cNvSpPr>
            <a:spLocks noGrp="1"/>
          </p:cNvSpPr>
          <p:nvPr>
            <p:ph sz="quarter" idx="15"/>
          </p:nvPr>
        </p:nvSpPr>
        <p:spPr>
          <a:xfrm>
            <a:off x="878400" y="2201474"/>
            <a:ext cx="1602000" cy="440126"/>
          </a:xfrm>
        </p:spPr>
        <p:txBody>
          <a:bodyPr/>
          <a:lstStyle/>
          <a:p>
            <a:pPr marL="432" indent="0">
              <a:buNone/>
            </a:pPr>
            <a:r>
              <a:rPr lang="en-US" sz="2400" dirty="0">
                <a:solidFill>
                  <a:srgbClr val="007FA3"/>
                </a:solidFill>
              </a:rPr>
              <a:t>2.</a:t>
            </a:r>
            <a:r>
              <a:rPr lang="en-US" sz="2400" b="1" dirty="0"/>
              <a:t> 0.00476</a:t>
            </a:r>
          </a:p>
        </p:txBody>
      </p:sp>
      <p:sp>
        <p:nvSpPr>
          <p:cNvPr id="3" name="Content Placeholder 2">
            <a:extLst>
              <a:ext uri="{FF2B5EF4-FFF2-40B4-BE49-F238E27FC236}">
                <a16:creationId xmlns:a16="http://schemas.microsoft.com/office/drawing/2014/main" id="{2C80A2A0-337B-4490-AF57-66B782637296}"/>
              </a:ext>
            </a:extLst>
          </p:cNvPr>
          <p:cNvSpPr>
            <a:spLocks noGrp="1"/>
          </p:cNvSpPr>
          <p:nvPr>
            <p:ph sz="quarter" idx="16"/>
          </p:nvPr>
        </p:nvSpPr>
        <p:spPr>
          <a:xfrm>
            <a:off x="457200" y="2853256"/>
            <a:ext cx="8229600" cy="435283"/>
          </a:xfrm>
        </p:spPr>
        <p:txBody>
          <a:bodyPr/>
          <a:lstStyle/>
          <a:p>
            <a:pPr marL="432" indent="0">
              <a:buNone/>
            </a:pPr>
            <a:r>
              <a:rPr lang="en-IN" sz="2400" b="1" dirty="0">
                <a:solidFill>
                  <a:schemeClr val="tx2"/>
                </a:solidFill>
              </a:rPr>
              <a:t>B.</a:t>
            </a:r>
            <a:r>
              <a:rPr lang="en-IN" sz="2400" dirty="0">
                <a:solidFill>
                  <a:schemeClr val="tx2"/>
                </a:solidFill>
              </a:rPr>
              <a:t> </a:t>
            </a:r>
            <a:r>
              <a:rPr lang="en-IN" sz="2400" dirty="0"/>
              <a:t>All the zeros are significant in</a:t>
            </a:r>
          </a:p>
        </p:txBody>
      </p:sp>
      <p:sp>
        <p:nvSpPr>
          <p:cNvPr id="6" name="Content Placeholder 5">
            <a:extLst>
              <a:ext uri="{FF2B5EF4-FFF2-40B4-BE49-F238E27FC236}">
                <a16:creationId xmlns:a16="http://schemas.microsoft.com/office/drawing/2014/main" id="{0E948010-353D-4542-BD9A-C5A1F977E0E9}"/>
              </a:ext>
            </a:extLst>
          </p:cNvPr>
          <p:cNvSpPr>
            <a:spLocks noGrp="1"/>
          </p:cNvSpPr>
          <p:nvPr>
            <p:ph sz="quarter" idx="17"/>
          </p:nvPr>
        </p:nvSpPr>
        <p:spPr>
          <a:xfrm>
            <a:off x="879891" y="3499213"/>
            <a:ext cx="1413366" cy="387417"/>
          </a:xfrm>
        </p:spPr>
        <p:txBody>
          <a:bodyPr/>
          <a:lstStyle/>
          <a:p>
            <a:pPr marL="432" indent="0">
              <a:buNone/>
            </a:pPr>
            <a:r>
              <a:rPr lang="en-US" sz="2400" dirty="0">
                <a:solidFill>
                  <a:srgbClr val="007FA3"/>
                </a:solidFill>
              </a:rPr>
              <a:t>2.</a:t>
            </a:r>
            <a:r>
              <a:rPr lang="en-US" sz="2400" b="1" dirty="0"/>
              <a:t> 25.300</a:t>
            </a:r>
          </a:p>
        </p:txBody>
      </p:sp>
      <p:sp>
        <p:nvSpPr>
          <p:cNvPr id="7" name="Content Placeholder 6">
            <a:extLst>
              <a:ext uri="{FF2B5EF4-FFF2-40B4-BE49-F238E27FC236}">
                <a16:creationId xmlns:a16="http://schemas.microsoft.com/office/drawing/2014/main" id="{37A21D16-1E79-4664-9E8F-A38276A10E5E}"/>
              </a:ext>
            </a:extLst>
          </p:cNvPr>
          <p:cNvSpPr>
            <a:spLocks noGrp="1"/>
          </p:cNvSpPr>
          <p:nvPr>
            <p:ph sz="quarter" idx="18"/>
          </p:nvPr>
        </p:nvSpPr>
        <p:spPr>
          <a:xfrm>
            <a:off x="2574856" y="3499213"/>
            <a:ext cx="723779" cy="387417"/>
          </a:xfrm>
        </p:spPr>
        <p:txBody>
          <a:bodyPr/>
          <a:lstStyle/>
          <a:p>
            <a:pPr marL="432" indent="0">
              <a:buNone/>
            </a:pPr>
            <a:r>
              <a:rPr lang="en-US" sz="2400" dirty="0"/>
              <a:t>and</a:t>
            </a:r>
          </a:p>
        </p:txBody>
      </p:sp>
      <p:sp>
        <p:nvSpPr>
          <p:cNvPr id="8" name="Content Placeholder 7">
            <a:extLst>
              <a:ext uri="{FF2B5EF4-FFF2-40B4-BE49-F238E27FC236}">
                <a16:creationId xmlns:a16="http://schemas.microsoft.com/office/drawing/2014/main" id="{4537ABD2-5B43-4955-9A4A-84EA302D1C7F}"/>
              </a:ext>
            </a:extLst>
          </p:cNvPr>
          <p:cNvSpPr>
            <a:spLocks noGrp="1"/>
          </p:cNvSpPr>
          <p:nvPr>
            <p:ph sz="quarter" idx="19"/>
          </p:nvPr>
        </p:nvSpPr>
        <p:spPr>
          <a:xfrm>
            <a:off x="3653702" y="3499213"/>
            <a:ext cx="426600" cy="387417"/>
          </a:xfrm>
        </p:spPr>
        <p:txBody>
          <a:bodyPr/>
          <a:lstStyle/>
          <a:p>
            <a:pPr marL="101600" indent="0">
              <a:buNone/>
            </a:pPr>
            <a:r>
              <a:rPr lang="en-US" sz="2400" dirty="0">
                <a:solidFill>
                  <a:srgbClr val="007FA3"/>
                </a:solidFill>
              </a:rPr>
              <a:t>3.</a:t>
            </a:r>
          </a:p>
        </p:txBody>
      </p:sp>
      <p:graphicFrame>
        <p:nvGraphicFramePr>
          <p:cNvPr id="13" name="Object 12" descr="2.050 times 10 to the third power">
            <a:extLst>
              <a:ext uri="{FF2B5EF4-FFF2-40B4-BE49-F238E27FC236}">
                <a16:creationId xmlns:a16="http://schemas.microsoft.com/office/drawing/2014/main" id="{1E1BD4B8-F8E5-4D26-994A-E54282C49607}"/>
              </a:ext>
            </a:extLst>
          </p:cNvPr>
          <p:cNvGraphicFramePr>
            <a:graphicFrameLocks noChangeAspect="1"/>
          </p:cNvGraphicFramePr>
          <p:nvPr>
            <p:extLst/>
          </p:nvPr>
        </p:nvGraphicFramePr>
        <p:xfrm>
          <a:off x="4170134" y="3481158"/>
          <a:ext cx="1498600" cy="355600"/>
        </p:xfrm>
        <a:graphic>
          <a:graphicData uri="http://schemas.openxmlformats.org/presentationml/2006/ole">
            <mc:AlternateContent xmlns:mc="http://schemas.openxmlformats.org/markup-compatibility/2006">
              <mc:Choice xmlns:v="urn:schemas-microsoft-com:vml" Requires="v">
                <p:oleObj spid="_x0000_s12290" name="Equation" r:id="rId3" imgW="1498320" imgH="355320" progId="Equation.DSMT4">
                  <p:embed/>
                </p:oleObj>
              </mc:Choice>
              <mc:Fallback>
                <p:oleObj name="Equation" r:id="rId3" imgW="1498320" imgH="355320" progId="Equation.DSMT4">
                  <p:embed/>
                  <p:pic>
                    <p:nvPicPr>
                      <p:cNvPr id="13" name="Object 12" descr="2.050 times 10 to the third power">
                        <a:extLst>
                          <a:ext uri="{FF2B5EF4-FFF2-40B4-BE49-F238E27FC236}">
                            <a16:creationId xmlns:a16="http://schemas.microsoft.com/office/drawing/2014/main" id="{1E1BD4B8-F8E5-4D26-994A-E54282C49607}"/>
                          </a:ext>
                        </a:extLst>
                      </p:cNvPr>
                      <p:cNvPicPr/>
                      <p:nvPr/>
                    </p:nvPicPr>
                    <p:blipFill>
                      <a:blip r:embed="rId4"/>
                      <a:stretch>
                        <a:fillRect/>
                      </a:stretch>
                    </p:blipFill>
                    <p:spPr>
                      <a:xfrm>
                        <a:off x="4170134" y="3481158"/>
                        <a:ext cx="1498600" cy="3556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6E4A4764-B86F-4034-9567-C8D5417B06CE}"/>
              </a:ext>
            </a:extLst>
          </p:cNvPr>
          <p:cNvSpPr>
            <a:spLocks noGrp="1"/>
          </p:cNvSpPr>
          <p:nvPr>
            <p:ph sz="quarter" idx="20"/>
          </p:nvPr>
        </p:nvSpPr>
        <p:spPr>
          <a:xfrm>
            <a:off x="457201" y="4221995"/>
            <a:ext cx="5290456" cy="422576"/>
          </a:xfrm>
        </p:spPr>
        <p:txBody>
          <a:bodyPr/>
          <a:lstStyle/>
          <a:p>
            <a:pPr marL="0" indent="0">
              <a:buNone/>
            </a:pPr>
            <a:r>
              <a:rPr lang="en-US" sz="2400" b="1" dirty="0">
                <a:solidFill>
                  <a:schemeClr val="tx2"/>
                </a:solidFill>
              </a:rPr>
              <a:t>C.</a:t>
            </a:r>
            <a:r>
              <a:rPr lang="en-US" sz="2400" dirty="0">
                <a:solidFill>
                  <a:schemeClr val="tx2"/>
                </a:solidFill>
              </a:rPr>
              <a:t> </a:t>
            </a:r>
            <a:r>
              <a:rPr lang="en-US" sz="2400" dirty="0"/>
              <a:t>The number of significant figures in</a:t>
            </a:r>
          </a:p>
        </p:txBody>
      </p:sp>
      <p:graphicFrame>
        <p:nvGraphicFramePr>
          <p:cNvPr id="14" name="Object 13" descr="5.80 times 10 to the power 2">
            <a:extLst>
              <a:ext uri="{FF2B5EF4-FFF2-40B4-BE49-F238E27FC236}">
                <a16:creationId xmlns:a16="http://schemas.microsoft.com/office/drawing/2014/main" id="{D1E3CFF8-E090-4327-872C-60C5E769D25F}"/>
              </a:ext>
            </a:extLst>
          </p:cNvPr>
          <p:cNvGraphicFramePr>
            <a:graphicFrameLocks noChangeAspect="1"/>
          </p:cNvGraphicFramePr>
          <p:nvPr>
            <p:extLst/>
          </p:nvPr>
        </p:nvGraphicFramePr>
        <p:xfrm>
          <a:off x="5823743" y="4215180"/>
          <a:ext cx="1625600" cy="419100"/>
        </p:xfrm>
        <a:graphic>
          <a:graphicData uri="http://schemas.openxmlformats.org/presentationml/2006/ole">
            <mc:AlternateContent xmlns:mc="http://schemas.openxmlformats.org/markup-compatibility/2006">
              <mc:Choice xmlns:v="urn:schemas-microsoft-com:vml" Requires="v">
                <p:oleObj spid="_x0000_s12291" name="Equation" r:id="rId5" imgW="1625400" imgH="419040" progId="Equation.DSMT4">
                  <p:embed/>
                </p:oleObj>
              </mc:Choice>
              <mc:Fallback>
                <p:oleObj name="Equation" r:id="rId5" imgW="1625400" imgH="419040" progId="Equation.DSMT4">
                  <p:embed/>
                  <p:pic>
                    <p:nvPicPr>
                      <p:cNvPr id="14" name="Object 13" descr="5.80 times 10 to the power 2">
                        <a:extLst>
                          <a:ext uri="{FF2B5EF4-FFF2-40B4-BE49-F238E27FC236}">
                            <a16:creationId xmlns:a16="http://schemas.microsoft.com/office/drawing/2014/main" id="{D1E3CFF8-E090-4327-872C-60C5E769D25F}"/>
                          </a:ext>
                        </a:extLst>
                      </p:cNvPr>
                      <p:cNvPicPr/>
                      <p:nvPr/>
                    </p:nvPicPr>
                    <p:blipFill>
                      <a:blip r:embed="rId6"/>
                      <a:stretch>
                        <a:fillRect/>
                      </a:stretch>
                    </p:blipFill>
                    <p:spPr>
                      <a:xfrm>
                        <a:off x="5823743" y="4215180"/>
                        <a:ext cx="1625600" cy="4191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92024EF1-ED4B-402A-9FB4-B1879FB057BE}"/>
              </a:ext>
            </a:extLst>
          </p:cNvPr>
          <p:cNvSpPr>
            <a:spLocks noGrp="1"/>
          </p:cNvSpPr>
          <p:nvPr>
            <p:ph sz="quarter" idx="21"/>
          </p:nvPr>
        </p:nvSpPr>
        <p:spPr>
          <a:xfrm>
            <a:off x="878400" y="4897408"/>
            <a:ext cx="1306497" cy="458363"/>
          </a:xfrm>
        </p:spPr>
        <p:txBody>
          <a:bodyPr/>
          <a:lstStyle/>
          <a:p>
            <a:pPr marL="432" indent="0">
              <a:buNone/>
            </a:pPr>
            <a:r>
              <a:rPr lang="en-US" sz="2400" dirty="0">
                <a:solidFill>
                  <a:srgbClr val="007FA3"/>
                </a:solidFill>
              </a:rPr>
              <a:t>3.</a:t>
            </a:r>
            <a:r>
              <a:rPr lang="en-US" sz="2400" b="1" dirty="0"/>
              <a:t> </a:t>
            </a:r>
            <a:r>
              <a:rPr lang="en-US" sz="2400" b="1" kern="1200" dirty="0">
                <a:solidFill>
                  <a:prstClr val="black"/>
                </a:solidFill>
                <a:ea typeface="ＭＳ Ｐゴシック" charset="0"/>
                <a:cs typeface="Times New Roman" charset="0"/>
              </a:rPr>
              <a:t>three</a:t>
            </a:r>
            <a:endParaRPr lang="en-US" sz="2400" b="1" dirty="0"/>
          </a:p>
        </p:txBody>
      </p:sp>
    </p:spTree>
    <p:extLst>
      <p:ext uri="{BB962C8B-B14F-4D97-AF65-F5344CB8AC3E}">
        <p14:creationId xmlns:p14="http://schemas.microsoft.com/office/powerpoint/2010/main" val="160117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21EC-17F2-4572-9571-83FDD61DC1B9}"/>
              </a:ext>
            </a:extLst>
          </p:cNvPr>
          <p:cNvSpPr>
            <a:spLocks noGrp="1"/>
          </p:cNvSpPr>
          <p:nvPr>
            <p:ph type="title"/>
          </p:nvPr>
        </p:nvSpPr>
        <p:spPr/>
        <p:txBody>
          <a:bodyPr/>
          <a:lstStyle/>
          <a:p>
            <a:r>
              <a:rPr lang="en-US" sz="3400" dirty="0"/>
              <a:t>2.3 Significant Figures in Calculations</a:t>
            </a:r>
          </a:p>
        </p:txBody>
      </p:sp>
      <p:sp>
        <p:nvSpPr>
          <p:cNvPr id="8" name="Content Placeholder 7"/>
          <p:cNvSpPr>
            <a:spLocks noGrp="1"/>
          </p:cNvSpPr>
          <p:nvPr>
            <p:ph sz="quarter" idx="14"/>
          </p:nvPr>
        </p:nvSpPr>
        <p:spPr>
          <a:xfrm>
            <a:off x="457200" y="1558174"/>
            <a:ext cx="3730239" cy="1733039"/>
          </a:xfrm>
        </p:spPr>
        <p:txBody>
          <a:bodyPr/>
          <a:lstStyle/>
          <a:p>
            <a:pPr marL="432" indent="0">
              <a:buNone/>
            </a:pPr>
            <a:r>
              <a:rPr lang="en-GB" sz="2400" dirty="0"/>
              <a:t>A calculator is helpful in working problems and doing calculations faster.</a:t>
            </a:r>
          </a:p>
        </p:txBody>
      </p:sp>
      <p:pic>
        <p:nvPicPr>
          <p:cNvPr id="20" name="Content Placeholder 19" descr="A person wearing gloves works with a calculator."/>
          <p:cNvPicPr>
            <a:picLocks noGrp="1" noChangeAspect="1"/>
          </p:cNvPicPr>
          <p:nvPr>
            <p:ph sz="quarter" idx="15"/>
          </p:nvPr>
        </p:nvPicPr>
        <p:blipFill>
          <a:blip r:embed="rId2"/>
          <a:stretch>
            <a:fillRect/>
          </a:stretch>
        </p:blipFill>
        <p:spPr>
          <a:xfrm>
            <a:off x="4400113" y="2010911"/>
            <a:ext cx="4247606" cy="2852052"/>
          </a:xfrm>
          <a:prstGeom prst="rect">
            <a:avLst/>
          </a:prstGeom>
        </p:spPr>
      </p:pic>
      <p:sp>
        <p:nvSpPr>
          <p:cNvPr id="10" name="Content Placeholder 9"/>
          <p:cNvSpPr>
            <a:spLocks noGrp="1"/>
          </p:cNvSpPr>
          <p:nvPr>
            <p:ph sz="quarter" idx="16"/>
          </p:nvPr>
        </p:nvSpPr>
        <p:spPr>
          <a:xfrm>
            <a:off x="457201" y="5406189"/>
            <a:ext cx="8090452" cy="876374"/>
          </a:xfrm>
        </p:spPr>
        <p:txBody>
          <a:bodyPr/>
          <a:lstStyle/>
          <a:p>
            <a:pPr marL="432" indent="0">
              <a:buNone/>
            </a:pPr>
            <a:r>
              <a:rPr lang="en-GB" sz="2400" b="1" dirty="0"/>
              <a:t>Learning Goal </a:t>
            </a:r>
            <a:r>
              <a:rPr lang="en-GB" sz="2400" dirty="0"/>
              <a:t>Adjust calculated answers to give the correct number of significant figures.</a:t>
            </a:r>
          </a:p>
        </p:txBody>
      </p:sp>
    </p:spTree>
    <p:extLst>
      <p:ext uri="{BB962C8B-B14F-4D97-AF65-F5344CB8AC3E}">
        <p14:creationId xmlns:p14="http://schemas.microsoft.com/office/powerpoint/2010/main" val="3734943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F319-0018-4371-BFA8-9E2CD47CC4D3}"/>
              </a:ext>
            </a:extLst>
          </p:cNvPr>
          <p:cNvSpPr>
            <a:spLocks noGrp="1"/>
          </p:cNvSpPr>
          <p:nvPr>
            <p:ph type="title"/>
          </p:nvPr>
        </p:nvSpPr>
        <p:spPr/>
        <p:txBody>
          <a:bodyPr/>
          <a:lstStyle/>
          <a:p>
            <a:r>
              <a:rPr lang="en-US" dirty="0"/>
              <a:t>Rounding Off</a:t>
            </a:r>
          </a:p>
        </p:txBody>
      </p:sp>
      <p:pic>
        <p:nvPicPr>
          <p:cNvPr id="6" name="Content Placeholder 5" descr="Key math skill, rounding off."/>
          <p:cNvPicPr>
            <a:picLocks noGrp="1" noChangeAspect="1"/>
          </p:cNvPicPr>
          <p:nvPr>
            <p:ph sz="quarter" idx="13"/>
          </p:nvPr>
        </p:nvPicPr>
        <p:blipFill>
          <a:blip r:embed="rId2"/>
          <a:stretch>
            <a:fillRect/>
          </a:stretch>
        </p:blipFill>
        <p:spPr>
          <a:xfrm>
            <a:off x="2008280" y="2092199"/>
            <a:ext cx="5127438" cy="1195640"/>
          </a:xfrm>
          <a:prstGeom prst="rect">
            <a:avLst/>
          </a:prstGeom>
        </p:spPr>
      </p:pic>
      <p:sp>
        <p:nvSpPr>
          <p:cNvPr id="5" name="Content Placeholder 4"/>
          <p:cNvSpPr>
            <a:spLocks noGrp="1"/>
          </p:cNvSpPr>
          <p:nvPr>
            <p:ph sz="quarter" idx="14"/>
          </p:nvPr>
        </p:nvSpPr>
        <p:spPr/>
        <p:txBody>
          <a:bodyPr/>
          <a:lstStyle/>
          <a:p>
            <a:pPr marL="432" indent="0">
              <a:buNone/>
            </a:pPr>
            <a:r>
              <a:rPr lang="en-GB" sz="2400" dirty="0"/>
              <a:t>In calculations,</a:t>
            </a:r>
          </a:p>
          <a:p>
            <a:r>
              <a:rPr lang="en-GB" sz="2400" dirty="0"/>
              <a:t>calculated answers are usually </a:t>
            </a:r>
            <a:r>
              <a:rPr lang="en-GB" sz="2400" b="1" dirty="0"/>
              <a:t>rounded off</a:t>
            </a:r>
            <a:r>
              <a:rPr lang="en-GB" sz="2400" dirty="0"/>
              <a:t>.</a:t>
            </a:r>
          </a:p>
          <a:p>
            <a:r>
              <a:rPr lang="en-GB" sz="2400" b="1" dirty="0"/>
              <a:t>rounding rules </a:t>
            </a:r>
            <a:r>
              <a:rPr lang="en-GB" sz="2400" dirty="0"/>
              <a:t>are used to obtain the correct number of significant figures.</a:t>
            </a:r>
          </a:p>
        </p:txBody>
      </p:sp>
    </p:spTree>
    <p:extLst>
      <p:ext uri="{BB962C8B-B14F-4D97-AF65-F5344CB8AC3E}">
        <p14:creationId xmlns:p14="http://schemas.microsoft.com/office/powerpoint/2010/main" val="244622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919B-A5F1-458E-AD70-6965C0C44651}"/>
              </a:ext>
            </a:extLst>
          </p:cNvPr>
          <p:cNvSpPr>
            <a:spLocks noGrp="1"/>
          </p:cNvSpPr>
          <p:nvPr>
            <p:ph type="title"/>
          </p:nvPr>
        </p:nvSpPr>
        <p:spPr/>
        <p:txBody>
          <a:bodyPr/>
          <a:lstStyle/>
          <a:p>
            <a:r>
              <a:rPr lang="en-US" dirty="0"/>
              <a:t>Units of Measurement, Metric and S</a:t>
            </a:r>
            <a:r>
              <a:rPr lang="en-US" sz="100" dirty="0"/>
              <a:t> </a:t>
            </a:r>
            <a:r>
              <a:rPr lang="en-US" dirty="0"/>
              <a:t>I</a:t>
            </a:r>
          </a:p>
        </p:txBody>
      </p:sp>
      <p:sp>
        <p:nvSpPr>
          <p:cNvPr id="3" name="Content Placeholder 2">
            <a:extLst>
              <a:ext uri="{FF2B5EF4-FFF2-40B4-BE49-F238E27FC236}">
                <a16:creationId xmlns:a16="http://schemas.microsoft.com/office/drawing/2014/main" id="{957A3192-5025-4A3E-82EE-38637C47BFE0}"/>
              </a:ext>
            </a:extLst>
          </p:cNvPr>
          <p:cNvSpPr>
            <a:spLocks noGrp="1"/>
          </p:cNvSpPr>
          <p:nvPr>
            <p:ph sz="quarter" idx="13"/>
          </p:nvPr>
        </p:nvSpPr>
        <p:spPr>
          <a:xfrm>
            <a:off x="457200" y="1556327"/>
            <a:ext cx="8229600" cy="477189"/>
          </a:xfrm>
        </p:spPr>
        <p:txBody>
          <a:bodyPr/>
          <a:lstStyle/>
          <a:p>
            <a:pPr marL="432" indent="0">
              <a:buNone/>
            </a:pPr>
            <a:r>
              <a:rPr lang="en-US" sz="2400" b="1" dirty="0"/>
              <a:t>Table 2.1</a:t>
            </a:r>
            <a:r>
              <a:rPr lang="en-US" sz="2400" dirty="0"/>
              <a:t> Units of Measurement and Their Abbreviations</a:t>
            </a:r>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3893965253"/>
              </p:ext>
            </p:extLst>
          </p:nvPr>
        </p:nvGraphicFramePr>
        <p:xfrm>
          <a:off x="457200" y="2276475"/>
          <a:ext cx="8229600" cy="2437765"/>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4095680877"/>
                    </a:ext>
                  </a:extLst>
                </a:gridCol>
                <a:gridCol w="2743200">
                  <a:extLst>
                    <a:ext uri="{9D8B030D-6E8A-4147-A177-3AD203B41FA5}">
                      <a16:colId xmlns:a16="http://schemas.microsoft.com/office/drawing/2014/main" val="4016978919"/>
                    </a:ext>
                  </a:extLst>
                </a:gridCol>
                <a:gridCol w="2743200">
                  <a:extLst>
                    <a:ext uri="{9D8B030D-6E8A-4147-A177-3AD203B41FA5}">
                      <a16:colId xmlns:a16="http://schemas.microsoft.com/office/drawing/2014/main" val="4284953699"/>
                    </a:ext>
                  </a:extLst>
                </a:gridCol>
              </a:tblGrid>
              <a:tr h="370840">
                <a:tc>
                  <a:txBody>
                    <a:bodyPr/>
                    <a:lstStyle/>
                    <a:p>
                      <a:r>
                        <a:rPr lang="en-US" sz="2000" b="1" dirty="0"/>
                        <a:t>Measurement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S</a:t>
                      </a:r>
                      <a:r>
                        <a:rPr lang="en-US" sz="100" b="1" dirty="0"/>
                        <a:t> </a:t>
                      </a:r>
                      <a:r>
                        <a:rPr lang="en-US" sz="2000" b="1" dirty="0"/>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2838933"/>
                  </a:ext>
                </a:extLst>
              </a:tr>
              <a:tr h="370840">
                <a:tc>
                  <a:txBody>
                    <a:bodyPr/>
                    <a:lstStyle/>
                    <a:p>
                      <a:r>
                        <a:rPr lang="en-US" sz="2000" b="1" dirty="0"/>
                        <a:t>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liter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cubic meter </a:t>
                      </a:r>
                      <a:r>
                        <a:rPr lang="en-US" sz="400" dirty="0"/>
                        <a:t>m cubed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209659"/>
                  </a:ext>
                </a:extLst>
              </a:tr>
              <a:tr h="370840">
                <a:tc>
                  <a:txBody>
                    <a:bodyPr/>
                    <a:lstStyle/>
                    <a:p>
                      <a:r>
                        <a:rPr lang="en-US" sz="2000" b="1" dirty="0"/>
                        <a:t>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meter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meter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6233206"/>
                  </a:ext>
                </a:extLst>
              </a:tr>
              <a:tr h="456565">
                <a:tc>
                  <a:txBody>
                    <a:bodyPr/>
                    <a:lstStyle/>
                    <a:p>
                      <a:r>
                        <a:rPr lang="en-US" sz="2000" b="1" dirty="0"/>
                        <a:t>Mass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gram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kilogram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390467"/>
                  </a:ext>
                </a:extLst>
              </a:tr>
              <a:tr h="370840">
                <a:tc>
                  <a:txBody>
                    <a:bodyPr/>
                    <a:lstStyle/>
                    <a:p>
                      <a:r>
                        <a:rPr lang="en-US" sz="2000" b="1" dirty="0"/>
                        <a:t>Temperature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degree Celsius </a:t>
                      </a:r>
                      <a:r>
                        <a:rPr lang="en-US" sz="200" dirty="0"/>
                        <a:t>degrees Celsius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kelvin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398511"/>
                  </a:ext>
                </a:extLst>
              </a:tr>
              <a:tr h="370840">
                <a:tc>
                  <a:txBody>
                    <a:bodyPr/>
                    <a:lstStyle/>
                    <a:p>
                      <a:r>
                        <a:rPr lang="en-US" sz="2000" b="1"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second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second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2787929"/>
                  </a:ext>
                </a:extLst>
              </a:tr>
            </a:tbl>
          </a:graphicData>
        </a:graphic>
      </p:graphicFrame>
      <p:graphicFrame>
        <p:nvGraphicFramePr>
          <p:cNvPr id="4" name="Object 3">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78543214"/>
              </p:ext>
            </p:extLst>
          </p:nvPr>
        </p:nvGraphicFramePr>
        <p:xfrm>
          <a:off x="7421880" y="2685415"/>
          <a:ext cx="533400" cy="368300"/>
        </p:xfrm>
        <a:graphic>
          <a:graphicData uri="http://schemas.openxmlformats.org/presentationml/2006/ole">
            <mc:AlternateContent xmlns:mc="http://schemas.openxmlformats.org/markup-compatibility/2006">
              <mc:Choice xmlns:v="urn:schemas-microsoft-com:vml" Requires="v">
                <p:oleObj spid="_x0000_s1034" name="Equation" r:id="rId4" imgW="533160" imgH="368280" progId="Equation.DSMT4">
                  <p:embed/>
                </p:oleObj>
              </mc:Choice>
              <mc:Fallback>
                <p:oleObj name="Equation" r:id="rId4" imgW="533160" imgH="368280" progId="Equation.DSMT4">
                  <p:embed/>
                  <p:pic>
                    <p:nvPicPr>
                      <p:cNvPr id="0" name=""/>
                      <p:cNvPicPr/>
                      <p:nvPr/>
                    </p:nvPicPr>
                    <p:blipFill>
                      <a:blip r:embed="rId5"/>
                      <a:stretch>
                        <a:fillRect/>
                      </a:stretch>
                    </p:blipFill>
                    <p:spPr>
                      <a:xfrm>
                        <a:off x="7421880" y="2685415"/>
                        <a:ext cx="533400" cy="368300"/>
                      </a:xfrm>
                      <a:prstGeom prst="rect">
                        <a:avLst/>
                      </a:prstGeom>
                      <a:solidFill>
                        <a:schemeClr val="lt1"/>
                      </a:solidFill>
                    </p:spPr>
                  </p:pic>
                </p:oleObj>
              </mc:Fallback>
            </mc:AlternateContent>
          </a:graphicData>
        </a:graphic>
      </p:graphicFrame>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65459378"/>
              </p:ext>
            </p:extLst>
          </p:nvPr>
        </p:nvGraphicFramePr>
        <p:xfrm>
          <a:off x="5047933" y="3968115"/>
          <a:ext cx="469900" cy="304800"/>
        </p:xfrm>
        <a:graphic>
          <a:graphicData uri="http://schemas.openxmlformats.org/presentationml/2006/ole">
            <mc:AlternateContent xmlns:mc="http://schemas.openxmlformats.org/markup-compatibility/2006">
              <mc:Choice xmlns:v="urn:schemas-microsoft-com:vml" Requires="v">
                <p:oleObj spid="_x0000_s1035" name="Equation" r:id="rId6" imgW="469800" imgH="304560" progId="Equation.DSMT4">
                  <p:embed/>
                </p:oleObj>
              </mc:Choice>
              <mc:Fallback>
                <p:oleObj name="Equation" r:id="rId6" imgW="469800" imgH="304560" progId="Equation.DSMT4">
                  <p:embed/>
                  <p:pic>
                    <p:nvPicPr>
                      <p:cNvPr id="0" name=""/>
                      <p:cNvPicPr/>
                      <p:nvPr/>
                    </p:nvPicPr>
                    <p:blipFill>
                      <a:blip r:embed="rId7"/>
                      <a:stretch>
                        <a:fillRect/>
                      </a:stretch>
                    </p:blipFill>
                    <p:spPr>
                      <a:xfrm>
                        <a:off x="5047933" y="3968115"/>
                        <a:ext cx="469900" cy="3048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390663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E537-6729-4473-BF35-288B515F1BB8}"/>
              </a:ext>
            </a:extLst>
          </p:cNvPr>
          <p:cNvSpPr>
            <a:spLocks noGrp="1"/>
          </p:cNvSpPr>
          <p:nvPr>
            <p:ph type="title"/>
          </p:nvPr>
        </p:nvSpPr>
        <p:spPr/>
        <p:txBody>
          <a:bodyPr/>
          <a:lstStyle/>
          <a:p>
            <a:r>
              <a:rPr lang="en-US" dirty="0"/>
              <a:t>Rules for Rounding Off</a:t>
            </a:r>
          </a:p>
        </p:txBody>
      </p:sp>
      <p:sp>
        <p:nvSpPr>
          <p:cNvPr id="3" name="Content Placeholder 2">
            <a:extLst>
              <a:ext uri="{FF2B5EF4-FFF2-40B4-BE49-F238E27FC236}">
                <a16:creationId xmlns:a16="http://schemas.microsoft.com/office/drawing/2014/main" id="{06E315C2-3362-47D9-B92D-D8B59E32C078}"/>
              </a:ext>
            </a:extLst>
          </p:cNvPr>
          <p:cNvSpPr>
            <a:spLocks noGrp="1"/>
          </p:cNvSpPr>
          <p:nvPr>
            <p:ph sz="quarter" idx="13"/>
          </p:nvPr>
        </p:nvSpPr>
        <p:spPr>
          <a:xfrm>
            <a:off x="457199" y="1556326"/>
            <a:ext cx="8362335" cy="4467955"/>
          </a:xfrm>
        </p:spPr>
        <p:txBody>
          <a:bodyPr/>
          <a:lstStyle/>
          <a:p>
            <a:pPr marL="432000" indent="-432000">
              <a:buFont typeface="+mj-lt"/>
              <a:buAutoNum type="arabicPeriod"/>
            </a:pPr>
            <a:r>
              <a:rPr lang="en-US" dirty="0"/>
              <a:t>If the first digit to be dropped is </a:t>
            </a:r>
            <a:r>
              <a:rPr lang="en-US" b="1" dirty="0"/>
              <a:t>4 or less</a:t>
            </a:r>
            <a:r>
              <a:rPr lang="en-US" dirty="0"/>
              <a:t>, then it and all the following digits are dropped from the number.</a:t>
            </a:r>
          </a:p>
          <a:p>
            <a:pPr marL="432000" indent="-432000">
              <a:buFont typeface="+mj-lt"/>
              <a:buAutoNum type="arabicPeriod"/>
            </a:pPr>
            <a:r>
              <a:rPr lang="en-US" dirty="0"/>
              <a:t>If the first digit to be dropped is </a:t>
            </a:r>
            <a:r>
              <a:rPr lang="en-US" b="1" dirty="0"/>
              <a:t>5 or greater</a:t>
            </a:r>
            <a:r>
              <a:rPr lang="en-US" dirty="0"/>
              <a:t>, then the last retained digit of the number is increased by 1.</a:t>
            </a:r>
          </a:p>
        </p:txBody>
      </p:sp>
    </p:spTree>
    <p:extLst>
      <p:ext uri="{BB962C8B-B14F-4D97-AF65-F5344CB8AC3E}">
        <p14:creationId xmlns:p14="http://schemas.microsoft.com/office/powerpoint/2010/main" val="1265916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8C95D-81C5-4E1B-81AC-A5B3A3DF117E}"/>
              </a:ext>
            </a:extLst>
          </p:cNvPr>
          <p:cNvSpPr>
            <a:spLocks noGrp="1"/>
          </p:cNvSpPr>
          <p:nvPr>
            <p:ph type="title"/>
          </p:nvPr>
        </p:nvSpPr>
        <p:spPr/>
        <p:txBody>
          <a:bodyPr/>
          <a:lstStyle/>
          <a:p>
            <a:r>
              <a:rPr lang="en-US" dirty="0"/>
              <a:t>Rounding Off and Significant Figures</a:t>
            </a:r>
          </a:p>
        </p:txBody>
      </p:sp>
      <p:graphicFrame>
        <p:nvGraphicFramePr>
          <p:cNvPr id="8" name="Content Placeholder 7"/>
          <p:cNvGraphicFramePr>
            <a:graphicFrameLocks noGrp="1"/>
          </p:cNvGraphicFramePr>
          <p:nvPr>
            <p:ph sz="quarter" idx="13"/>
            <p:extLst/>
          </p:nvPr>
        </p:nvGraphicFramePr>
        <p:xfrm>
          <a:off x="457200" y="1555750"/>
          <a:ext cx="8229600" cy="2352862"/>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1259214658"/>
                    </a:ext>
                  </a:extLst>
                </a:gridCol>
                <a:gridCol w="2743200">
                  <a:extLst>
                    <a:ext uri="{9D8B030D-6E8A-4147-A177-3AD203B41FA5}">
                      <a16:colId xmlns:a16="http://schemas.microsoft.com/office/drawing/2014/main" val="4122847380"/>
                    </a:ext>
                  </a:extLst>
                </a:gridCol>
                <a:gridCol w="2743200">
                  <a:extLst>
                    <a:ext uri="{9D8B030D-6E8A-4147-A177-3AD203B41FA5}">
                      <a16:colId xmlns:a16="http://schemas.microsoft.com/office/drawing/2014/main" val="1660552599"/>
                    </a:ext>
                  </a:extLst>
                </a:gridCol>
              </a:tblGrid>
              <a:tr h="407012">
                <a:tc>
                  <a:txBody>
                    <a:bodyPr/>
                    <a:lstStyle/>
                    <a:p>
                      <a:r>
                        <a:rPr lang="en-US" sz="1600" b="1" dirty="0">
                          <a:solidFill>
                            <a:schemeClr val="tx1"/>
                          </a:solidFill>
                        </a:rPr>
                        <a:t>Number to Round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Three Significant Figures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Two Significant Figures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7605546"/>
                  </a:ext>
                </a:extLst>
              </a:tr>
              <a:tr h="407012">
                <a:tc>
                  <a:txBody>
                    <a:bodyPr/>
                    <a:lstStyle/>
                    <a:p>
                      <a:r>
                        <a:rPr lang="en-US" sz="1600" dirty="0">
                          <a:solidFill>
                            <a:schemeClr val="tx1"/>
                          </a:solidFill>
                        </a:rPr>
                        <a:t>8.4234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8.42 (drop 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8.4 (drop 234)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229335"/>
                  </a:ext>
                </a:extLst>
              </a:tr>
              <a:tr h="635607">
                <a:tc>
                  <a:txBody>
                    <a:bodyPr/>
                    <a:lstStyle/>
                    <a:p>
                      <a:r>
                        <a:rPr lang="en-US" sz="1600" dirty="0">
                          <a:solidFill>
                            <a:schemeClr val="tx1"/>
                          </a:solidFill>
                        </a:rPr>
                        <a:t>14.780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sz="1600" dirty="0">
                          <a:solidFill>
                            <a:schemeClr val="tx1"/>
                          </a:solidFill>
                        </a:rPr>
                        <a:t>14.8 (drop 80, increase the last retained digit by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188" indent="-230188"/>
                      <a:r>
                        <a:rPr lang="en-US" sz="1600" dirty="0">
                          <a:solidFill>
                            <a:schemeClr val="tx1"/>
                          </a:solidFill>
                        </a:rPr>
                        <a:t>15 (drop 780, increase the last retained digit by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5380878"/>
                  </a:ext>
                </a:extLst>
              </a:tr>
              <a:tr h="903231">
                <a:tc>
                  <a:txBody>
                    <a:bodyPr/>
                    <a:lstStyle/>
                    <a:p>
                      <a:r>
                        <a:rPr lang="en-US" sz="1600" dirty="0">
                          <a:solidFill>
                            <a:schemeClr val="tx1"/>
                          </a:solidFill>
                        </a:rPr>
                        <a:t>3256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sz="1600" dirty="0">
                          <a:solidFill>
                            <a:schemeClr val="tx1"/>
                          </a:solidFill>
                        </a:rPr>
                        <a:t>3260* (drop 6, increase the last retained digit by 1, add 0) </a:t>
                      </a:r>
                      <a:r>
                        <a:rPr lang="en-US" sz="100" b="0" i="0" u="none" strike="noStrike" cap="none" dirty="0">
                          <a:solidFill>
                            <a:schemeClr val="tx1"/>
                          </a:solidFill>
                          <a:effectLst/>
                          <a:latin typeface="+mn-lt"/>
                          <a:ea typeface="+mn-ea"/>
                          <a:cs typeface="+mn-cs"/>
                          <a:sym typeface="Arial"/>
                        </a:rPr>
                        <a:t>3.26 times 10 to the third power.</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0188" indent="-230188"/>
                      <a:r>
                        <a:rPr lang="en-US" sz="1600" dirty="0">
                          <a:solidFill>
                            <a:schemeClr val="tx1"/>
                          </a:solidFill>
                        </a:rPr>
                        <a:t>3300* (drop 56, increase the last retained digit by 1, add 00) </a:t>
                      </a:r>
                      <a:r>
                        <a:rPr lang="en-US" sz="100" b="0" i="0" u="none" strike="noStrike" cap="none" dirty="0">
                          <a:solidFill>
                            <a:schemeClr val="tx1"/>
                          </a:solidFill>
                          <a:effectLst/>
                          <a:latin typeface="+mn-lt"/>
                          <a:ea typeface="+mn-ea"/>
                          <a:cs typeface="+mn-cs"/>
                          <a:sym typeface="Arial"/>
                        </a:rPr>
                        <a:t>3.3 times 10 to the third power.</a:t>
                      </a:r>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2212184"/>
                  </a:ext>
                </a:extLst>
              </a:tr>
            </a:tbl>
          </a:graphicData>
        </a:graphic>
      </p:graphicFrame>
      <p:graphicFrame>
        <p:nvGraphicFramePr>
          <p:cNvPr id="5" name="Object 4">
            <a:extLst>
              <a:ext uri="{FF2B5EF4-FFF2-40B4-BE49-F238E27FC236}">
                <a16:creationId xmlns:a16="http://schemas.microsoft.com/office/drawing/2014/main" id="{5B37189D-AFBE-4206-BBE1-D3148FAF944E}"/>
              </a:ext>
              <a:ext uri="{C183D7F6-B498-43B3-948B-1728B52AA6E4}">
                <adec:decorative xmlns:adec="http://schemas.microsoft.com/office/drawing/2017/decorative" val="1"/>
              </a:ext>
            </a:extLst>
          </p:cNvPr>
          <p:cNvGraphicFramePr>
            <a:graphicFrameLocks noChangeAspect="1"/>
          </p:cNvGraphicFramePr>
          <p:nvPr>
            <p:extLst/>
          </p:nvPr>
        </p:nvGraphicFramePr>
        <p:xfrm>
          <a:off x="4093982" y="3496804"/>
          <a:ext cx="1054100" cy="342900"/>
        </p:xfrm>
        <a:graphic>
          <a:graphicData uri="http://schemas.openxmlformats.org/presentationml/2006/ole">
            <mc:AlternateContent xmlns:mc="http://schemas.openxmlformats.org/markup-compatibility/2006">
              <mc:Choice xmlns:v="urn:schemas-microsoft-com:vml" Requires="v">
                <p:oleObj spid="_x0000_s13314" name="Equation" r:id="rId3" imgW="1054080" imgH="342720" progId="Equation.DSMT4">
                  <p:embed/>
                </p:oleObj>
              </mc:Choice>
              <mc:Fallback>
                <p:oleObj name="Equation" r:id="rId3" imgW="1054080" imgH="342720" progId="Equation.DSMT4">
                  <p:embed/>
                  <p:pic>
                    <p:nvPicPr>
                      <p:cNvPr id="5" name="Object 4">
                        <a:extLst>
                          <a:ext uri="{FF2B5EF4-FFF2-40B4-BE49-F238E27FC236}">
                            <a16:creationId xmlns:a16="http://schemas.microsoft.com/office/drawing/2014/main" id="{5B37189D-AFBE-4206-BBE1-D3148FAF944E}"/>
                          </a:ext>
                          <a:ext uri="{C183D7F6-B498-43B3-948B-1728B52AA6E4}">
                            <adec:decorative xmlns:adec="http://schemas.microsoft.com/office/drawing/2017/decorative" val="1"/>
                          </a:ext>
                        </a:extLst>
                      </p:cNvPr>
                      <p:cNvPicPr/>
                      <p:nvPr/>
                    </p:nvPicPr>
                    <p:blipFill>
                      <a:blip r:embed="rId4"/>
                      <a:stretch>
                        <a:fillRect/>
                      </a:stretch>
                    </p:blipFill>
                    <p:spPr>
                      <a:xfrm>
                        <a:off x="4093982" y="3496804"/>
                        <a:ext cx="1054100" cy="342900"/>
                      </a:xfrm>
                      <a:prstGeom prst="rect">
                        <a:avLst/>
                      </a:prstGeom>
                      <a:solidFill>
                        <a:schemeClr val="bg1"/>
                      </a:solidFill>
                    </p:spPr>
                  </p:pic>
                </p:oleObj>
              </mc:Fallback>
            </mc:AlternateContent>
          </a:graphicData>
        </a:graphic>
      </p:graphicFrame>
      <p:graphicFrame>
        <p:nvGraphicFramePr>
          <p:cNvPr id="6" name="Object 5">
            <a:extLst>
              <a:ext uri="{FF2B5EF4-FFF2-40B4-BE49-F238E27FC236}">
                <a16:creationId xmlns:a16="http://schemas.microsoft.com/office/drawing/2014/main" id="{51F85609-61F9-4350-A10F-72B361E76AB2}"/>
              </a:ext>
              <a:ext uri="{C183D7F6-B498-43B3-948B-1728B52AA6E4}">
                <adec:decorative xmlns:adec="http://schemas.microsoft.com/office/drawing/2017/decorative" val="1"/>
              </a:ext>
            </a:extLst>
          </p:cNvPr>
          <p:cNvGraphicFramePr>
            <a:graphicFrameLocks noChangeAspect="1"/>
          </p:cNvGraphicFramePr>
          <p:nvPr>
            <p:extLst/>
          </p:nvPr>
        </p:nvGraphicFramePr>
        <p:xfrm>
          <a:off x="7241838" y="3502105"/>
          <a:ext cx="939800" cy="342900"/>
        </p:xfrm>
        <a:graphic>
          <a:graphicData uri="http://schemas.openxmlformats.org/presentationml/2006/ole">
            <mc:AlternateContent xmlns:mc="http://schemas.openxmlformats.org/markup-compatibility/2006">
              <mc:Choice xmlns:v="urn:schemas-microsoft-com:vml" Requires="v">
                <p:oleObj spid="_x0000_s13315" name="Equation" r:id="rId5" imgW="939600" imgH="342720" progId="Equation.DSMT4">
                  <p:embed/>
                </p:oleObj>
              </mc:Choice>
              <mc:Fallback>
                <p:oleObj name="Equation" r:id="rId5" imgW="939600" imgH="342720" progId="Equation.DSMT4">
                  <p:embed/>
                  <p:pic>
                    <p:nvPicPr>
                      <p:cNvPr id="6" name="Object 5">
                        <a:extLst>
                          <a:ext uri="{FF2B5EF4-FFF2-40B4-BE49-F238E27FC236}">
                            <a16:creationId xmlns:a16="http://schemas.microsoft.com/office/drawing/2014/main" id="{51F85609-61F9-4350-A10F-72B361E76AB2}"/>
                          </a:ext>
                          <a:ext uri="{C183D7F6-B498-43B3-948B-1728B52AA6E4}">
                            <adec:decorative xmlns:adec="http://schemas.microsoft.com/office/drawing/2017/decorative" val="1"/>
                          </a:ext>
                        </a:extLst>
                      </p:cNvPr>
                      <p:cNvPicPr/>
                      <p:nvPr/>
                    </p:nvPicPr>
                    <p:blipFill>
                      <a:blip r:embed="rId6"/>
                      <a:stretch>
                        <a:fillRect/>
                      </a:stretch>
                    </p:blipFill>
                    <p:spPr>
                      <a:xfrm>
                        <a:off x="7241838" y="3502105"/>
                        <a:ext cx="939800" cy="342900"/>
                      </a:xfrm>
                      <a:prstGeom prst="rect">
                        <a:avLst/>
                      </a:prstGeom>
                      <a:solidFill>
                        <a:schemeClr val="bg1"/>
                      </a:solidFill>
                    </p:spPr>
                  </p:pic>
                </p:oleObj>
              </mc:Fallback>
            </mc:AlternateContent>
          </a:graphicData>
        </a:graphic>
      </p:graphicFrame>
      <p:sp>
        <p:nvSpPr>
          <p:cNvPr id="7" name="Content Placeholder 6"/>
          <p:cNvSpPr>
            <a:spLocks noGrp="1"/>
          </p:cNvSpPr>
          <p:nvPr>
            <p:ph sz="quarter" idx="14"/>
          </p:nvPr>
        </p:nvSpPr>
        <p:spPr>
          <a:xfrm>
            <a:off x="457200" y="4075357"/>
            <a:ext cx="8229600" cy="263562"/>
          </a:xfrm>
        </p:spPr>
        <p:txBody>
          <a:bodyPr/>
          <a:lstStyle/>
          <a:p>
            <a:pPr marL="432" indent="0">
              <a:buNone/>
            </a:pPr>
            <a:r>
              <a:rPr lang="en-US" sz="1200" dirty="0"/>
              <a:t>*The value of a large number is retained by using placeholder zeros to replace dropped digits.</a:t>
            </a:r>
          </a:p>
        </p:txBody>
      </p:sp>
    </p:spTree>
    <p:extLst>
      <p:ext uri="{BB962C8B-B14F-4D97-AF65-F5344CB8AC3E}">
        <p14:creationId xmlns:p14="http://schemas.microsoft.com/office/powerpoint/2010/main" val="1583721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C7F3-6858-4D28-A631-9C34503ECEE4}"/>
              </a:ext>
            </a:extLst>
          </p:cNvPr>
          <p:cNvSpPr>
            <a:spLocks noGrp="1"/>
          </p:cNvSpPr>
          <p:nvPr>
            <p:ph type="title"/>
          </p:nvPr>
        </p:nvSpPr>
        <p:spPr/>
        <p:txBody>
          <a:bodyPr/>
          <a:lstStyle/>
          <a:p>
            <a:r>
              <a:rPr lang="en-US" dirty="0"/>
              <a:t>Learning Check 1</a:t>
            </a:r>
            <a:endParaRPr lang="en-US" sz="2000" b="0" dirty="0"/>
          </a:p>
        </p:txBody>
      </p:sp>
      <p:sp>
        <p:nvSpPr>
          <p:cNvPr id="3" name="Content Placeholder 2">
            <a:extLst>
              <a:ext uri="{FF2B5EF4-FFF2-40B4-BE49-F238E27FC236}">
                <a16:creationId xmlns:a16="http://schemas.microsoft.com/office/drawing/2014/main" id="{6009B9A4-899A-411D-8E6A-78AF7195A5B3}"/>
              </a:ext>
            </a:extLst>
          </p:cNvPr>
          <p:cNvSpPr>
            <a:spLocks noGrp="1"/>
          </p:cNvSpPr>
          <p:nvPr>
            <p:ph sz="quarter" idx="13"/>
          </p:nvPr>
        </p:nvSpPr>
        <p:spPr/>
        <p:txBody>
          <a:bodyPr/>
          <a:lstStyle/>
          <a:p>
            <a:pPr marL="432" indent="0">
              <a:buNone/>
            </a:pPr>
            <a:r>
              <a:rPr lang="en-US" dirty="0"/>
              <a:t>Write the correct value when 3.145 g is rounded off to each of the following:</a:t>
            </a:r>
          </a:p>
          <a:p>
            <a:pPr marL="432" indent="0">
              <a:buNone/>
            </a:pPr>
            <a:r>
              <a:rPr lang="en-US" b="1" dirty="0">
                <a:solidFill>
                  <a:schemeClr val="tx2"/>
                </a:solidFill>
              </a:rPr>
              <a:t>A.</a:t>
            </a:r>
            <a:r>
              <a:rPr lang="en-US" dirty="0">
                <a:solidFill>
                  <a:schemeClr val="tx2"/>
                </a:solidFill>
              </a:rPr>
              <a:t> </a:t>
            </a:r>
            <a:r>
              <a:rPr lang="en-US" dirty="0"/>
              <a:t>three S</a:t>
            </a:r>
            <a:r>
              <a:rPr lang="en-US" sz="100" dirty="0"/>
              <a:t> </a:t>
            </a:r>
            <a:r>
              <a:rPr lang="en-US" dirty="0"/>
              <a:t>Fs</a:t>
            </a:r>
          </a:p>
          <a:p>
            <a:pPr marL="432" indent="0">
              <a:buNone/>
            </a:pPr>
            <a:r>
              <a:rPr lang="en-US" b="1" dirty="0">
                <a:solidFill>
                  <a:schemeClr val="tx2"/>
                </a:solidFill>
              </a:rPr>
              <a:t>B.</a:t>
            </a:r>
            <a:r>
              <a:rPr lang="en-US" dirty="0">
                <a:solidFill>
                  <a:schemeClr val="tx2"/>
                </a:solidFill>
              </a:rPr>
              <a:t> </a:t>
            </a:r>
            <a:r>
              <a:rPr lang="en-US" dirty="0"/>
              <a:t>two S</a:t>
            </a:r>
            <a:r>
              <a:rPr lang="en-US" sz="100" dirty="0"/>
              <a:t> </a:t>
            </a:r>
            <a:r>
              <a:rPr lang="en-US" dirty="0"/>
              <a:t>Fs</a:t>
            </a:r>
          </a:p>
        </p:txBody>
      </p:sp>
    </p:spTree>
    <p:extLst>
      <p:ext uri="{BB962C8B-B14F-4D97-AF65-F5344CB8AC3E}">
        <p14:creationId xmlns:p14="http://schemas.microsoft.com/office/powerpoint/2010/main" val="888174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8005-9AD7-4434-89CD-673FE0C10B3C}"/>
              </a:ext>
            </a:extLst>
          </p:cNvPr>
          <p:cNvSpPr>
            <a:spLocks noGrp="1"/>
          </p:cNvSpPr>
          <p:nvPr>
            <p:ph type="title"/>
          </p:nvPr>
        </p:nvSpPr>
        <p:spPr/>
        <p:txBody>
          <a:bodyPr/>
          <a:lstStyle/>
          <a:p>
            <a:r>
              <a:rPr lang="en-US" dirty="0"/>
              <a:t>Solution 1</a:t>
            </a:r>
            <a:endParaRPr lang="en-US" sz="2000" b="0" dirty="0"/>
          </a:p>
        </p:txBody>
      </p:sp>
      <p:sp>
        <p:nvSpPr>
          <p:cNvPr id="4" name="Content Placeholder 3">
            <a:extLst>
              <a:ext uri="{FF2B5EF4-FFF2-40B4-BE49-F238E27FC236}">
                <a16:creationId xmlns:a16="http://schemas.microsoft.com/office/drawing/2014/main" id="{942FFB60-692E-4F84-BCCC-9E496E2B47C1}"/>
              </a:ext>
            </a:extLst>
          </p:cNvPr>
          <p:cNvSpPr>
            <a:spLocks noGrp="1"/>
          </p:cNvSpPr>
          <p:nvPr>
            <p:ph sz="quarter" idx="14"/>
          </p:nvPr>
        </p:nvSpPr>
        <p:spPr>
          <a:xfrm>
            <a:off x="457200" y="1517590"/>
            <a:ext cx="8232128" cy="2209283"/>
          </a:xfrm>
        </p:spPr>
        <p:txBody>
          <a:bodyPr/>
          <a:lstStyle/>
          <a:p>
            <a:pPr marL="432" indent="0">
              <a:buNone/>
            </a:pPr>
            <a:r>
              <a:rPr lang="en-US" sz="2400" dirty="0"/>
              <a:t>Write the correct value when 3.145 g</a:t>
            </a:r>
            <a:r>
              <a:rPr lang="en-US" sz="100" dirty="0">
                <a:solidFill>
                  <a:schemeClr val="bg1"/>
                </a:solidFill>
              </a:rPr>
              <a:t>rams</a:t>
            </a:r>
            <a:r>
              <a:rPr lang="en-US" sz="2400" dirty="0"/>
              <a:t> is rounded off to each of the following:</a:t>
            </a:r>
          </a:p>
          <a:p>
            <a:pPr marL="432" indent="0">
              <a:buNone/>
            </a:pPr>
            <a:r>
              <a:rPr lang="en-US" sz="2400" b="1" dirty="0">
                <a:solidFill>
                  <a:srgbClr val="007FA3"/>
                </a:solidFill>
              </a:rPr>
              <a:t>A.</a:t>
            </a:r>
            <a:r>
              <a:rPr lang="en-US" sz="2400" dirty="0">
                <a:solidFill>
                  <a:srgbClr val="007FA3"/>
                </a:solidFill>
              </a:rPr>
              <a:t> </a:t>
            </a:r>
            <a:r>
              <a:rPr lang="en-US" sz="2400" dirty="0"/>
              <a:t>To round off 3.145 to three S</a:t>
            </a:r>
            <a:r>
              <a:rPr lang="en-US" sz="100" dirty="0"/>
              <a:t> </a:t>
            </a:r>
            <a:r>
              <a:rPr lang="en-US" sz="2400" dirty="0"/>
              <a:t>Fs,</a:t>
            </a:r>
          </a:p>
          <a:p>
            <a:pPr marL="741600" indent="-283464">
              <a:spcBef>
                <a:spcPts val="600"/>
              </a:spcBef>
            </a:pPr>
            <a:r>
              <a:rPr lang="en-US" sz="2400" dirty="0"/>
              <a:t>drop the final digit, 5</a:t>
            </a:r>
          </a:p>
          <a:p>
            <a:pPr marL="741600" indent="-283464">
              <a:spcBef>
                <a:spcPts val="600"/>
              </a:spcBef>
            </a:pPr>
            <a:r>
              <a:rPr lang="en-US" sz="2400" dirty="0"/>
              <a:t>increase the last remaining digit by 1</a:t>
            </a:r>
          </a:p>
        </p:txBody>
      </p:sp>
      <p:sp>
        <p:nvSpPr>
          <p:cNvPr id="5" name="Content Placeholder 4">
            <a:extLst>
              <a:ext uri="{FF2B5EF4-FFF2-40B4-BE49-F238E27FC236}">
                <a16:creationId xmlns:a16="http://schemas.microsoft.com/office/drawing/2014/main" id="{50124ACE-8511-4A1D-9D08-93DD967A27F1}"/>
              </a:ext>
            </a:extLst>
          </p:cNvPr>
          <p:cNvSpPr>
            <a:spLocks noGrp="1"/>
          </p:cNvSpPr>
          <p:nvPr>
            <p:ph sz="quarter" idx="15"/>
          </p:nvPr>
        </p:nvSpPr>
        <p:spPr>
          <a:xfrm>
            <a:off x="452145" y="3796297"/>
            <a:ext cx="3936975" cy="387776"/>
          </a:xfrm>
        </p:spPr>
        <p:txBody>
          <a:bodyPr/>
          <a:lstStyle/>
          <a:p>
            <a:pPr marL="741600" indent="0">
              <a:buNone/>
            </a:pPr>
            <a:r>
              <a:rPr lang="en-US" sz="2400" dirty="0"/>
              <a:t>The answer is 3.15 g</a:t>
            </a:r>
            <a:r>
              <a:rPr lang="en-US" sz="100" dirty="0">
                <a:solidFill>
                  <a:schemeClr val="bg1"/>
                </a:solidFill>
              </a:rPr>
              <a:t>rams</a:t>
            </a:r>
            <a:r>
              <a:rPr lang="en-US" sz="2400" dirty="0"/>
              <a:t>.</a:t>
            </a:r>
          </a:p>
        </p:txBody>
      </p:sp>
      <p:sp>
        <p:nvSpPr>
          <p:cNvPr id="3" name="Content Placeholder 2">
            <a:extLst>
              <a:ext uri="{FF2B5EF4-FFF2-40B4-BE49-F238E27FC236}">
                <a16:creationId xmlns:a16="http://schemas.microsoft.com/office/drawing/2014/main" id="{65B340E2-BBD0-4B57-A1E2-382D091AFFCF}"/>
              </a:ext>
            </a:extLst>
          </p:cNvPr>
          <p:cNvSpPr>
            <a:spLocks noGrp="1"/>
          </p:cNvSpPr>
          <p:nvPr>
            <p:ph sz="quarter" idx="16"/>
          </p:nvPr>
        </p:nvSpPr>
        <p:spPr>
          <a:xfrm>
            <a:off x="457200" y="4242478"/>
            <a:ext cx="8047984" cy="1631849"/>
          </a:xfrm>
        </p:spPr>
        <p:txBody>
          <a:bodyPr/>
          <a:lstStyle/>
          <a:p>
            <a:pPr marL="432" indent="0">
              <a:buNone/>
            </a:pPr>
            <a:r>
              <a:rPr lang="en-US" sz="2400" b="1" dirty="0">
                <a:solidFill>
                  <a:srgbClr val="007FA3"/>
                </a:solidFill>
              </a:rPr>
              <a:t>B.</a:t>
            </a:r>
            <a:r>
              <a:rPr lang="en-US" sz="2400" dirty="0">
                <a:solidFill>
                  <a:srgbClr val="007FA3"/>
                </a:solidFill>
              </a:rPr>
              <a:t> </a:t>
            </a:r>
            <a:r>
              <a:rPr lang="en-US" sz="2400" dirty="0"/>
              <a:t>To round off 3.145 g</a:t>
            </a:r>
            <a:r>
              <a:rPr lang="en-US" sz="100" dirty="0">
                <a:solidFill>
                  <a:schemeClr val="bg1"/>
                </a:solidFill>
              </a:rPr>
              <a:t>rams</a:t>
            </a:r>
            <a:r>
              <a:rPr lang="en-US" sz="2400" dirty="0"/>
              <a:t> to two S</a:t>
            </a:r>
            <a:r>
              <a:rPr lang="en-US" sz="100" dirty="0"/>
              <a:t> </a:t>
            </a:r>
            <a:r>
              <a:rPr lang="en-US" sz="2400" dirty="0"/>
              <a:t>Fs,</a:t>
            </a:r>
          </a:p>
          <a:p>
            <a:pPr marL="740664" indent="-283464">
              <a:spcBef>
                <a:spcPts val="600"/>
              </a:spcBef>
            </a:pPr>
            <a:r>
              <a:rPr lang="en-US" sz="2400" dirty="0"/>
              <a:t>drop the final digits, 45</a:t>
            </a:r>
          </a:p>
          <a:p>
            <a:pPr marL="740664" indent="-283464">
              <a:spcBef>
                <a:spcPts val="600"/>
              </a:spcBef>
            </a:pPr>
            <a:r>
              <a:rPr lang="en-US" sz="2400" dirty="0"/>
              <a:t>do not increase the last number by 1 since the next digit is 4</a:t>
            </a:r>
          </a:p>
        </p:txBody>
      </p:sp>
      <p:sp>
        <p:nvSpPr>
          <p:cNvPr id="6" name="Content Placeholder 5">
            <a:extLst>
              <a:ext uri="{FF2B5EF4-FFF2-40B4-BE49-F238E27FC236}">
                <a16:creationId xmlns:a16="http://schemas.microsoft.com/office/drawing/2014/main" id="{BF14F38A-DCF0-4EA2-B8F6-862B9BB8C2CC}"/>
              </a:ext>
            </a:extLst>
          </p:cNvPr>
          <p:cNvSpPr>
            <a:spLocks noGrp="1"/>
          </p:cNvSpPr>
          <p:nvPr>
            <p:ph sz="quarter" idx="17"/>
          </p:nvPr>
        </p:nvSpPr>
        <p:spPr>
          <a:xfrm>
            <a:off x="457200" y="5941609"/>
            <a:ext cx="8232127" cy="384809"/>
          </a:xfrm>
        </p:spPr>
        <p:txBody>
          <a:bodyPr/>
          <a:lstStyle/>
          <a:p>
            <a:pPr marL="741600" indent="0">
              <a:buNone/>
            </a:pPr>
            <a:r>
              <a:rPr lang="en-US" sz="2400" dirty="0"/>
              <a:t>The answer is 3.1 g</a:t>
            </a:r>
            <a:r>
              <a:rPr lang="en-US" sz="100" dirty="0">
                <a:solidFill>
                  <a:schemeClr val="bg1"/>
                </a:solidFill>
              </a:rPr>
              <a:t>rams</a:t>
            </a:r>
            <a:r>
              <a:rPr lang="en-US" sz="2400" dirty="0"/>
              <a:t>.</a:t>
            </a:r>
          </a:p>
        </p:txBody>
      </p:sp>
    </p:spTree>
    <p:extLst>
      <p:ext uri="{BB962C8B-B14F-4D97-AF65-F5344CB8AC3E}">
        <p14:creationId xmlns:p14="http://schemas.microsoft.com/office/powerpoint/2010/main" val="1389229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5272-ED2A-4AF0-BF50-5F69EC4CCA8F}"/>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08F7842A-236C-4B6C-B161-2975AD7CE4DD}"/>
              </a:ext>
            </a:extLst>
          </p:cNvPr>
          <p:cNvSpPr>
            <a:spLocks noGrp="1"/>
          </p:cNvSpPr>
          <p:nvPr>
            <p:ph sz="quarter" idx="14"/>
          </p:nvPr>
        </p:nvSpPr>
        <p:spPr>
          <a:xfrm>
            <a:off x="454672" y="1566044"/>
            <a:ext cx="8010455" cy="803083"/>
          </a:xfrm>
        </p:spPr>
        <p:txBody>
          <a:bodyPr/>
          <a:lstStyle/>
          <a:p>
            <a:pPr marL="432" indent="0">
              <a:buNone/>
            </a:pPr>
            <a:r>
              <a:rPr lang="en-US" sz="2400" dirty="0"/>
              <a:t>Adjust the following calculated answers to give answers with three significant figures:</a:t>
            </a:r>
            <a:endParaRPr lang="en-US" sz="2400" b="1" dirty="0"/>
          </a:p>
        </p:txBody>
      </p:sp>
      <p:sp>
        <p:nvSpPr>
          <p:cNvPr id="3" name="Content Placeholder 2">
            <a:extLst>
              <a:ext uri="{FF2B5EF4-FFF2-40B4-BE49-F238E27FC236}">
                <a16:creationId xmlns:a16="http://schemas.microsoft.com/office/drawing/2014/main" id="{663AFEEB-45B5-49FC-886C-A9A0A2453A7C}"/>
              </a:ext>
            </a:extLst>
          </p:cNvPr>
          <p:cNvSpPr>
            <a:spLocks noGrp="1"/>
          </p:cNvSpPr>
          <p:nvPr>
            <p:ph sz="quarter" idx="16"/>
          </p:nvPr>
        </p:nvSpPr>
        <p:spPr>
          <a:xfrm>
            <a:off x="457200" y="2544697"/>
            <a:ext cx="2087881" cy="409542"/>
          </a:xfrm>
        </p:spPr>
        <p:txBody>
          <a:bodyPr/>
          <a:lstStyle/>
          <a:p>
            <a:pPr marL="432" indent="0">
              <a:buNone/>
            </a:pPr>
            <a:r>
              <a:rPr lang="en-US" sz="2400" b="1" dirty="0">
                <a:solidFill>
                  <a:schemeClr val="tx2"/>
                </a:solidFill>
              </a:rPr>
              <a:t>A.</a:t>
            </a:r>
            <a:r>
              <a:rPr lang="en-US" sz="2400" dirty="0">
                <a:solidFill>
                  <a:schemeClr val="tx2"/>
                </a:solidFill>
              </a:rPr>
              <a:t> </a:t>
            </a:r>
            <a:r>
              <a:rPr lang="en-US" sz="2400" dirty="0"/>
              <a:t>824.75 c</a:t>
            </a:r>
            <a:r>
              <a:rPr lang="en-US" sz="100" dirty="0">
                <a:solidFill>
                  <a:schemeClr val="bg1"/>
                </a:solidFill>
              </a:rPr>
              <a:t>enti</a:t>
            </a:r>
            <a:r>
              <a:rPr lang="en-US" sz="2400" dirty="0"/>
              <a:t>m</a:t>
            </a:r>
            <a:r>
              <a:rPr lang="en-US" sz="100" dirty="0">
                <a:solidFill>
                  <a:schemeClr val="bg1"/>
                </a:solidFill>
              </a:rPr>
              <a:t>eters</a:t>
            </a:r>
          </a:p>
        </p:txBody>
      </p:sp>
      <p:sp>
        <p:nvSpPr>
          <p:cNvPr id="6" name="Content Placeholder 5">
            <a:extLst>
              <a:ext uri="{FF2B5EF4-FFF2-40B4-BE49-F238E27FC236}">
                <a16:creationId xmlns:a16="http://schemas.microsoft.com/office/drawing/2014/main" id="{E8F87392-D754-4559-8CE1-A8C656CA20F7}"/>
              </a:ext>
            </a:extLst>
          </p:cNvPr>
          <p:cNvSpPr>
            <a:spLocks noGrp="1"/>
          </p:cNvSpPr>
          <p:nvPr>
            <p:ph sz="quarter" idx="17"/>
          </p:nvPr>
        </p:nvSpPr>
        <p:spPr>
          <a:xfrm>
            <a:off x="454672" y="3285027"/>
            <a:ext cx="2568747" cy="409542"/>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0.112 486 g</a:t>
            </a:r>
            <a:r>
              <a:rPr lang="en-US" sz="100" dirty="0">
                <a:solidFill>
                  <a:schemeClr val="bg1"/>
                </a:solidFill>
              </a:rPr>
              <a:t>rams</a:t>
            </a:r>
          </a:p>
        </p:txBody>
      </p:sp>
      <p:sp>
        <p:nvSpPr>
          <p:cNvPr id="8" name="Content Placeholder 7">
            <a:extLst>
              <a:ext uri="{FF2B5EF4-FFF2-40B4-BE49-F238E27FC236}">
                <a16:creationId xmlns:a16="http://schemas.microsoft.com/office/drawing/2014/main" id="{A9DFA4BB-BF42-488F-A2B2-45403A5ED387}"/>
              </a:ext>
            </a:extLst>
          </p:cNvPr>
          <p:cNvSpPr>
            <a:spLocks noGrp="1"/>
          </p:cNvSpPr>
          <p:nvPr>
            <p:ph sz="quarter" idx="19"/>
          </p:nvPr>
        </p:nvSpPr>
        <p:spPr>
          <a:xfrm>
            <a:off x="457200" y="4077728"/>
            <a:ext cx="2920181" cy="498118"/>
          </a:xfrm>
        </p:spPr>
        <p:txBody>
          <a:bodyPr/>
          <a:lstStyle/>
          <a:p>
            <a:pPr marL="0" indent="0">
              <a:buNone/>
            </a:pPr>
            <a:r>
              <a:rPr lang="en-US" sz="2400" b="1" dirty="0">
                <a:solidFill>
                  <a:schemeClr val="tx2"/>
                </a:solidFill>
              </a:rPr>
              <a:t>C.</a:t>
            </a:r>
            <a:r>
              <a:rPr lang="en-US" sz="2400" dirty="0">
                <a:solidFill>
                  <a:schemeClr val="tx2"/>
                </a:solidFill>
              </a:rPr>
              <a:t> </a:t>
            </a:r>
            <a:r>
              <a:rPr lang="en-US" sz="2400" dirty="0"/>
              <a:t>5.3 L</a:t>
            </a:r>
            <a:r>
              <a:rPr lang="en-US" sz="100" dirty="0">
                <a:solidFill>
                  <a:schemeClr val="bg1"/>
                </a:solidFill>
              </a:rPr>
              <a:t>iter</a:t>
            </a:r>
          </a:p>
        </p:txBody>
      </p:sp>
    </p:spTree>
    <p:extLst>
      <p:ext uri="{BB962C8B-B14F-4D97-AF65-F5344CB8AC3E}">
        <p14:creationId xmlns:p14="http://schemas.microsoft.com/office/powerpoint/2010/main" val="3889664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5272-ED2A-4AF0-BF50-5F69EC4CCA8F}"/>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08F7842A-236C-4B6C-B161-2975AD7CE4DD}"/>
              </a:ext>
            </a:extLst>
          </p:cNvPr>
          <p:cNvSpPr>
            <a:spLocks noGrp="1"/>
          </p:cNvSpPr>
          <p:nvPr>
            <p:ph sz="quarter" idx="14"/>
          </p:nvPr>
        </p:nvSpPr>
        <p:spPr>
          <a:xfrm>
            <a:off x="454672" y="1564410"/>
            <a:ext cx="8010455" cy="845069"/>
          </a:xfrm>
        </p:spPr>
        <p:txBody>
          <a:bodyPr/>
          <a:lstStyle/>
          <a:p>
            <a:pPr marL="432" indent="0">
              <a:buNone/>
            </a:pPr>
            <a:r>
              <a:rPr lang="en-US" sz="2400" dirty="0"/>
              <a:t>Adjust the following calculated answers to give answers with three significant figures:</a:t>
            </a:r>
          </a:p>
        </p:txBody>
      </p:sp>
      <p:sp>
        <p:nvSpPr>
          <p:cNvPr id="5" name="Content Placeholder 4">
            <a:extLst>
              <a:ext uri="{FF2B5EF4-FFF2-40B4-BE49-F238E27FC236}">
                <a16:creationId xmlns:a16="http://schemas.microsoft.com/office/drawing/2014/main" id="{A82FD30F-1619-4FB9-B0EF-0A304D3E83AA}"/>
              </a:ext>
            </a:extLst>
          </p:cNvPr>
          <p:cNvSpPr>
            <a:spLocks noGrp="1"/>
          </p:cNvSpPr>
          <p:nvPr>
            <p:ph sz="quarter" idx="15"/>
          </p:nvPr>
        </p:nvSpPr>
        <p:spPr>
          <a:xfrm>
            <a:off x="457200" y="2545021"/>
            <a:ext cx="2103120" cy="409542"/>
          </a:xfrm>
        </p:spPr>
        <p:txBody>
          <a:bodyPr/>
          <a:lstStyle/>
          <a:p>
            <a:pPr marL="432" indent="0">
              <a:buNone/>
            </a:pPr>
            <a:r>
              <a:rPr lang="en-US" sz="2400" b="1" dirty="0">
                <a:solidFill>
                  <a:schemeClr val="tx2"/>
                </a:solidFill>
              </a:rPr>
              <a:t>A.</a:t>
            </a:r>
            <a:r>
              <a:rPr lang="en-US" sz="2400" dirty="0">
                <a:solidFill>
                  <a:schemeClr val="tx2"/>
                </a:solidFill>
              </a:rPr>
              <a:t> </a:t>
            </a:r>
            <a:r>
              <a:rPr lang="en-US" sz="2400" dirty="0"/>
              <a:t>824.75 c</a:t>
            </a:r>
            <a:r>
              <a:rPr lang="en-US" sz="100" dirty="0">
                <a:solidFill>
                  <a:schemeClr val="bg1"/>
                </a:solidFill>
              </a:rPr>
              <a:t>enti</a:t>
            </a:r>
            <a:r>
              <a:rPr lang="en-US" sz="2400" dirty="0"/>
              <a:t>m</a:t>
            </a:r>
            <a:r>
              <a:rPr lang="en-US" sz="100" dirty="0">
                <a:solidFill>
                  <a:schemeClr val="bg1"/>
                </a:solidFill>
              </a:rPr>
              <a:t>eter</a:t>
            </a:r>
          </a:p>
        </p:txBody>
      </p:sp>
      <p:sp>
        <p:nvSpPr>
          <p:cNvPr id="3" name="Content Placeholder 2">
            <a:extLst>
              <a:ext uri="{FF2B5EF4-FFF2-40B4-BE49-F238E27FC236}">
                <a16:creationId xmlns:a16="http://schemas.microsoft.com/office/drawing/2014/main" id="{663AFEEB-45B5-49FC-886C-A9A0A2453A7C}"/>
              </a:ext>
            </a:extLst>
          </p:cNvPr>
          <p:cNvSpPr>
            <a:spLocks noGrp="1"/>
          </p:cNvSpPr>
          <p:nvPr>
            <p:ph sz="quarter" idx="16"/>
          </p:nvPr>
        </p:nvSpPr>
        <p:spPr>
          <a:xfrm>
            <a:off x="4020832" y="2608455"/>
            <a:ext cx="1236967" cy="409542"/>
          </a:xfrm>
        </p:spPr>
        <p:txBody>
          <a:bodyPr/>
          <a:lstStyle/>
          <a:p>
            <a:pPr marL="432" indent="0">
              <a:buNone/>
            </a:pPr>
            <a:r>
              <a:rPr lang="en-US" sz="2400" b="1" dirty="0"/>
              <a:t>825 </a:t>
            </a:r>
            <a:r>
              <a:rPr lang="en-US" sz="2400" b="1" dirty="0">
                <a:solidFill>
                  <a:schemeClr val="tx1"/>
                </a:solidFill>
              </a:rPr>
              <a:t>c</a:t>
            </a:r>
            <a:r>
              <a:rPr lang="en-US" sz="100" b="1" dirty="0">
                <a:solidFill>
                  <a:schemeClr val="tx1"/>
                </a:solidFill>
              </a:rPr>
              <a:t>enti</a:t>
            </a:r>
            <a:r>
              <a:rPr lang="en-US" sz="2400" b="1" dirty="0">
                <a:solidFill>
                  <a:schemeClr val="tx1"/>
                </a:solidFill>
              </a:rPr>
              <a:t>m</a:t>
            </a:r>
            <a:r>
              <a:rPr lang="en-US" sz="100" b="1" dirty="0">
                <a:solidFill>
                  <a:schemeClr val="tx1"/>
                </a:solidFill>
              </a:rPr>
              <a:t>eters</a:t>
            </a:r>
          </a:p>
        </p:txBody>
      </p:sp>
      <p:sp>
        <p:nvSpPr>
          <p:cNvPr id="6" name="Content Placeholder 5">
            <a:extLst>
              <a:ext uri="{FF2B5EF4-FFF2-40B4-BE49-F238E27FC236}">
                <a16:creationId xmlns:a16="http://schemas.microsoft.com/office/drawing/2014/main" id="{E8F87392-D754-4559-8CE1-A8C656CA20F7}"/>
              </a:ext>
            </a:extLst>
          </p:cNvPr>
          <p:cNvSpPr>
            <a:spLocks noGrp="1"/>
          </p:cNvSpPr>
          <p:nvPr>
            <p:ph sz="quarter" idx="17"/>
          </p:nvPr>
        </p:nvSpPr>
        <p:spPr>
          <a:xfrm>
            <a:off x="454672" y="3285027"/>
            <a:ext cx="2568747" cy="409542"/>
          </a:xfrm>
        </p:spPr>
        <p:txBody>
          <a:bodyPr/>
          <a:lstStyle/>
          <a:p>
            <a:pPr marL="432" indent="0">
              <a:buNone/>
            </a:pPr>
            <a:r>
              <a:rPr lang="en-US" sz="2400" b="1" dirty="0">
                <a:solidFill>
                  <a:schemeClr val="tx2"/>
                </a:solidFill>
              </a:rPr>
              <a:t>B.</a:t>
            </a:r>
            <a:r>
              <a:rPr lang="en-US" sz="2400" dirty="0">
                <a:solidFill>
                  <a:schemeClr val="tx2"/>
                </a:solidFill>
              </a:rPr>
              <a:t> </a:t>
            </a:r>
            <a:r>
              <a:rPr lang="en-US" sz="2400" dirty="0"/>
              <a:t>0.112 486 g</a:t>
            </a:r>
            <a:r>
              <a:rPr lang="en-US" sz="100" dirty="0">
                <a:solidFill>
                  <a:schemeClr val="bg1"/>
                </a:solidFill>
              </a:rPr>
              <a:t>rams</a:t>
            </a:r>
          </a:p>
        </p:txBody>
      </p:sp>
      <p:sp>
        <p:nvSpPr>
          <p:cNvPr id="7" name="Content Placeholder 6">
            <a:extLst>
              <a:ext uri="{FF2B5EF4-FFF2-40B4-BE49-F238E27FC236}">
                <a16:creationId xmlns:a16="http://schemas.microsoft.com/office/drawing/2014/main" id="{79D659C3-EA77-459A-9460-33CB994881A6}"/>
              </a:ext>
            </a:extLst>
          </p:cNvPr>
          <p:cNvSpPr>
            <a:spLocks noGrp="1"/>
          </p:cNvSpPr>
          <p:nvPr>
            <p:ph sz="quarter" idx="18"/>
          </p:nvPr>
        </p:nvSpPr>
        <p:spPr>
          <a:xfrm>
            <a:off x="4082775" y="3285027"/>
            <a:ext cx="2568747" cy="409542"/>
          </a:xfrm>
        </p:spPr>
        <p:txBody>
          <a:bodyPr/>
          <a:lstStyle/>
          <a:p>
            <a:pPr marL="432" indent="0">
              <a:buNone/>
            </a:pPr>
            <a:r>
              <a:rPr lang="en-US" sz="2400" b="1" dirty="0"/>
              <a:t>0.112 g</a:t>
            </a:r>
            <a:r>
              <a:rPr lang="en-US" sz="100" b="1" dirty="0">
                <a:solidFill>
                  <a:schemeClr val="bg1"/>
                </a:solidFill>
              </a:rPr>
              <a:t>rams</a:t>
            </a:r>
          </a:p>
        </p:txBody>
      </p:sp>
      <p:sp>
        <p:nvSpPr>
          <p:cNvPr id="8" name="Content Placeholder 7">
            <a:extLst>
              <a:ext uri="{FF2B5EF4-FFF2-40B4-BE49-F238E27FC236}">
                <a16:creationId xmlns:a16="http://schemas.microsoft.com/office/drawing/2014/main" id="{A9DFA4BB-BF42-488F-A2B2-45403A5ED387}"/>
              </a:ext>
            </a:extLst>
          </p:cNvPr>
          <p:cNvSpPr>
            <a:spLocks noGrp="1"/>
          </p:cNvSpPr>
          <p:nvPr>
            <p:ph sz="quarter" idx="19"/>
          </p:nvPr>
        </p:nvSpPr>
        <p:spPr>
          <a:xfrm>
            <a:off x="457200" y="4077728"/>
            <a:ext cx="2920181" cy="498118"/>
          </a:xfrm>
        </p:spPr>
        <p:txBody>
          <a:bodyPr/>
          <a:lstStyle/>
          <a:p>
            <a:pPr marL="0" indent="0">
              <a:buNone/>
            </a:pPr>
            <a:r>
              <a:rPr lang="en-US" sz="2400" b="1" dirty="0">
                <a:solidFill>
                  <a:schemeClr val="tx2"/>
                </a:solidFill>
              </a:rPr>
              <a:t>C.</a:t>
            </a:r>
            <a:r>
              <a:rPr lang="en-US" sz="2400" dirty="0">
                <a:solidFill>
                  <a:schemeClr val="tx2"/>
                </a:solidFill>
              </a:rPr>
              <a:t> </a:t>
            </a:r>
            <a:r>
              <a:rPr lang="en-US" sz="2400" dirty="0"/>
              <a:t>5.3 L</a:t>
            </a:r>
            <a:r>
              <a:rPr lang="en-US" sz="100" dirty="0">
                <a:solidFill>
                  <a:schemeClr val="bg1"/>
                </a:solidFill>
              </a:rPr>
              <a:t>iters</a:t>
            </a:r>
          </a:p>
        </p:txBody>
      </p:sp>
      <p:sp>
        <p:nvSpPr>
          <p:cNvPr id="9" name="Content Placeholder 8">
            <a:extLst>
              <a:ext uri="{FF2B5EF4-FFF2-40B4-BE49-F238E27FC236}">
                <a16:creationId xmlns:a16="http://schemas.microsoft.com/office/drawing/2014/main" id="{BF53BB65-36DE-4101-B615-987A92A0449C}"/>
              </a:ext>
            </a:extLst>
          </p:cNvPr>
          <p:cNvSpPr>
            <a:spLocks noGrp="1"/>
          </p:cNvSpPr>
          <p:nvPr>
            <p:ph sz="quarter" idx="20"/>
          </p:nvPr>
        </p:nvSpPr>
        <p:spPr>
          <a:xfrm>
            <a:off x="4082774" y="4077729"/>
            <a:ext cx="2866891" cy="498117"/>
          </a:xfrm>
        </p:spPr>
        <p:txBody>
          <a:bodyPr/>
          <a:lstStyle/>
          <a:p>
            <a:pPr marL="0" indent="0">
              <a:buNone/>
            </a:pPr>
            <a:r>
              <a:rPr lang="en-US" sz="2400" b="1" dirty="0"/>
              <a:t>5.30 L</a:t>
            </a:r>
            <a:r>
              <a:rPr lang="en-US" sz="100" b="1" dirty="0">
                <a:solidFill>
                  <a:schemeClr val="bg1"/>
                </a:solidFill>
              </a:rPr>
              <a:t>iters</a:t>
            </a:r>
          </a:p>
        </p:txBody>
      </p:sp>
    </p:spTree>
    <p:extLst>
      <p:ext uri="{BB962C8B-B14F-4D97-AF65-F5344CB8AC3E}">
        <p14:creationId xmlns:p14="http://schemas.microsoft.com/office/powerpoint/2010/main" val="3420167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BC27-66FD-42C9-9533-87E2952346B0}"/>
              </a:ext>
            </a:extLst>
          </p:cNvPr>
          <p:cNvSpPr>
            <a:spLocks noGrp="1"/>
          </p:cNvSpPr>
          <p:nvPr>
            <p:ph type="title"/>
          </p:nvPr>
        </p:nvSpPr>
        <p:spPr/>
        <p:txBody>
          <a:bodyPr/>
          <a:lstStyle/>
          <a:p>
            <a:r>
              <a:rPr lang="en-US" sz="3400" dirty="0"/>
              <a:t>Multiplication and Division with Measured Numbers</a:t>
            </a:r>
          </a:p>
        </p:txBody>
      </p:sp>
      <p:pic>
        <p:nvPicPr>
          <p:cNvPr id="20" name="Content Placeholder 19" descr="Core chemistry skill, using significant figures in calculations."/>
          <p:cNvPicPr>
            <a:picLocks noGrp="1" noChangeAspect="1"/>
          </p:cNvPicPr>
          <p:nvPr>
            <p:ph sz="quarter" idx="14"/>
          </p:nvPr>
        </p:nvPicPr>
        <p:blipFill>
          <a:blip r:embed="rId3"/>
          <a:stretch>
            <a:fillRect/>
          </a:stretch>
        </p:blipFill>
        <p:spPr>
          <a:xfrm>
            <a:off x="498191" y="1561462"/>
            <a:ext cx="4365816" cy="1413216"/>
          </a:xfrm>
          <a:prstGeom prst="rect">
            <a:avLst/>
          </a:prstGeom>
        </p:spPr>
      </p:pic>
      <p:sp>
        <p:nvSpPr>
          <p:cNvPr id="11" name="Content Placeholder 10"/>
          <p:cNvSpPr>
            <a:spLocks noGrp="1"/>
          </p:cNvSpPr>
          <p:nvPr>
            <p:ph sz="quarter" idx="15"/>
          </p:nvPr>
        </p:nvSpPr>
        <p:spPr>
          <a:xfrm>
            <a:off x="490530" y="3129343"/>
            <a:ext cx="8232128" cy="1245435"/>
          </a:xfrm>
        </p:spPr>
        <p:txBody>
          <a:bodyPr/>
          <a:lstStyle/>
          <a:p>
            <a:pPr marL="432" indent="0">
              <a:buNone/>
            </a:pPr>
            <a:r>
              <a:rPr lang="en-GB" sz="2400" dirty="0"/>
              <a:t>In multiplication or division, the final answer is written to have the same number of significant figures (S</a:t>
            </a:r>
            <a:r>
              <a:rPr lang="en-GB" sz="100" dirty="0"/>
              <a:t> </a:t>
            </a:r>
            <a:r>
              <a:rPr lang="en-GB" sz="2400" dirty="0"/>
              <a:t>Fs) as the measurement having </a:t>
            </a:r>
            <a:r>
              <a:rPr lang="en-GB" sz="2400" b="1" dirty="0"/>
              <a:t>the fewest S</a:t>
            </a:r>
            <a:r>
              <a:rPr lang="en-GB" sz="100" b="1" dirty="0"/>
              <a:t> </a:t>
            </a:r>
            <a:r>
              <a:rPr lang="en-GB" sz="2400" b="1" dirty="0"/>
              <a:t>Fs</a:t>
            </a:r>
            <a:r>
              <a:rPr lang="en-GB" sz="2400" dirty="0"/>
              <a:t>.</a:t>
            </a:r>
          </a:p>
        </p:txBody>
      </p:sp>
      <p:sp>
        <p:nvSpPr>
          <p:cNvPr id="12" name="Content Placeholder 11"/>
          <p:cNvSpPr>
            <a:spLocks noGrp="1"/>
          </p:cNvSpPr>
          <p:nvPr>
            <p:ph sz="quarter" idx="16"/>
          </p:nvPr>
        </p:nvSpPr>
        <p:spPr>
          <a:xfrm>
            <a:off x="490531" y="4529443"/>
            <a:ext cx="1507234" cy="467917"/>
          </a:xfrm>
        </p:spPr>
        <p:txBody>
          <a:bodyPr/>
          <a:lstStyle/>
          <a:p>
            <a:pPr marL="432" indent="0">
              <a:buNone/>
            </a:pPr>
            <a:r>
              <a:rPr lang="en-IN" sz="2400" b="1" dirty="0"/>
              <a:t>Example:</a:t>
            </a:r>
          </a:p>
        </p:txBody>
      </p:sp>
      <p:graphicFrame>
        <p:nvGraphicFramePr>
          <p:cNvPr id="5" name="Object 4" descr="Start fraction 2.8 times 67.40 over 34.8">
            <a:extLst>
              <a:ext uri="{FF2B5EF4-FFF2-40B4-BE49-F238E27FC236}">
                <a16:creationId xmlns:a16="http://schemas.microsoft.com/office/drawing/2014/main" id="{B45C51BF-5709-4CE3-9024-926B376FF379}"/>
              </a:ext>
            </a:extLst>
          </p:cNvPr>
          <p:cNvGraphicFramePr>
            <a:graphicFrameLocks noChangeAspect="1"/>
          </p:cNvGraphicFramePr>
          <p:nvPr>
            <p:extLst/>
          </p:nvPr>
        </p:nvGraphicFramePr>
        <p:xfrm>
          <a:off x="2123791" y="4442475"/>
          <a:ext cx="1778000" cy="736600"/>
        </p:xfrm>
        <a:graphic>
          <a:graphicData uri="http://schemas.openxmlformats.org/presentationml/2006/ole">
            <mc:AlternateContent xmlns:mc="http://schemas.openxmlformats.org/markup-compatibility/2006">
              <mc:Choice xmlns:v="urn:schemas-microsoft-com:vml" Requires="v">
                <p:oleObj spid="_x0000_s14338" name="Equation" r:id="rId4" imgW="1777680" imgH="736560" progId="Equation.DSMT4">
                  <p:embed/>
                </p:oleObj>
              </mc:Choice>
              <mc:Fallback>
                <p:oleObj name="Equation" r:id="rId4" imgW="1777680" imgH="736560" progId="Equation.DSMT4">
                  <p:embed/>
                  <p:pic>
                    <p:nvPicPr>
                      <p:cNvPr id="5" name="Object 4" descr="Start fraction 2.8 times 67.40 over 34.8">
                        <a:extLst>
                          <a:ext uri="{FF2B5EF4-FFF2-40B4-BE49-F238E27FC236}">
                            <a16:creationId xmlns:a16="http://schemas.microsoft.com/office/drawing/2014/main" id="{B45C51BF-5709-4CE3-9024-926B376FF379}"/>
                          </a:ext>
                        </a:extLst>
                      </p:cNvPr>
                      <p:cNvPicPr/>
                      <p:nvPr/>
                    </p:nvPicPr>
                    <p:blipFill>
                      <a:blip r:embed="rId5"/>
                      <a:stretch>
                        <a:fillRect/>
                      </a:stretch>
                    </p:blipFill>
                    <p:spPr>
                      <a:xfrm>
                        <a:off x="2123791" y="4442475"/>
                        <a:ext cx="1778000" cy="736600"/>
                      </a:xfrm>
                      <a:prstGeom prst="rect">
                        <a:avLst/>
                      </a:prstGeom>
                    </p:spPr>
                  </p:pic>
                </p:oleObj>
              </mc:Fallback>
            </mc:AlternateContent>
          </a:graphicData>
        </a:graphic>
      </p:graphicFrame>
      <p:pic>
        <p:nvPicPr>
          <p:cNvPr id="21" name="Content Placeholder 20" descr="2.8, two s f’s, times 67.40, four s f’s, divided by 34.8, 3 s f’s, equals 5.422988506, calculator display, equals 5.4, answer rounded off to two s f’s."/>
          <p:cNvPicPr>
            <a:picLocks noGrp="1" noChangeAspect="1"/>
          </p:cNvPicPr>
          <p:nvPr>
            <p:ph sz="quarter" idx="17"/>
          </p:nvPr>
        </p:nvPicPr>
        <p:blipFill>
          <a:blip r:embed="rId6"/>
          <a:stretch>
            <a:fillRect/>
          </a:stretch>
        </p:blipFill>
        <p:spPr>
          <a:xfrm>
            <a:off x="602740" y="5245710"/>
            <a:ext cx="7979795" cy="1048397"/>
          </a:xfrm>
          <a:prstGeom prst="rect">
            <a:avLst/>
          </a:prstGeom>
        </p:spPr>
      </p:pic>
    </p:spTree>
    <p:extLst>
      <p:ext uri="{BB962C8B-B14F-4D97-AF65-F5344CB8AC3E}">
        <p14:creationId xmlns:p14="http://schemas.microsoft.com/office/powerpoint/2010/main" val="4096370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1080-CDCA-4B95-ADA4-11FDF58FA9D8}"/>
              </a:ext>
            </a:extLst>
          </p:cNvPr>
          <p:cNvSpPr>
            <a:spLocks noGrp="1"/>
          </p:cNvSpPr>
          <p:nvPr>
            <p:ph type="title"/>
          </p:nvPr>
        </p:nvSpPr>
        <p:spPr/>
        <p:txBody>
          <a:bodyPr/>
          <a:lstStyle/>
          <a:p>
            <a:r>
              <a:rPr lang="en-US" dirty="0"/>
              <a:t>Adding Significant Zeros</a:t>
            </a:r>
          </a:p>
        </p:txBody>
      </p:sp>
      <p:sp>
        <p:nvSpPr>
          <p:cNvPr id="3" name="Content Placeholder 2">
            <a:extLst>
              <a:ext uri="{FF2B5EF4-FFF2-40B4-BE49-F238E27FC236}">
                <a16:creationId xmlns:a16="http://schemas.microsoft.com/office/drawing/2014/main" id="{B22DCCF4-E873-4951-81A8-71E79A27CEC2}"/>
              </a:ext>
            </a:extLst>
          </p:cNvPr>
          <p:cNvSpPr>
            <a:spLocks noGrp="1"/>
          </p:cNvSpPr>
          <p:nvPr>
            <p:ph sz="quarter" idx="13"/>
          </p:nvPr>
        </p:nvSpPr>
        <p:spPr>
          <a:xfrm>
            <a:off x="457200" y="1556327"/>
            <a:ext cx="8109666" cy="1168944"/>
          </a:xfrm>
        </p:spPr>
        <p:txBody>
          <a:bodyPr/>
          <a:lstStyle/>
          <a:p>
            <a:pPr marL="432" indent="0">
              <a:buNone/>
            </a:pPr>
            <a:r>
              <a:rPr lang="en-US" sz="2400" dirty="0"/>
              <a:t>When the calculator answer is a small whole number and more significant figures are needed, we can add one or more zeros.</a:t>
            </a:r>
          </a:p>
        </p:txBody>
      </p:sp>
      <p:pic>
        <p:nvPicPr>
          <p:cNvPr id="6" name="Content Placeholder 5" descr="Start fraction 8.00, 3 s f’s, over 2.00, 3 s f’s, equals 4, calculator display, equals 4.00, final answer, two zeros added to give 3 s f’s."/>
          <p:cNvPicPr>
            <a:picLocks noGrp="1" noChangeAspect="1"/>
          </p:cNvPicPr>
          <p:nvPr>
            <p:ph sz="quarter" idx="14"/>
          </p:nvPr>
        </p:nvPicPr>
        <p:blipFill>
          <a:blip r:embed="rId2"/>
          <a:stretch>
            <a:fillRect/>
          </a:stretch>
        </p:blipFill>
        <p:spPr>
          <a:xfrm>
            <a:off x="517166" y="3394026"/>
            <a:ext cx="8109666" cy="2257522"/>
          </a:xfrm>
          <a:prstGeom prst="rect">
            <a:avLst/>
          </a:prstGeom>
        </p:spPr>
      </p:pic>
    </p:spTree>
    <p:extLst>
      <p:ext uri="{BB962C8B-B14F-4D97-AF65-F5344CB8AC3E}">
        <p14:creationId xmlns:p14="http://schemas.microsoft.com/office/powerpoint/2010/main" val="2239745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E0193-C681-411B-959C-0A773066BE37}"/>
              </a:ext>
            </a:extLst>
          </p:cNvPr>
          <p:cNvSpPr>
            <a:spLocks noGrp="1"/>
          </p:cNvSpPr>
          <p:nvPr>
            <p:ph type="title"/>
          </p:nvPr>
        </p:nvSpPr>
        <p:spPr/>
        <p:txBody>
          <a:bodyPr/>
          <a:lstStyle/>
          <a:p>
            <a:r>
              <a:rPr lang="en-US" dirty="0"/>
              <a:t>Learning Check 3</a:t>
            </a:r>
          </a:p>
        </p:txBody>
      </p:sp>
      <p:sp>
        <p:nvSpPr>
          <p:cNvPr id="3" name="Content Placeholder 2">
            <a:extLst>
              <a:ext uri="{FF2B5EF4-FFF2-40B4-BE49-F238E27FC236}">
                <a16:creationId xmlns:a16="http://schemas.microsoft.com/office/drawing/2014/main" id="{536AC648-907A-4E02-B6E1-9C8080D2F6D0}"/>
              </a:ext>
            </a:extLst>
          </p:cNvPr>
          <p:cNvSpPr>
            <a:spLocks noGrp="1"/>
          </p:cNvSpPr>
          <p:nvPr>
            <p:ph sz="quarter" idx="13"/>
          </p:nvPr>
        </p:nvSpPr>
        <p:spPr>
          <a:xfrm>
            <a:off x="457200" y="1541579"/>
            <a:ext cx="8229600" cy="1201622"/>
          </a:xfrm>
        </p:spPr>
        <p:txBody>
          <a:bodyPr/>
          <a:lstStyle/>
          <a:p>
            <a:pPr marL="432" indent="0">
              <a:buNone/>
            </a:pPr>
            <a:r>
              <a:rPr lang="en-US" dirty="0"/>
              <a:t>Perform the following calculation of measured numbers. Give the answer with the correct number of significant figures.</a:t>
            </a:r>
          </a:p>
        </p:txBody>
      </p:sp>
      <p:graphicFrame>
        <p:nvGraphicFramePr>
          <p:cNvPr id="5" name="Object 4" descr="Start fraction 5.00 centimeters times 3.408 centimeters over 2.0 centimeters end fraction equals.">
            <a:extLst>
              <a:ext uri="{FF2B5EF4-FFF2-40B4-BE49-F238E27FC236}">
                <a16:creationId xmlns:a16="http://schemas.microsoft.com/office/drawing/2014/main" id="{035655C7-422D-4906-9891-779C2DA625A2}"/>
              </a:ext>
            </a:extLst>
          </p:cNvPr>
          <p:cNvGraphicFramePr>
            <a:graphicFrameLocks noChangeAspect="1"/>
          </p:cNvGraphicFramePr>
          <p:nvPr>
            <p:extLst/>
          </p:nvPr>
        </p:nvGraphicFramePr>
        <p:xfrm>
          <a:off x="2779713" y="2876405"/>
          <a:ext cx="2844800" cy="787400"/>
        </p:xfrm>
        <a:graphic>
          <a:graphicData uri="http://schemas.openxmlformats.org/presentationml/2006/ole">
            <mc:AlternateContent xmlns:mc="http://schemas.openxmlformats.org/markup-compatibility/2006">
              <mc:Choice xmlns:v="urn:schemas-microsoft-com:vml" Requires="v">
                <p:oleObj spid="_x0000_s15362" name="Equation" r:id="rId3" imgW="2844720" imgH="787320" progId="Equation.DSMT4">
                  <p:embed/>
                </p:oleObj>
              </mc:Choice>
              <mc:Fallback>
                <p:oleObj name="Equation" r:id="rId3" imgW="2844720" imgH="787320" progId="Equation.DSMT4">
                  <p:embed/>
                  <p:pic>
                    <p:nvPicPr>
                      <p:cNvPr id="5" name="Object 4" descr="Start fraction 5.00 centimeters times 3.408 centimeters over 2.0 centimeters end fraction equals.">
                        <a:extLst>
                          <a:ext uri="{FF2B5EF4-FFF2-40B4-BE49-F238E27FC236}">
                            <a16:creationId xmlns:a16="http://schemas.microsoft.com/office/drawing/2014/main" id="{035655C7-422D-4906-9891-779C2DA625A2}"/>
                          </a:ext>
                        </a:extLst>
                      </p:cNvPr>
                      <p:cNvPicPr/>
                      <p:nvPr/>
                    </p:nvPicPr>
                    <p:blipFill>
                      <a:blip r:embed="rId4"/>
                      <a:stretch>
                        <a:fillRect/>
                      </a:stretch>
                    </p:blipFill>
                    <p:spPr>
                      <a:xfrm>
                        <a:off x="2779713" y="2876405"/>
                        <a:ext cx="2844800" cy="787400"/>
                      </a:xfrm>
                      <a:prstGeom prst="rect">
                        <a:avLst/>
                      </a:prstGeom>
                    </p:spPr>
                  </p:pic>
                </p:oleObj>
              </mc:Fallback>
            </mc:AlternateContent>
          </a:graphicData>
        </a:graphic>
      </p:graphicFrame>
    </p:spTree>
    <p:extLst>
      <p:ext uri="{BB962C8B-B14F-4D97-AF65-F5344CB8AC3E}">
        <p14:creationId xmlns:p14="http://schemas.microsoft.com/office/powerpoint/2010/main" val="3759590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E50E6B-285E-48D8-87EE-28504874313F}"/>
              </a:ext>
            </a:extLst>
          </p:cNvPr>
          <p:cNvSpPr>
            <a:spLocks noGrp="1"/>
          </p:cNvSpPr>
          <p:nvPr>
            <p:ph type="title"/>
          </p:nvPr>
        </p:nvSpPr>
        <p:spPr/>
        <p:txBody>
          <a:bodyPr/>
          <a:lstStyle/>
          <a:p>
            <a:r>
              <a:rPr lang="en-US" dirty="0"/>
              <a:t>Solution 3</a:t>
            </a:r>
          </a:p>
        </p:txBody>
      </p:sp>
      <p:sp>
        <p:nvSpPr>
          <p:cNvPr id="5" name="Content Placeholder 4">
            <a:extLst>
              <a:ext uri="{FF2B5EF4-FFF2-40B4-BE49-F238E27FC236}">
                <a16:creationId xmlns:a16="http://schemas.microsoft.com/office/drawing/2014/main" id="{3AB1395A-43F9-4543-B87F-C6B4AD6DA3CB}"/>
              </a:ext>
            </a:extLst>
          </p:cNvPr>
          <p:cNvSpPr>
            <a:spLocks noGrp="1"/>
          </p:cNvSpPr>
          <p:nvPr>
            <p:ph sz="quarter" idx="14"/>
          </p:nvPr>
        </p:nvSpPr>
        <p:spPr>
          <a:xfrm>
            <a:off x="454671" y="1554549"/>
            <a:ext cx="8422629" cy="797087"/>
          </a:xfrm>
        </p:spPr>
        <p:txBody>
          <a:bodyPr/>
          <a:lstStyle/>
          <a:p>
            <a:pPr marL="432" indent="0">
              <a:buNone/>
            </a:pPr>
            <a:r>
              <a:rPr lang="en-US" sz="2400" dirty="0"/>
              <a:t>Perform the following calculation of measured numbers. Give the answer with the correct number of significant figures.</a:t>
            </a:r>
          </a:p>
        </p:txBody>
      </p:sp>
      <p:graphicFrame>
        <p:nvGraphicFramePr>
          <p:cNvPr id="8" name="Object 7" descr="Start fraction 5.00 centimeters times 3.408 centimeters over 2.0 centimeters end fraction equals.">
            <a:extLst>
              <a:ext uri="{FF2B5EF4-FFF2-40B4-BE49-F238E27FC236}">
                <a16:creationId xmlns:a16="http://schemas.microsoft.com/office/drawing/2014/main" id="{0C4A072F-E04B-465B-AE88-2CE9A5888E73}"/>
              </a:ext>
            </a:extLst>
          </p:cNvPr>
          <p:cNvGraphicFramePr>
            <a:graphicFrameLocks noChangeAspect="1"/>
          </p:cNvGraphicFramePr>
          <p:nvPr>
            <p:extLst/>
          </p:nvPr>
        </p:nvGraphicFramePr>
        <p:xfrm>
          <a:off x="3250767" y="2593535"/>
          <a:ext cx="2844800" cy="787400"/>
        </p:xfrm>
        <a:graphic>
          <a:graphicData uri="http://schemas.openxmlformats.org/presentationml/2006/ole">
            <mc:AlternateContent xmlns:mc="http://schemas.openxmlformats.org/markup-compatibility/2006">
              <mc:Choice xmlns:v="urn:schemas-microsoft-com:vml" Requires="v">
                <p:oleObj spid="_x0000_s16386" name="Equation" r:id="rId3" imgW="2844720" imgH="787320" progId="Equation.DSMT4">
                  <p:embed/>
                </p:oleObj>
              </mc:Choice>
              <mc:Fallback>
                <p:oleObj name="Equation" r:id="rId3" imgW="2844720" imgH="787320" progId="Equation.DSMT4">
                  <p:embed/>
                  <p:pic>
                    <p:nvPicPr>
                      <p:cNvPr id="8" name="Object 7" descr="Start fraction 5.00 centimeters times 3.408 centimeters over 2.0 centimeters end fraction equals.">
                        <a:extLst>
                          <a:ext uri="{FF2B5EF4-FFF2-40B4-BE49-F238E27FC236}">
                            <a16:creationId xmlns:a16="http://schemas.microsoft.com/office/drawing/2014/main" id="{0C4A072F-E04B-465B-AE88-2CE9A5888E73}"/>
                          </a:ext>
                        </a:extLst>
                      </p:cNvPr>
                      <p:cNvPicPr/>
                      <p:nvPr/>
                    </p:nvPicPr>
                    <p:blipFill>
                      <a:blip r:embed="rId4"/>
                      <a:stretch>
                        <a:fillRect/>
                      </a:stretch>
                    </p:blipFill>
                    <p:spPr>
                      <a:xfrm>
                        <a:off x="3250767" y="2593535"/>
                        <a:ext cx="2844800" cy="7874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51120EC-A668-4B74-9D7B-38249B13780D}"/>
              </a:ext>
            </a:extLst>
          </p:cNvPr>
          <p:cNvSpPr>
            <a:spLocks noGrp="1"/>
          </p:cNvSpPr>
          <p:nvPr>
            <p:ph sz="quarter" idx="15"/>
          </p:nvPr>
        </p:nvSpPr>
        <p:spPr>
          <a:xfrm>
            <a:off x="557103" y="3494197"/>
            <a:ext cx="8232128" cy="449153"/>
          </a:xfrm>
        </p:spPr>
        <p:txBody>
          <a:bodyPr/>
          <a:lstStyle/>
          <a:p>
            <a:pPr marL="101600" indent="0">
              <a:buNone/>
            </a:pPr>
            <a:r>
              <a:rPr lang="en-US" sz="2400" dirty="0"/>
              <a:t>Using a calculator:</a:t>
            </a:r>
          </a:p>
        </p:txBody>
      </p:sp>
      <p:graphicFrame>
        <p:nvGraphicFramePr>
          <p:cNvPr id="9" name="Object 8" descr="5.00 times 3.408 divided by 2.0 = 8.52.">
            <a:extLst>
              <a:ext uri="{FF2B5EF4-FFF2-40B4-BE49-F238E27FC236}">
                <a16:creationId xmlns:a16="http://schemas.microsoft.com/office/drawing/2014/main" id="{F29ED2FB-EF85-4E71-ACDB-460705A1E021}"/>
              </a:ext>
            </a:extLst>
          </p:cNvPr>
          <p:cNvGraphicFramePr>
            <a:graphicFrameLocks noChangeAspect="1"/>
          </p:cNvGraphicFramePr>
          <p:nvPr>
            <p:extLst/>
          </p:nvPr>
        </p:nvGraphicFramePr>
        <p:xfrm>
          <a:off x="2159140" y="4168271"/>
          <a:ext cx="5013689" cy="686629"/>
        </p:xfrm>
        <a:graphic>
          <a:graphicData uri="http://schemas.openxmlformats.org/presentationml/2006/ole">
            <mc:AlternateContent xmlns:mc="http://schemas.openxmlformats.org/markup-compatibility/2006">
              <mc:Choice xmlns:v="urn:schemas-microsoft-com:vml" Requires="v">
                <p:oleObj spid="_x0000_s16387" name="Equation" r:id="rId5" imgW="4914720" imgH="672840" progId="Equation.DSMT4">
                  <p:embed/>
                </p:oleObj>
              </mc:Choice>
              <mc:Fallback>
                <p:oleObj name="Equation" r:id="rId5" imgW="4914720" imgH="672840" progId="Equation.DSMT4">
                  <p:embed/>
                  <p:pic>
                    <p:nvPicPr>
                      <p:cNvPr id="9" name="Object 8" descr="5.00 times 3.408 divided by 2.0 = 8.52.">
                        <a:extLst>
                          <a:ext uri="{FF2B5EF4-FFF2-40B4-BE49-F238E27FC236}">
                            <a16:creationId xmlns:a16="http://schemas.microsoft.com/office/drawing/2014/main" id="{F29ED2FB-EF85-4E71-ACDB-460705A1E021}"/>
                          </a:ext>
                        </a:extLst>
                      </p:cNvPr>
                      <p:cNvPicPr/>
                      <p:nvPr/>
                    </p:nvPicPr>
                    <p:blipFill>
                      <a:blip r:embed="rId6"/>
                      <a:stretch>
                        <a:fillRect/>
                      </a:stretch>
                    </p:blipFill>
                    <p:spPr>
                      <a:xfrm>
                        <a:off x="2159140" y="4168271"/>
                        <a:ext cx="5013689" cy="686629"/>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0D349F7B-6F49-4C7E-8A76-92A107822AA7}"/>
              </a:ext>
            </a:extLst>
          </p:cNvPr>
          <p:cNvSpPr>
            <a:spLocks noGrp="1"/>
          </p:cNvSpPr>
          <p:nvPr>
            <p:ph sz="quarter" idx="16"/>
          </p:nvPr>
        </p:nvSpPr>
        <p:spPr>
          <a:xfrm>
            <a:off x="557103" y="5170682"/>
            <a:ext cx="8232128" cy="449068"/>
          </a:xfrm>
        </p:spPr>
        <p:txBody>
          <a:bodyPr/>
          <a:lstStyle/>
          <a:p>
            <a:pPr marL="432" indent="0">
              <a:buNone/>
            </a:pPr>
            <a:r>
              <a:rPr lang="en-US" sz="2400" dirty="0"/>
              <a:t>Express answer with 2 S</a:t>
            </a:r>
            <a:r>
              <a:rPr lang="en-US" sz="100" dirty="0"/>
              <a:t> </a:t>
            </a:r>
            <a:r>
              <a:rPr lang="en-US" sz="2400" dirty="0"/>
              <a:t>Fs and proper units:</a:t>
            </a:r>
          </a:p>
        </p:txBody>
      </p:sp>
      <p:graphicFrame>
        <p:nvGraphicFramePr>
          <p:cNvPr id="10" name="Object 9" descr="8.5 centimeters cubed.">
            <a:extLst>
              <a:ext uri="{FF2B5EF4-FFF2-40B4-BE49-F238E27FC236}">
                <a16:creationId xmlns:a16="http://schemas.microsoft.com/office/drawing/2014/main" id="{1F0F3227-5FAB-49A4-872C-5D123EDF048D}"/>
              </a:ext>
            </a:extLst>
          </p:cNvPr>
          <p:cNvGraphicFramePr>
            <a:graphicFrameLocks noChangeAspect="1"/>
          </p:cNvGraphicFramePr>
          <p:nvPr>
            <p:extLst/>
          </p:nvPr>
        </p:nvGraphicFramePr>
        <p:xfrm>
          <a:off x="4193002" y="5749638"/>
          <a:ext cx="1668267" cy="435742"/>
        </p:xfrm>
        <a:graphic>
          <a:graphicData uri="http://schemas.openxmlformats.org/presentationml/2006/ole">
            <mc:AlternateContent xmlns:mc="http://schemas.openxmlformats.org/markup-compatibility/2006">
              <mc:Choice xmlns:v="urn:schemas-microsoft-com:vml" Requires="v">
                <p:oleObj spid="_x0000_s16388" name="Equation" r:id="rId7" imgW="1701720" imgH="444240" progId="Equation.DSMT4">
                  <p:embed/>
                </p:oleObj>
              </mc:Choice>
              <mc:Fallback>
                <p:oleObj name="Equation" r:id="rId7" imgW="1701720" imgH="444240" progId="Equation.DSMT4">
                  <p:embed/>
                  <p:pic>
                    <p:nvPicPr>
                      <p:cNvPr id="10" name="Object 9" descr="8.5 centimeters cubed.">
                        <a:extLst>
                          <a:ext uri="{FF2B5EF4-FFF2-40B4-BE49-F238E27FC236}">
                            <a16:creationId xmlns:a16="http://schemas.microsoft.com/office/drawing/2014/main" id="{1F0F3227-5FAB-49A4-872C-5D123EDF048D}"/>
                          </a:ext>
                        </a:extLst>
                      </p:cNvPr>
                      <p:cNvPicPr/>
                      <p:nvPr/>
                    </p:nvPicPr>
                    <p:blipFill>
                      <a:blip r:embed="rId8"/>
                      <a:stretch>
                        <a:fillRect/>
                      </a:stretch>
                    </p:blipFill>
                    <p:spPr>
                      <a:xfrm>
                        <a:off x="4193002" y="5749638"/>
                        <a:ext cx="1668267" cy="435742"/>
                      </a:xfrm>
                      <a:prstGeom prst="rect">
                        <a:avLst/>
                      </a:prstGeom>
                    </p:spPr>
                  </p:pic>
                </p:oleObj>
              </mc:Fallback>
            </mc:AlternateContent>
          </a:graphicData>
        </a:graphic>
      </p:graphicFrame>
    </p:spTree>
    <p:extLst>
      <p:ext uri="{BB962C8B-B14F-4D97-AF65-F5344CB8AC3E}">
        <p14:creationId xmlns:p14="http://schemas.microsoft.com/office/powerpoint/2010/main" val="3301124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EDF2-749A-49B6-BB9F-295BF7806420}"/>
              </a:ext>
            </a:extLst>
          </p:cNvPr>
          <p:cNvSpPr>
            <a:spLocks noGrp="1"/>
          </p:cNvSpPr>
          <p:nvPr>
            <p:ph type="title"/>
          </p:nvPr>
        </p:nvSpPr>
        <p:spPr/>
        <p:txBody>
          <a:bodyPr/>
          <a:lstStyle/>
          <a:p>
            <a:r>
              <a:rPr lang="en-US" dirty="0"/>
              <a:t>Volume </a:t>
            </a:r>
            <a:r>
              <a:rPr lang="en-US" sz="2000" b="0" dirty="0"/>
              <a:t>(1 of 2)</a:t>
            </a:r>
          </a:p>
        </p:txBody>
      </p:sp>
      <p:sp>
        <p:nvSpPr>
          <p:cNvPr id="4" name="Content Placeholder 3">
            <a:extLst>
              <a:ext uri="{FF2B5EF4-FFF2-40B4-BE49-F238E27FC236}">
                <a16:creationId xmlns:a16="http://schemas.microsoft.com/office/drawing/2014/main" id="{FD6AA4CB-0A2D-4C89-B540-39427328C8F9}"/>
              </a:ext>
            </a:extLst>
          </p:cNvPr>
          <p:cNvSpPr>
            <a:spLocks noGrp="1"/>
          </p:cNvSpPr>
          <p:nvPr>
            <p:ph sz="quarter" idx="14"/>
          </p:nvPr>
        </p:nvSpPr>
        <p:spPr>
          <a:xfrm>
            <a:off x="457200" y="1555751"/>
            <a:ext cx="8255000" cy="433470"/>
          </a:xfrm>
        </p:spPr>
        <p:txBody>
          <a:bodyPr/>
          <a:lstStyle/>
          <a:p>
            <a:pPr marL="432" indent="0">
              <a:buNone/>
            </a:pPr>
            <a:r>
              <a:rPr lang="en-GB" sz="2400" dirty="0"/>
              <a:t>Volume, the space occupied by a substance,</a:t>
            </a:r>
          </a:p>
        </p:txBody>
      </p:sp>
      <p:sp>
        <p:nvSpPr>
          <p:cNvPr id="5" name="Content Placeholder 4">
            <a:extLst>
              <a:ext uri="{FF2B5EF4-FFF2-40B4-BE49-F238E27FC236}">
                <a16:creationId xmlns:a16="http://schemas.microsoft.com/office/drawing/2014/main" id="{34BECF2A-B743-42E2-A204-27F4BAC9D55C}"/>
              </a:ext>
            </a:extLst>
          </p:cNvPr>
          <p:cNvSpPr>
            <a:spLocks noGrp="1"/>
          </p:cNvSpPr>
          <p:nvPr>
            <p:ph sz="quarter" idx="15"/>
          </p:nvPr>
        </p:nvSpPr>
        <p:spPr>
          <a:xfrm>
            <a:off x="454671" y="2089164"/>
            <a:ext cx="4021076" cy="443346"/>
          </a:xfrm>
        </p:spPr>
        <p:txBody>
          <a:bodyPr/>
          <a:lstStyle/>
          <a:p>
            <a:r>
              <a:rPr lang="en-GB" sz="2400" dirty="0"/>
              <a:t>is measured using units of</a:t>
            </a:r>
          </a:p>
        </p:txBody>
      </p:sp>
      <p:graphicFrame>
        <p:nvGraphicFramePr>
          <p:cNvPr id="9" name="Object 8" descr="cubic meter">
            <a:extLst>
              <a:ext uri="{FF2B5EF4-FFF2-40B4-BE49-F238E27FC236}">
                <a16:creationId xmlns:a16="http://schemas.microsoft.com/office/drawing/2014/main" id="{84A9A73E-B861-4127-8F75-051E2679EE02}"/>
              </a:ext>
            </a:extLst>
          </p:cNvPr>
          <p:cNvGraphicFramePr>
            <a:graphicFrameLocks noChangeAspect="1"/>
          </p:cNvGraphicFramePr>
          <p:nvPr>
            <p:extLst>
              <p:ext uri="{D42A27DB-BD31-4B8C-83A1-F6EECF244321}">
                <p14:modId xmlns:p14="http://schemas.microsoft.com/office/powerpoint/2010/main" val="2524364688"/>
              </p:ext>
            </p:extLst>
          </p:nvPr>
        </p:nvGraphicFramePr>
        <p:xfrm>
          <a:off x="4620278" y="2075265"/>
          <a:ext cx="406400" cy="342900"/>
        </p:xfrm>
        <a:graphic>
          <a:graphicData uri="http://schemas.openxmlformats.org/presentationml/2006/ole">
            <mc:AlternateContent xmlns:mc="http://schemas.openxmlformats.org/markup-compatibility/2006">
              <mc:Choice xmlns:v="urn:schemas-microsoft-com:vml" Requires="v">
                <p:oleObj spid="_x0000_s2054" name="Equation" r:id="rId3" imgW="406080" imgH="342720" progId="Equation.DSMT4">
                  <p:embed/>
                </p:oleObj>
              </mc:Choice>
              <mc:Fallback>
                <p:oleObj name="Equation" r:id="rId3" imgW="406080" imgH="342720" progId="Equation.DSMT4">
                  <p:embed/>
                  <p:pic>
                    <p:nvPicPr>
                      <p:cNvPr id="0" name=""/>
                      <p:cNvPicPr/>
                      <p:nvPr/>
                    </p:nvPicPr>
                    <p:blipFill>
                      <a:blip r:embed="rId4"/>
                      <a:stretch>
                        <a:fillRect/>
                      </a:stretch>
                    </p:blipFill>
                    <p:spPr>
                      <a:xfrm>
                        <a:off x="4620278" y="2075265"/>
                        <a:ext cx="406400" cy="3429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0F7D962-746C-40F5-9A8A-D690351CC3EB}"/>
              </a:ext>
            </a:extLst>
          </p:cNvPr>
          <p:cNvSpPr>
            <a:spLocks noGrp="1"/>
          </p:cNvSpPr>
          <p:nvPr>
            <p:ph sz="quarter" idx="16"/>
          </p:nvPr>
        </p:nvSpPr>
        <p:spPr>
          <a:xfrm>
            <a:off x="5197642" y="2089164"/>
            <a:ext cx="3489158" cy="416435"/>
          </a:xfrm>
        </p:spPr>
        <p:txBody>
          <a:bodyPr/>
          <a:lstStyle/>
          <a:p>
            <a:pPr marL="432" indent="0">
              <a:buNone/>
            </a:pPr>
            <a:r>
              <a:rPr lang="en-GB" sz="2400" dirty="0"/>
              <a:t>in the S</a:t>
            </a:r>
            <a:r>
              <a:rPr lang="en-GB" sz="100" dirty="0"/>
              <a:t> </a:t>
            </a:r>
            <a:r>
              <a:rPr lang="en-GB" sz="2400" dirty="0"/>
              <a:t>I system.</a:t>
            </a:r>
          </a:p>
        </p:txBody>
      </p:sp>
      <p:sp>
        <p:nvSpPr>
          <p:cNvPr id="6" name="Content Placeholder 5">
            <a:extLst>
              <a:ext uri="{FF2B5EF4-FFF2-40B4-BE49-F238E27FC236}">
                <a16:creationId xmlns:a16="http://schemas.microsoft.com/office/drawing/2014/main" id="{F6333B40-925F-4B67-8F55-378A2AF5EEC8}"/>
              </a:ext>
            </a:extLst>
          </p:cNvPr>
          <p:cNvSpPr>
            <a:spLocks noGrp="1"/>
          </p:cNvSpPr>
          <p:nvPr>
            <p:ph sz="quarter" idx="17"/>
          </p:nvPr>
        </p:nvSpPr>
        <p:spPr>
          <a:xfrm>
            <a:off x="454671" y="2632740"/>
            <a:ext cx="8232129" cy="800272"/>
          </a:xfrm>
        </p:spPr>
        <p:txBody>
          <a:bodyPr/>
          <a:lstStyle/>
          <a:p>
            <a:r>
              <a:rPr lang="en-US" sz="2400" dirty="0"/>
              <a:t>is commonly measured in liters (L) and milliliters (m</a:t>
            </a:r>
            <a:r>
              <a:rPr lang="en-US" sz="100" dirty="0"/>
              <a:t> </a:t>
            </a:r>
            <a:r>
              <a:rPr lang="en-US" sz="2400" dirty="0"/>
              <a:t>L) by chemists.</a:t>
            </a:r>
          </a:p>
        </p:txBody>
      </p:sp>
      <p:sp>
        <p:nvSpPr>
          <p:cNvPr id="7" name="Content Placeholder 6">
            <a:extLst>
              <a:ext uri="{FF2B5EF4-FFF2-40B4-BE49-F238E27FC236}">
                <a16:creationId xmlns:a16="http://schemas.microsoft.com/office/drawing/2014/main" id="{FFC814B9-883A-4F30-BFEF-2C183DF9CEC0}"/>
              </a:ext>
            </a:extLst>
          </p:cNvPr>
          <p:cNvSpPr>
            <a:spLocks noGrp="1"/>
          </p:cNvSpPr>
          <p:nvPr>
            <p:ph sz="quarter" idx="18"/>
          </p:nvPr>
        </p:nvSpPr>
        <p:spPr>
          <a:xfrm>
            <a:off x="457200" y="4997359"/>
            <a:ext cx="4569478" cy="938219"/>
          </a:xfrm>
        </p:spPr>
        <p:txBody>
          <a:bodyPr/>
          <a:lstStyle/>
          <a:p>
            <a:pPr marL="432" indent="0">
              <a:buNone/>
            </a:pPr>
            <a:r>
              <a:rPr lang="en-US" sz="2400" dirty="0"/>
              <a:t>Graduated cylinders are used to measure small volumes.</a:t>
            </a:r>
          </a:p>
        </p:txBody>
      </p:sp>
      <p:pic>
        <p:nvPicPr>
          <p:cNvPr id="15" name="Content Placeholder 14" descr="A 1000 milliliter graduated cylinder holds liquid. 1 liter = 1000 milliliters, the highest mark on the graduated cylinder. 1 quart = 946 milliliters."/>
          <p:cNvPicPr>
            <a:picLocks noGrp="1" noChangeAspect="1"/>
          </p:cNvPicPr>
          <p:nvPr>
            <p:ph sz="quarter" idx="19"/>
          </p:nvPr>
        </p:nvPicPr>
        <p:blipFill>
          <a:blip r:embed="rId5"/>
          <a:stretch>
            <a:fillRect/>
          </a:stretch>
        </p:blipFill>
        <p:spPr>
          <a:xfrm>
            <a:off x="5577610" y="3524773"/>
            <a:ext cx="2651990" cy="2761727"/>
          </a:xfrm>
          <a:prstGeom prst="rect">
            <a:avLst/>
          </a:prstGeom>
        </p:spPr>
      </p:pic>
    </p:spTree>
    <p:extLst>
      <p:ext uri="{BB962C8B-B14F-4D97-AF65-F5344CB8AC3E}">
        <p14:creationId xmlns:p14="http://schemas.microsoft.com/office/powerpoint/2010/main" val="670260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B7F8-B641-4EF8-94C0-7622BD345F99}"/>
              </a:ext>
            </a:extLst>
          </p:cNvPr>
          <p:cNvSpPr>
            <a:spLocks noGrp="1"/>
          </p:cNvSpPr>
          <p:nvPr>
            <p:ph type="title"/>
          </p:nvPr>
        </p:nvSpPr>
        <p:spPr>
          <a:xfrm>
            <a:off x="457200" y="215371"/>
            <a:ext cx="8435788" cy="1097279"/>
          </a:xfrm>
        </p:spPr>
        <p:txBody>
          <a:bodyPr/>
          <a:lstStyle/>
          <a:p>
            <a:r>
              <a:rPr lang="en-US" sz="3200" dirty="0"/>
              <a:t>Addition and Subtraction with S</a:t>
            </a:r>
            <a:r>
              <a:rPr lang="en-US" sz="100" dirty="0"/>
              <a:t> </a:t>
            </a:r>
            <a:r>
              <a:rPr lang="en-US" sz="3200" dirty="0"/>
              <a:t>Fs </a:t>
            </a:r>
            <a:r>
              <a:rPr lang="en-US" sz="2000" b="0" dirty="0"/>
              <a:t>(1 of 2)</a:t>
            </a:r>
          </a:p>
        </p:txBody>
      </p:sp>
      <p:sp>
        <p:nvSpPr>
          <p:cNvPr id="3" name="Content Placeholder 2">
            <a:extLst>
              <a:ext uri="{FF2B5EF4-FFF2-40B4-BE49-F238E27FC236}">
                <a16:creationId xmlns:a16="http://schemas.microsoft.com/office/drawing/2014/main" id="{22ED95F8-FF83-4BF7-AC1F-7A1EE2AD7F95}"/>
              </a:ext>
            </a:extLst>
          </p:cNvPr>
          <p:cNvSpPr>
            <a:spLocks noGrp="1"/>
          </p:cNvSpPr>
          <p:nvPr>
            <p:ph sz="quarter" idx="13"/>
          </p:nvPr>
        </p:nvSpPr>
        <p:spPr>
          <a:xfrm>
            <a:off x="457200" y="1556327"/>
            <a:ext cx="8435788" cy="1728211"/>
          </a:xfrm>
        </p:spPr>
        <p:txBody>
          <a:bodyPr/>
          <a:lstStyle/>
          <a:p>
            <a:pPr marL="432" indent="0">
              <a:buNone/>
            </a:pPr>
            <a:r>
              <a:rPr lang="en-US" sz="2400" dirty="0"/>
              <a:t>In addition or subtraction, the final answer is written so that it has the same number of decimal places as the measurement having the </a:t>
            </a:r>
            <a:r>
              <a:rPr lang="en-US" sz="2400" b="1" dirty="0"/>
              <a:t>fewest decimal places</a:t>
            </a:r>
            <a:r>
              <a:rPr lang="en-US" sz="2400" dirty="0"/>
              <a:t>.</a:t>
            </a:r>
          </a:p>
          <a:p>
            <a:pPr marL="432" indent="0">
              <a:buNone/>
            </a:pPr>
            <a:r>
              <a:rPr lang="en-US" sz="2400" b="1" dirty="0"/>
              <a:t>Example 1</a:t>
            </a:r>
            <a:r>
              <a:rPr lang="en-US" sz="2400" dirty="0"/>
              <a:t> Add the following measured numbers:</a:t>
            </a:r>
          </a:p>
        </p:txBody>
      </p:sp>
      <p:graphicFrame>
        <p:nvGraphicFramePr>
          <p:cNvPr id="6" name="Content Placeholder 5"/>
          <p:cNvGraphicFramePr>
            <a:graphicFrameLocks noGrp="1"/>
          </p:cNvGraphicFramePr>
          <p:nvPr>
            <p:ph sz="quarter" idx="14"/>
            <p:extLst/>
          </p:nvPr>
        </p:nvGraphicFramePr>
        <p:xfrm>
          <a:off x="457200" y="3527425"/>
          <a:ext cx="8229600" cy="1981200"/>
        </p:xfrm>
        <a:graphic>
          <a:graphicData uri="http://schemas.openxmlformats.org/drawingml/2006/table">
            <a:tbl>
              <a:tblPr firstRow="1" bandRow="1">
                <a:tableStyleId>{2D5ABB26-0587-4C30-8999-92F81FD0307C}</a:tableStyleId>
              </a:tblPr>
              <a:tblGrid>
                <a:gridCol w="2178424">
                  <a:extLst>
                    <a:ext uri="{9D8B030D-6E8A-4147-A177-3AD203B41FA5}">
                      <a16:colId xmlns:a16="http://schemas.microsoft.com/office/drawing/2014/main" val="3534771188"/>
                    </a:ext>
                  </a:extLst>
                </a:gridCol>
                <a:gridCol w="6051176">
                  <a:extLst>
                    <a:ext uri="{9D8B030D-6E8A-4147-A177-3AD203B41FA5}">
                      <a16:colId xmlns:a16="http://schemas.microsoft.com/office/drawing/2014/main" val="2518478015"/>
                    </a:ext>
                  </a:extLst>
                </a:gridCol>
              </a:tblGrid>
              <a:tr h="370840">
                <a:tc>
                  <a:txBody>
                    <a:bodyPr/>
                    <a:lstStyle/>
                    <a:p>
                      <a:pPr marL="0" indent="534988">
                        <a:tabLst/>
                      </a:pPr>
                      <a:r>
                        <a:rPr lang="en-US" altLang="en-US" sz="2000" dirty="0">
                          <a:ea typeface="ＭＳ Ｐゴシック" pitchFamily="34" charset="-128"/>
                        </a:rPr>
                        <a:t>2.012</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dirty="0">
                          <a:solidFill>
                            <a:schemeClr val="bg2"/>
                          </a:solidFill>
                          <a:ea typeface="ＭＳ Ｐゴシック" pitchFamily="34" charset="-128"/>
                        </a:rPr>
                        <a:t>Thousandths place</a:t>
                      </a:r>
                    </a:p>
                  </a:txBody>
                  <a:tcPr/>
                </a:tc>
                <a:extLst>
                  <a:ext uri="{0D108BD9-81ED-4DB2-BD59-A6C34878D82A}">
                    <a16:rowId xmlns:a16="http://schemas.microsoft.com/office/drawing/2014/main" val="2073268000"/>
                  </a:ext>
                </a:extLst>
              </a:tr>
              <a:tr h="370840">
                <a:tc>
                  <a:txBody>
                    <a:bodyPr/>
                    <a:lstStyle/>
                    <a:p>
                      <a:pPr marL="0" indent="360363"/>
                      <a:r>
                        <a:rPr lang="en-US" altLang="en-US" sz="2000" dirty="0">
                          <a:ea typeface="ＭＳ Ｐゴシック" pitchFamily="34" charset="-128"/>
                        </a:rPr>
                        <a:t>61.09</a:t>
                      </a:r>
                      <a:endParaRPr lang="en-IN" sz="2000" dirty="0"/>
                    </a:p>
                  </a:txBody>
                  <a:tcPr/>
                </a:tc>
                <a:tc>
                  <a:txBody>
                    <a:bodyPr/>
                    <a:lstStyle/>
                    <a:p>
                      <a:pPr algn="l"/>
                      <a:r>
                        <a:rPr lang="en-US" altLang="en-US" sz="2000" b="1" dirty="0">
                          <a:solidFill>
                            <a:schemeClr val="bg2"/>
                          </a:solidFill>
                          <a:ea typeface="ＭＳ Ｐゴシック" pitchFamily="34" charset="-128"/>
                        </a:rPr>
                        <a:t>Hundredths place</a:t>
                      </a:r>
                      <a:endParaRPr lang="en-IN" sz="2000" b="1" dirty="0">
                        <a:solidFill>
                          <a:schemeClr val="bg2"/>
                        </a:solidFill>
                      </a:endParaRPr>
                    </a:p>
                  </a:txBody>
                  <a:tcPr/>
                </a:tc>
                <a:extLst>
                  <a:ext uri="{0D108BD9-81ED-4DB2-BD59-A6C34878D82A}">
                    <a16:rowId xmlns:a16="http://schemas.microsoft.com/office/drawing/2014/main" val="928647962"/>
                  </a:ext>
                </a:extLst>
              </a:tr>
              <a:tr h="370840">
                <a:tc>
                  <a:txBody>
                    <a:bodyPr/>
                    <a:lstStyle/>
                    <a:p>
                      <a:pPr marL="268288" indent="0"/>
                      <a:r>
                        <a:rPr lang="en-US" altLang="en-US" sz="2000" dirty="0">
                          <a:ea typeface="ＭＳ Ｐゴシック" pitchFamily="34" charset="-128"/>
                        </a:rPr>
                        <a:t>+ 3.0 </a:t>
                      </a:r>
                      <a:endParaRPr lang="en-IN" sz="2000" dirty="0"/>
                    </a:p>
                  </a:txBody>
                  <a:tcPr>
                    <a:lnB w="12700" cap="flat" cmpd="sng" algn="ctr">
                      <a:solidFill>
                        <a:schemeClr val="tx1"/>
                      </a:solidFill>
                      <a:prstDash val="solid"/>
                      <a:round/>
                      <a:headEnd type="none" w="med" len="med"/>
                      <a:tailEnd type="none" w="med" len="med"/>
                    </a:lnB>
                  </a:tcPr>
                </a:tc>
                <a:tc>
                  <a:txBody>
                    <a:bodyPr/>
                    <a:lstStyle/>
                    <a:p>
                      <a:pPr algn="l"/>
                      <a:r>
                        <a:rPr lang="en-US" altLang="en-US" sz="2000" b="1" dirty="0">
                          <a:solidFill>
                            <a:schemeClr val="bg2"/>
                          </a:solidFill>
                          <a:ea typeface="ＭＳ Ｐゴシック" pitchFamily="34" charset="-128"/>
                        </a:rPr>
                        <a:t>Tenths place</a:t>
                      </a:r>
                      <a:endParaRPr lang="en-IN" sz="2000" b="1" dirty="0">
                        <a:solidFill>
                          <a:schemeClr val="bg2"/>
                        </a:solidFill>
                      </a:endParaRPr>
                    </a:p>
                  </a:txBody>
                  <a:tcPr/>
                </a:tc>
                <a:extLst>
                  <a:ext uri="{0D108BD9-81ED-4DB2-BD59-A6C34878D82A}">
                    <a16:rowId xmlns:a16="http://schemas.microsoft.com/office/drawing/2014/main" val="1848651781"/>
                  </a:ext>
                </a:extLst>
              </a:tr>
              <a:tr h="370840">
                <a:tc>
                  <a:txBody>
                    <a:bodyPr/>
                    <a:lstStyle/>
                    <a:p>
                      <a:pPr marL="0" indent="498475"/>
                      <a:r>
                        <a:rPr lang="en-US" altLang="en-US" sz="2000" dirty="0">
                          <a:ea typeface="ＭＳ Ｐゴシック" pitchFamily="34" charset="-128"/>
                        </a:rPr>
                        <a:t>66.102</a:t>
                      </a:r>
                      <a:endParaRPr lang="en-IN" sz="2000" dirty="0"/>
                    </a:p>
                  </a:txBody>
                  <a:tcPr>
                    <a:lnT w="12700" cap="flat" cmpd="sng" algn="ctr">
                      <a:solidFill>
                        <a:schemeClr val="tx1"/>
                      </a:solidFill>
                      <a:prstDash val="solid"/>
                      <a:round/>
                      <a:headEnd type="none" w="med" len="med"/>
                      <a:tailEnd type="none" w="med" len="med"/>
                    </a:lnT>
                  </a:tcPr>
                </a:tc>
                <a:tc>
                  <a:txBody>
                    <a:bodyPr/>
                    <a:lstStyle/>
                    <a:p>
                      <a:pPr algn="l"/>
                      <a:r>
                        <a:rPr lang="en-US" altLang="en-US" sz="2000" b="1" dirty="0">
                          <a:solidFill>
                            <a:schemeClr val="bg2"/>
                          </a:solidFill>
                          <a:ea typeface="ＭＳ Ｐゴシック" pitchFamily="34" charset="-128"/>
                        </a:rPr>
                        <a:t>Calculator display</a:t>
                      </a:r>
                      <a:endParaRPr lang="en-IN" sz="2000" b="1" dirty="0">
                        <a:solidFill>
                          <a:schemeClr val="bg2"/>
                        </a:solidFill>
                      </a:endParaRPr>
                    </a:p>
                  </a:txBody>
                  <a:tcPr/>
                </a:tc>
                <a:extLst>
                  <a:ext uri="{0D108BD9-81ED-4DB2-BD59-A6C34878D82A}">
                    <a16:rowId xmlns:a16="http://schemas.microsoft.com/office/drawing/2014/main" val="327770109"/>
                  </a:ext>
                </a:extLst>
              </a:tr>
              <a:tr h="370840">
                <a:tc>
                  <a:txBody>
                    <a:bodyPr/>
                    <a:lstStyle/>
                    <a:p>
                      <a:pPr marL="0" indent="488950"/>
                      <a:r>
                        <a:rPr lang="en-US" altLang="en-US" sz="2000" dirty="0">
                          <a:ea typeface="ＭＳ Ｐゴシック" pitchFamily="34" charset="-128"/>
                        </a:rPr>
                        <a:t>66.1</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dirty="0">
                          <a:solidFill>
                            <a:schemeClr val="bg2"/>
                          </a:solidFill>
                          <a:ea typeface="ＭＳ Ｐゴシック" pitchFamily="34" charset="-128"/>
                        </a:rPr>
                        <a:t>Answer rounded to the tenths place</a:t>
                      </a:r>
                    </a:p>
                  </a:txBody>
                  <a:tcPr/>
                </a:tc>
                <a:extLst>
                  <a:ext uri="{0D108BD9-81ED-4DB2-BD59-A6C34878D82A}">
                    <a16:rowId xmlns:a16="http://schemas.microsoft.com/office/drawing/2014/main" val="1363903741"/>
                  </a:ext>
                </a:extLst>
              </a:tr>
            </a:tbl>
          </a:graphicData>
        </a:graphic>
      </p:graphicFrame>
    </p:spTree>
    <p:extLst>
      <p:ext uri="{BB962C8B-B14F-4D97-AF65-F5344CB8AC3E}">
        <p14:creationId xmlns:p14="http://schemas.microsoft.com/office/powerpoint/2010/main" val="2365207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FED8-F8C9-4D80-A91F-816EAF0C9970}"/>
              </a:ext>
            </a:extLst>
          </p:cNvPr>
          <p:cNvSpPr>
            <a:spLocks noGrp="1"/>
          </p:cNvSpPr>
          <p:nvPr>
            <p:ph type="title"/>
          </p:nvPr>
        </p:nvSpPr>
        <p:spPr>
          <a:xfrm>
            <a:off x="457200" y="215371"/>
            <a:ext cx="8507896" cy="1097279"/>
          </a:xfrm>
        </p:spPr>
        <p:txBody>
          <a:bodyPr/>
          <a:lstStyle/>
          <a:p>
            <a:r>
              <a:rPr lang="en-US" sz="3200" dirty="0"/>
              <a:t>Addition and Subtraction with S</a:t>
            </a:r>
            <a:r>
              <a:rPr lang="en-US" sz="100" dirty="0"/>
              <a:t> </a:t>
            </a:r>
            <a:r>
              <a:rPr lang="en-US" sz="3200" dirty="0"/>
              <a:t>Fs </a:t>
            </a:r>
            <a:r>
              <a:rPr lang="en-US" sz="2000" b="0" dirty="0"/>
              <a:t>(2 of 2)</a:t>
            </a:r>
          </a:p>
        </p:txBody>
      </p:sp>
      <p:sp>
        <p:nvSpPr>
          <p:cNvPr id="3" name="Content Placeholder 2">
            <a:extLst>
              <a:ext uri="{FF2B5EF4-FFF2-40B4-BE49-F238E27FC236}">
                <a16:creationId xmlns:a16="http://schemas.microsoft.com/office/drawing/2014/main" id="{6181867E-662E-45BF-A76E-73625EF5D166}"/>
              </a:ext>
            </a:extLst>
          </p:cNvPr>
          <p:cNvSpPr>
            <a:spLocks noGrp="1"/>
          </p:cNvSpPr>
          <p:nvPr>
            <p:ph sz="quarter" idx="13"/>
          </p:nvPr>
        </p:nvSpPr>
        <p:spPr>
          <a:xfrm>
            <a:off x="457200" y="1556327"/>
            <a:ext cx="8229600" cy="541414"/>
          </a:xfrm>
        </p:spPr>
        <p:txBody>
          <a:bodyPr/>
          <a:lstStyle/>
          <a:p>
            <a:pPr marL="432" indent="0">
              <a:buNone/>
            </a:pPr>
            <a:r>
              <a:rPr lang="en-US" sz="2400" b="1" dirty="0"/>
              <a:t>Example 2</a:t>
            </a:r>
            <a:r>
              <a:rPr lang="en-US" sz="2400" dirty="0"/>
              <a:t> Subtract the following measured numbers:</a:t>
            </a:r>
          </a:p>
        </p:txBody>
      </p:sp>
      <p:graphicFrame>
        <p:nvGraphicFramePr>
          <p:cNvPr id="6" name="Content Placeholder 5"/>
          <p:cNvGraphicFramePr>
            <a:graphicFrameLocks noGrp="1"/>
          </p:cNvGraphicFramePr>
          <p:nvPr>
            <p:ph sz="quarter" idx="14"/>
            <p:extLst/>
          </p:nvPr>
        </p:nvGraphicFramePr>
        <p:xfrm>
          <a:off x="457200" y="2341418"/>
          <a:ext cx="8229600" cy="1584960"/>
        </p:xfrm>
        <a:graphic>
          <a:graphicData uri="http://schemas.openxmlformats.org/drawingml/2006/table">
            <a:tbl>
              <a:tblPr firstRow="1" bandRow="1">
                <a:tableStyleId>{2D5ABB26-0587-4C30-8999-92F81FD0307C}</a:tableStyleId>
              </a:tblPr>
              <a:tblGrid>
                <a:gridCol w="2465294">
                  <a:extLst>
                    <a:ext uri="{9D8B030D-6E8A-4147-A177-3AD203B41FA5}">
                      <a16:colId xmlns:a16="http://schemas.microsoft.com/office/drawing/2014/main" val="2072962704"/>
                    </a:ext>
                  </a:extLst>
                </a:gridCol>
                <a:gridCol w="5764306">
                  <a:extLst>
                    <a:ext uri="{9D8B030D-6E8A-4147-A177-3AD203B41FA5}">
                      <a16:colId xmlns:a16="http://schemas.microsoft.com/office/drawing/2014/main" val="1494199318"/>
                    </a:ext>
                  </a:extLst>
                </a:gridCol>
              </a:tblGrid>
              <a:tr h="370840">
                <a:tc>
                  <a:txBody>
                    <a:bodyPr/>
                    <a:lstStyle/>
                    <a:p>
                      <a:pPr marL="0" indent="534988">
                        <a:tabLst/>
                      </a:pPr>
                      <a:r>
                        <a:rPr lang="en-US" altLang="en-US" sz="2000" dirty="0">
                          <a:solidFill>
                            <a:srgbClr val="000000"/>
                          </a:solidFill>
                          <a:latin typeface="+mn-lt"/>
                          <a:ea typeface="ＭＳ Ｐゴシック" pitchFamily="34" charset="-128"/>
                          <a:cs typeface="Times" pitchFamily="-84" charset="0"/>
                        </a:rPr>
                        <a:t>65.09</a:t>
                      </a:r>
                      <a:endParaRPr lang="en-IN" sz="2000" dirty="0">
                        <a:latin typeface="+mn-lt"/>
                      </a:endParaRPr>
                    </a:p>
                  </a:txBody>
                  <a:tcPr/>
                </a:tc>
                <a:tc>
                  <a:txBody>
                    <a:bodyPr/>
                    <a:lstStyle/>
                    <a:p>
                      <a:pPr algn="l"/>
                      <a:r>
                        <a:rPr lang="en-US" altLang="en-US" sz="2000" b="1" dirty="0">
                          <a:solidFill>
                            <a:schemeClr val="bg2"/>
                          </a:solidFill>
                          <a:latin typeface="+mn-lt"/>
                          <a:ea typeface="ＭＳ Ｐゴシック" pitchFamily="34" charset="-128"/>
                        </a:rPr>
                        <a:t>Hundredths place</a:t>
                      </a:r>
                      <a:endParaRPr lang="en-IN" sz="2000" b="1" dirty="0">
                        <a:solidFill>
                          <a:schemeClr val="bg2"/>
                        </a:solidFill>
                        <a:latin typeface="+mn-lt"/>
                      </a:endParaRPr>
                    </a:p>
                  </a:txBody>
                  <a:tcPr/>
                </a:tc>
                <a:extLst>
                  <a:ext uri="{0D108BD9-81ED-4DB2-BD59-A6C34878D82A}">
                    <a16:rowId xmlns:a16="http://schemas.microsoft.com/office/drawing/2014/main" val="2172626428"/>
                  </a:ext>
                </a:extLst>
              </a:tr>
              <a:tr h="370840">
                <a:tc>
                  <a:txBody>
                    <a:bodyPr/>
                    <a:lstStyle/>
                    <a:p>
                      <a:pPr marL="447675" indent="0" algn="l"/>
                      <a:r>
                        <a:rPr lang="en-US" altLang="en-US" sz="100" dirty="0">
                          <a:latin typeface="+mn-lt"/>
                          <a:ea typeface="ＭＳ Ｐゴシック" pitchFamily="34" charset="-128"/>
                          <a:cs typeface="Arial" panose="020B0604020202020204" pitchFamily="34" charset="0"/>
                        </a:rPr>
                        <a:t>negative</a:t>
                      </a:r>
                      <a:r>
                        <a:rPr lang="en-US" altLang="en-US" sz="100" dirty="0">
                          <a:latin typeface="+mn-lt"/>
                          <a:ea typeface="ＭＳ Ｐゴシック" pitchFamily="34" charset="-128"/>
                        </a:rPr>
                        <a:t> 3.0</a:t>
                      </a:r>
                      <a:endParaRPr lang="en-IN" sz="100" dirty="0">
                        <a:latin typeface="+mn-lt"/>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en-US" sz="2000" b="1" dirty="0">
                          <a:solidFill>
                            <a:schemeClr val="bg2"/>
                          </a:solidFill>
                          <a:latin typeface="+mn-lt"/>
                          <a:ea typeface="ＭＳ Ｐゴシック" pitchFamily="34" charset="-128"/>
                        </a:rPr>
                        <a:t>Tenths place</a:t>
                      </a:r>
                      <a:endParaRPr lang="en-IN" sz="2000" b="1" dirty="0">
                        <a:solidFill>
                          <a:schemeClr val="bg2"/>
                        </a:solidFill>
                        <a:latin typeface="+mn-lt"/>
                      </a:endParaRPr>
                    </a:p>
                  </a:txBody>
                  <a:tcPr/>
                </a:tc>
                <a:extLst>
                  <a:ext uri="{0D108BD9-81ED-4DB2-BD59-A6C34878D82A}">
                    <a16:rowId xmlns:a16="http://schemas.microsoft.com/office/drawing/2014/main" val="3788930809"/>
                  </a:ext>
                </a:extLst>
              </a:tr>
              <a:tr h="370840">
                <a:tc>
                  <a:txBody>
                    <a:bodyPr/>
                    <a:lstStyle/>
                    <a:p>
                      <a:pPr marL="0" indent="498475"/>
                      <a:r>
                        <a:rPr lang="en-US" altLang="en-US" sz="2000" dirty="0">
                          <a:solidFill>
                            <a:srgbClr val="000000"/>
                          </a:solidFill>
                          <a:latin typeface="+mn-lt"/>
                          <a:ea typeface="ＭＳ Ｐゴシック" pitchFamily="34" charset="-128"/>
                          <a:cs typeface="Times" pitchFamily="-84" charset="0"/>
                        </a:rPr>
                        <a:t>62.09</a:t>
                      </a:r>
                      <a:endParaRPr lang="en-IN" sz="2000" dirty="0">
                        <a:latin typeface="+mn-lt"/>
                      </a:endParaRPr>
                    </a:p>
                  </a:txBody>
                  <a:tcPr>
                    <a:lnT w="12700" cap="flat" cmpd="sng" algn="ctr">
                      <a:solidFill>
                        <a:schemeClr val="tx1"/>
                      </a:solidFill>
                      <a:prstDash val="solid"/>
                      <a:round/>
                      <a:headEnd type="none" w="med" len="med"/>
                      <a:tailEnd type="none" w="med" len="med"/>
                    </a:lnT>
                  </a:tcPr>
                </a:tc>
                <a:tc>
                  <a:txBody>
                    <a:bodyPr/>
                    <a:lstStyle/>
                    <a:p>
                      <a:pPr algn="l"/>
                      <a:r>
                        <a:rPr lang="en-US" altLang="en-US" sz="2000" b="1" dirty="0">
                          <a:solidFill>
                            <a:schemeClr val="bg2"/>
                          </a:solidFill>
                          <a:latin typeface="+mn-lt"/>
                          <a:ea typeface="ＭＳ Ｐゴシック" pitchFamily="34" charset="-128"/>
                        </a:rPr>
                        <a:t>Calculator display</a:t>
                      </a:r>
                      <a:endParaRPr lang="en-IN" sz="2000" b="1" dirty="0">
                        <a:solidFill>
                          <a:schemeClr val="bg2"/>
                        </a:solidFill>
                        <a:latin typeface="+mn-lt"/>
                      </a:endParaRPr>
                    </a:p>
                  </a:txBody>
                  <a:tcPr/>
                </a:tc>
                <a:extLst>
                  <a:ext uri="{0D108BD9-81ED-4DB2-BD59-A6C34878D82A}">
                    <a16:rowId xmlns:a16="http://schemas.microsoft.com/office/drawing/2014/main" val="705333156"/>
                  </a:ext>
                </a:extLst>
              </a:tr>
              <a:tr h="370840">
                <a:tc>
                  <a:txBody>
                    <a:bodyPr/>
                    <a:lstStyle/>
                    <a:p>
                      <a:pPr marL="0" indent="488950"/>
                      <a:r>
                        <a:rPr lang="en-US" altLang="en-US" sz="2000" dirty="0">
                          <a:solidFill>
                            <a:srgbClr val="000000"/>
                          </a:solidFill>
                          <a:latin typeface="+mn-lt"/>
                          <a:ea typeface="ＭＳ Ｐゴシック" pitchFamily="34" charset="-128"/>
                          <a:cs typeface="Times" pitchFamily="-84" charset="0"/>
                        </a:rPr>
                        <a:t>62.1</a:t>
                      </a:r>
                      <a:endParaRPr lang="en-IN" sz="2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dirty="0">
                          <a:solidFill>
                            <a:schemeClr val="bg2"/>
                          </a:solidFill>
                          <a:latin typeface="+mn-lt"/>
                          <a:ea typeface="ＭＳ Ｐゴシック" pitchFamily="34" charset="-128"/>
                        </a:rPr>
                        <a:t>Answer rounded to the tenths place</a:t>
                      </a:r>
                    </a:p>
                  </a:txBody>
                  <a:tcPr/>
                </a:tc>
                <a:extLst>
                  <a:ext uri="{0D108BD9-81ED-4DB2-BD59-A6C34878D82A}">
                    <a16:rowId xmlns:a16="http://schemas.microsoft.com/office/drawing/2014/main" val="1053357245"/>
                  </a:ext>
                </a:extLst>
              </a:tr>
            </a:tbl>
          </a:graphicData>
        </a:graphic>
      </p:graphicFrame>
      <p:graphicFrame>
        <p:nvGraphicFramePr>
          <p:cNvPr id="4" name="Object 3">
            <a:extLst>
              <a:ext uri="{FF2B5EF4-FFF2-40B4-BE49-F238E27FC236}">
                <a16:creationId xmlns:a16="http://schemas.microsoft.com/office/drawing/2014/main" id="{6F49D569-832A-4E3C-B19D-BD3BE84CEDC1}"/>
              </a:ext>
              <a:ext uri="{C183D7F6-B498-43B3-948B-1728B52AA6E4}">
                <adec:decorative xmlns:adec="http://schemas.microsoft.com/office/drawing/2017/decorative" val="1"/>
              </a:ext>
            </a:extLst>
          </p:cNvPr>
          <p:cNvGraphicFramePr>
            <a:graphicFrameLocks noChangeAspect="1"/>
          </p:cNvGraphicFramePr>
          <p:nvPr>
            <p:extLst/>
          </p:nvPr>
        </p:nvGraphicFramePr>
        <p:xfrm>
          <a:off x="979483" y="2752427"/>
          <a:ext cx="581035" cy="301278"/>
        </p:xfrm>
        <a:graphic>
          <a:graphicData uri="http://schemas.openxmlformats.org/presentationml/2006/ole">
            <mc:AlternateContent xmlns:mc="http://schemas.openxmlformats.org/markup-compatibility/2006">
              <mc:Choice xmlns:v="urn:schemas-microsoft-com:vml" Requires="v">
                <p:oleObj spid="_x0000_s17410" name="Equation" r:id="rId3" imgW="342720" imgH="177480" progId="Equation.DSMT4">
                  <p:embed/>
                </p:oleObj>
              </mc:Choice>
              <mc:Fallback>
                <p:oleObj name="Equation" r:id="rId3" imgW="342720" imgH="177480" progId="Equation.DSMT4">
                  <p:embed/>
                  <p:pic>
                    <p:nvPicPr>
                      <p:cNvPr id="4" name="Object 3">
                        <a:extLst>
                          <a:ext uri="{FF2B5EF4-FFF2-40B4-BE49-F238E27FC236}">
                            <a16:creationId xmlns:a16="http://schemas.microsoft.com/office/drawing/2014/main" id="{6F49D569-832A-4E3C-B19D-BD3BE84CEDC1}"/>
                          </a:ext>
                          <a:ext uri="{C183D7F6-B498-43B3-948B-1728B52AA6E4}">
                            <adec:decorative xmlns:adec="http://schemas.microsoft.com/office/drawing/2017/decorative" val="1"/>
                          </a:ext>
                        </a:extLst>
                      </p:cNvPr>
                      <p:cNvPicPr/>
                      <p:nvPr/>
                    </p:nvPicPr>
                    <p:blipFill>
                      <a:blip r:embed="rId4"/>
                      <a:stretch>
                        <a:fillRect/>
                      </a:stretch>
                    </p:blipFill>
                    <p:spPr>
                      <a:xfrm>
                        <a:off x="979483" y="2752427"/>
                        <a:ext cx="581035" cy="301278"/>
                      </a:xfrm>
                      <a:prstGeom prst="rect">
                        <a:avLst/>
                      </a:prstGeom>
                      <a:solidFill>
                        <a:schemeClr val="lt1"/>
                      </a:solidFill>
                    </p:spPr>
                  </p:pic>
                </p:oleObj>
              </mc:Fallback>
            </mc:AlternateContent>
          </a:graphicData>
        </a:graphic>
      </p:graphicFrame>
    </p:spTree>
    <p:extLst>
      <p:ext uri="{BB962C8B-B14F-4D97-AF65-F5344CB8AC3E}">
        <p14:creationId xmlns:p14="http://schemas.microsoft.com/office/powerpoint/2010/main" val="3748393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AD47-22A7-41C9-96E6-1158DA301C8F}"/>
              </a:ext>
            </a:extLst>
          </p:cNvPr>
          <p:cNvSpPr>
            <a:spLocks noGrp="1"/>
          </p:cNvSpPr>
          <p:nvPr>
            <p:ph type="title"/>
          </p:nvPr>
        </p:nvSpPr>
        <p:spPr/>
        <p:txBody>
          <a:bodyPr/>
          <a:lstStyle/>
          <a:p>
            <a:r>
              <a:rPr lang="en-US" dirty="0"/>
              <a:t>Learning Check 4</a:t>
            </a:r>
          </a:p>
        </p:txBody>
      </p:sp>
      <p:sp>
        <p:nvSpPr>
          <p:cNvPr id="3" name="Content Placeholder 2">
            <a:extLst>
              <a:ext uri="{FF2B5EF4-FFF2-40B4-BE49-F238E27FC236}">
                <a16:creationId xmlns:a16="http://schemas.microsoft.com/office/drawing/2014/main" id="{61A75E0A-6E5C-49C9-A86D-FE4F50693110}"/>
              </a:ext>
            </a:extLst>
          </p:cNvPr>
          <p:cNvSpPr>
            <a:spLocks noGrp="1"/>
          </p:cNvSpPr>
          <p:nvPr>
            <p:ph sz="quarter" idx="13"/>
          </p:nvPr>
        </p:nvSpPr>
        <p:spPr>
          <a:xfrm>
            <a:off x="457200" y="1556327"/>
            <a:ext cx="8229600" cy="434706"/>
          </a:xfrm>
        </p:spPr>
        <p:txBody>
          <a:bodyPr/>
          <a:lstStyle/>
          <a:p>
            <a:pPr marL="432" indent="0">
              <a:buNone/>
            </a:pPr>
            <a:r>
              <a:rPr lang="en-US" dirty="0"/>
              <a:t>Add the following measured numbers:</a:t>
            </a:r>
          </a:p>
        </p:txBody>
      </p:sp>
      <p:graphicFrame>
        <p:nvGraphicFramePr>
          <p:cNvPr id="4" name="Object 3" descr="82.409 milligrams plus 22.0 milligrams.">
            <a:extLst>
              <a:ext uri="{FF2B5EF4-FFF2-40B4-BE49-F238E27FC236}">
                <a16:creationId xmlns:a16="http://schemas.microsoft.com/office/drawing/2014/main" id="{C4634C04-DE93-4527-943F-31AE5770C9C5}"/>
              </a:ext>
            </a:extLst>
          </p:cNvPr>
          <p:cNvGraphicFramePr>
            <a:graphicFrameLocks noChangeAspect="1"/>
          </p:cNvGraphicFramePr>
          <p:nvPr>
            <p:extLst/>
          </p:nvPr>
        </p:nvGraphicFramePr>
        <p:xfrm>
          <a:off x="457200" y="2234710"/>
          <a:ext cx="1739900" cy="863600"/>
        </p:xfrm>
        <a:graphic>
          <a:graphicData uri="http://schemas.openxmlformats.org/presentationml/2006/ole">
            <mc:AlternateContent xmlns:mc="http://schemas.openxmlformats.org/markup-compatibility/2006">
              <mc:Choice xmlns:v="urn:schemas-microsoft-com:vml" Requires="v">
                <p:oleObj spid="_x0000_s18434" name="Equation" r:id="rId3" imgW="1739880" imgH="863280" progId="Equation.DSMT4">
                  <p:embed/>
                </p:oleObj>
              </mc:Choice>
              <mc:Fallback>
                <p:oleObj name="Equation" r:id="rId3" imgW="1739880" imgH="863280" progId="Equation.DSMT4">
                  <p:embed/>
                  <p:pic>
                    <p:nvPicPr>
                      <p:cNvPr id="4" name="Object 3" descr="82.409 milligrams plus 22.0 milligrams.">
                        <a:extLst>
                          <a:ext uri="{FF2B5EF4-FFF2-40B4-BE49-F238E27FC236}">
                            <a16:creationId xmlns:a16="http://schemas.microsoft.com/office/drawing/2014/main" id="{C4634C04-DE93-4527-943F-31AE5770C9C5}"/>
                          </a:ext>
                        </a:extLst>
                      </p:cNvPr>
                      <p:cNvPicPr/>
                      <p:nvPr/>
                    </p:nvPicPr>
                    <p:blipFill>
                      <a:blip r:embed="rId4"/>
                      <a:stretch>
                        <a:fillRect/>
                      </a:stretch>
                    </p:blipFill>
                    <p:spPr>
                      <a:xfrm>
                        <a:off x="457200" y="2234710"/>
                        <a:ext cx="1739900" cy="863600"/>
                      </a:xfrm>
                      <a:prstGeom prst="rect">
                        <a:avLst/>
                      </a:prstGeom>
                    </p:spPr>
                  </p:pic>
                </p:oleObj>
              </mc:Fallback>
            </mc:AlternateContent>
          </a:graphicData>
        </a:graphic>
      </p:graphicFrame>
    </p:spTree>
    <p:extLst>
      <p:ext uri="{BB962C8B-B14F-4D97-AF65-F5344CB8AC3E}">
        <p14:creationId xmlns:p14="http://schemas.microsoft.com/office/powerpoint/2010/main" val="3509123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9F04-84C0-40C8-AF6E-AF8A5A199B86}"/>
              </a:ext>
            </a:extLst>
          </p:cNvPr>
          <p:cNvSpPr>
            <a:spLocks noGrp="1"/>
          </p:cNvSpPr>
          <p:nvPr>
            <p:ph type="title"/>
          </p:nvPr>
        </p:nvSpPr>
        <p:spPr/>
        <p:txBody>
          <a:bodyPr/>
          <a:lstStyle/>
          <a:p>
            <a:r>
              <a:rPr lang="en-US" dirty="0"/>
              <a:t>Solution 4</a:t>
            </a:r>
          </a:p>
        </p:txBody>
      </p:sp>
      <p:sp>
        <p:nvSpPr>
          <p:cNvPr id="3" name="Content Placeholder 2">
            <a:extLst>
              <a:ext uri="{FF2B5EF4-FFF2-40B4-BE49-F238E27FC236}">
                <a16:creationId xmlns:a16="http://schemas.microsoft.com/office/drawing/2014/main" id="{6AF942C5-42F1-4839-8730-FAA256EF5A90}"/>
              </a:ext>
            </a:extLst>
          </p:cNvPr>
          <p:cNvSpPr>
            <a:spLocks noGrp="1"/>
          </p:cNvSpPr>
          <p:nvPr>
            <p:ph sz="quarter" idx="13"/>
          </p:nvPr>
        </p:nvSpPr>
        <p:spPr>
          <a:xfrm>
            <a:off x="457200" y="1556327"/>
            <a:ext cx="8229600" cy="487626"/>
          </a:xfrm>
        </p:spPr>
        <p:txBody>
          <a:bodyPr/>
          <a:lstStyle/>
          <a:p>
            <a:pPr marL="432" indent="0">
              <a:buNone/>
            </a:pPr>
            <a:r>
              <a:rPr lang="en-US" sz="2400" dirty="0"/>
              <a:t>Add the following measured numbers:</a:t>
            </a:r>
          </a:p>
        </p:txBody>
      </p:sp>
      <p:graphicFrame>
        <p:nvGraphicFramePr>
          <p:cNvPr id="6" name="Content Placeholder 5"/>
          <p:cNvGraphicFramePr>
            <a:graphicFrameLocks noGrp="1"/>
          </p:cNvGraphicFramePr>
          <p:nvPr>
            <p:ph sz="quarter" idx="14"/>
            <p:extLst/>
          </p:nvPr>
        </p:nvGraphicFramePr>
        <p:xfrm>
          <a:off x="457200" y="2287588"/>
          <a:ext cx="8229600" cy="1584960"/>
        </p:xfrm>
        <a:graphic>
          <a:graphicData uri="http://schemas.openxmlformats.org/drawingml/2006/table">
            <a:tbl>
              <a:tblPr firstRow="1" bandRow="1">
                <a:tableStyleId>{2D5ABB26-0587-4C30-8999-92F81FD0307C}</a:tableStyleId>
              </a:tblPr>
              <a:tblGrid>
                <a:gridCol w="2393576">
                  <a:extLst>
                    <a:ext uri="{9D8B030D-6E8A-4147-A177-3AD203B41FA5}">
                      <a16:colId xmlns:a16="http://schemas.microsoft.com/office/drawing/2014/main" val="1841361945"/>
                    </a:ext>
                  </a:extLst>
                </a:gridCol>
                <a:gridCol w="5836024">
                  <a:extLst>
                    <a:ext uri="{9D8B030D-6E8A-4147-A177-3AD203B41FA5}">
                      <a16:colId xmlns:a16="http://schemas.microsoft.com/office/drawing/2014/main" val="881400380"/>
                    </a:ext>
                  </a:extLst>
                </a:gridCol>
              </a:tblGrid>
              <a:tr h="370840">
                <a:tc>
                  <a:txBody>
                    <a:bodyPr/>
                    <a:lstStyle/>
                    <a:p>
                      <a:pPr marL="0" indent="176213">
                        <a:tabLst/>
                      </a:pPr>
                      <a:r>
                        <a:rPr lang="en-US" altLang="en-US" sz="2000" b="0" dirty="0">
                          <a:solidFill>
                            <a:schemeClr val="bg2"/>
                          </a:solidFill>
                          <a:latin typeface="+mn-lt"/>
                          <a:ea typeface="ＭＳ Ｐゴシック" pitchFamily="34" charset="-128"/>
                          <a:cs typeface="Times" pitchFamily="-84" charset="0"/>
                        </a:rPr>
                        <a:t>82.409 mg</a:t>
                      </a:r>
                      <a:endParaRPr lang="en-IN" sz="2000" b="0" dirty="0">
                        <a:solidFill>
                          <a:schemeClr val="bg2"/>
                        </a:solidFill>
                      </a:endParaRPr>
                    </a:p>
                  </a:txBody>
                  <a:tcPr/>
                </a:tc>
                <a:tc>
                  <a:txBody>
                    <a:bodyPr/>
                    <a:lstStyle/>
                    <a:p>
                      <a:pPr eaLnBrk="1" hangingPunct="1">
                        <a:buNone/>
                      </a:pPr>
                      <a:r>
                        <a:rPr lang="en-US" altLang="en-US" sz="2000" b="1" dirty="0">
                          <a:solidFill>
                            <a:schemeClr val="bg2"/>
                          </a:solidFill>
                          <a:latin typeface="+mn-lt"/>
                          <a:ea typeface="ＭＳ Ｐゴシック" pitchFamily="34" charset="-128"/>
                          <a:cs typeface="Times" pitchFamily="-84" charset="0"/>
                        </a:rPr>
                        <a:t>Thousandths place</a:t>
                      </a:r>
                    </a:p>
                  </a:txBody>
                  <a:tcPr/>
                </a:tc>
                <a:extLst>
                  <a:ext uri="{0D108BD9-81ED-4DB2-BD59-A6C34878D82A}">
                    <a16:rowId xmlns:a16="http://schemas.microsoft.com/office/drawing/2014/main" val="2504395595"/>
                  </a:ext>
                </a:extLst>
              </a:tr>
              <a:tr h="370840">
                <a:tc>
                  <a:txBody>
                    <a:bodyPr/>
                    <a:lstStyle/>
                    <a:p>
                      <a:pPr marL="0" indent="0"/>
                      <a:r>
                        <a:rPr lang="en-US" altLang="en-US" sz="2000" b="0" u="none" dirty="0">
                          <a:solidFill>
                            <a:schemeClr val="bg2"/>
                          </a:solidFill>
                          <a:latin typeface="+mn-lt"/>
                          <a:ea typeface="ＭＳ Ｐゴシック" pitchFamily="34" charset="-128"/>
                          <a:cs typeface="Times" pitchFamily="-84" charset="0"/>
                        </a:rPr>
                        <a:t>+22.0 mg </a:t>
                      </a:r>
                      <a:endParaRPr lang="en-IN" sz="2000" b="0" u="none" dirty="0">
                        <a:solidFill>
                          <a:schemeClr val="bg2"/>
                        </a:solidFill>
                      </a:endParaRPr>
                    </a:p>
                  </a:txBody>
                  <a:tcPr>
                    <a:lnB w="12700" cap="flat" cmpd="sng" algn="ctr">
                      <a:solidFill>
                        <a:schemeClr val="tx1"/>
                      </a:solidFill>
                      <a:prstDash val="solid"/>
                      <a:round/>
                      <a:headEnd type="none" w="med" len="med"/>
                      <a:tailEnd type="none" w="med" len="med"/>
                    </a:lnB>
                  </a:tcPr>
                </a:tc>
                <a:tc>
                  <a:txBody>
                    <a:bodyPr/>
                    <a:lstStyle/>
                    <a:p>
                      <a:pPr algn="l"/>
                      <a:r>
                        <a:rPr lang="en-US" altLang="en-US" sz="2000" b="1" dirty="0">
                          <a:solidFill>
                            <a:schemeClr val="bg2"/>
                          </a:solidFill>
                          <a:ea typeface="ＭＳ Ｐゴシック" pitchFamily="34" charset="-128"/>
                        </a:rPr>
                        <a:t>Tenths place</a:t>
                      </a:r>
                      <a:endParaRPr lang="en-IN" sz="2000" b="1" dirty="0">
                        <a:solidFill>
                          <a:schemeClr val="bg2"/>
                        </a:solidFill>
                      </a:endParaRPr>
                    </a:p>
                  </a:txBody>
                  <a:tcPr/>
                </a:tc>
                <a:extLst>
                  <a:ext uri="{0D108BD9-81ED-4DB2-BD59-A6C34878D82A}">
                    <a16:rowId xmlns:a16="http://schemas.microsoft.com/office/drawing/2014/main" val="2683104820"/>
                  </a:ext>
                </a:extLst>
              </a:tr>
              <a:tr h="370840">
                <a:tc>
                  <a:txBody>
                    <a:bodyPr/>
                    <a:lstStyle/>
                    <a:p>
                      <a:pPr marL="0" indent="0"/>
                      <a:r>
                        <a:rPr lang="en-US" altLang="en-US" sz="2000" b="0" dirty="0">
                          <a:solidFill>
                            <a:schemeClr val="bg2"/>
                          </a:solidFill>
                          <a:latin typeface="+mn-lt"/>
                          <a:ea typeface="ＭＳ Ｐゴシック" pitchFamily="34" charset="-128"/>
                          <a:cs typeface="Times" pitchFamily="-84" charset="0"/>
                        </a:rPr>
                        <a:t>104.409 mg</a:t>
                      </a:r>
                      <a:endParaRPr lang="en-IN" sz="2000" b="0" dirty="0">
                        <a:solidFill>
                          <a:schemeClr val="bg2"/>
                        </a:solidFill>
                      </a:endParaRPr>
                    </a:p>
                  </a:txBody>
                  <a:tcPr>
                    <a:lnT w="12700" cap="flat" cmpd="sng" algn="ctr">
                      <a:solidFill>
                        <a:schemeClr val="tx1"/>
                      </a:solidFill>
                      <a:prstDash val="solid"/>
                      <a:round/>
                      <a:headEnd type="none" w="med" len="med"/>
                      <a:tailEnd type="none" w="med" len="med"/>
                    </a:lnT>
                  </a:tcPr>
                </a:tc>
                <a:tc>
                  <a:txBody>
                    <a:bodyPr/>
                    <a:lstStyle/>
                    <a:p>
                      <a:pPr algn="l"/>
                      <a:r>
                        <a:rPr lang="en-US" altLang="en-US" sz="2000" b="1" dirty="0">
                          <a:solidFill>
                            <a:schemeClr val="bg2"/>
                          </a:solidFill>
                          <a:ea typeface="ＭＳ Ｐゴシック" pitchFamily="34" charset="-128"/>
                        </a:rPr>
                        <a:t>Calculator display</a:t>
                      </a:r>
                      <a:endParaRPr lang="en-IN" sz="2000" b="1" dirty="0">
                        <a:solidFill>
                          <a:schemeClr val="bg2"/>
                        </a:solidFill>
                      </a:endParaRPr>
                    </a:p>
                  </a:txBody>
                  <a:tcPr/>
                </a:tc>
                <a:extLst>
                  <a:ext uri="{0D108BD9-81ED-4DB2-BD59-A6C34878D82A}">
                    <a16:rowId xmlns:a16="http://schemas.microsoft.com/office/drawing/2014/main" val="1562101950"/>
                  </a:ext>
                </a:extLst>
              </a:tr>
              <a:tr h="370840">
                <a:tc>
                  <a:txBody>
                    <a:bodyPr/>
                    <a:lstStyle/>
                    <a:p>
                      <a:pPr marL="0" indent="0"/>
                      <a:r>
                        <a:rPr lang="en-US" altLang="en-US" sz="2000" b="0" dirty="0">
                          <a:solidFill>
                            <a:schemeClr val="bg2"/>
                          </a:solidFill>
                          <a:latin typeface="+mn-lt"/>
                          <a:ea typeface="ＭＳ Ｐゴシック" pitchFamily="34" charset="-128"/>
                          <a:cs typeface="Times" pitchFamily="-84" charset="0"/>
                        </a:rPr>
                        <a:t>104.4 mg</a:t>
                      </a:r>
                      <a:endParaRPr lang="en-IN" sz="2000" b="0" dirty="0">
                        <a:solidFill>
                          <a:schemeClr val="bg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dirty="0">
                          <a:solidFill>
                            <a:schemeClr val="bg2"/>
                          </a:solidFill>
                          <a:ea typeface="ＭＳ Ｐゴシック" pitchFamily="34" charset="-128"/>
                        </a:rPr>
                        <a:t>Answer rounded to the tenths place</a:t>
                      </a:r>
                    </a:p>
                  </a:txBody>
                  <a:tcPr/>
                </a:tc>
                <a:extLst>
                  <a:ext uri="{0D108BD9-81ED-4DB2-BD59-A6C34878D82A}">
                    <a16:rowId xmlns:a16="http://schemas.microsoft.com/office/drawing/2014/main" val="821088695"/>
                  </a:ext>
                </a:extLst>
              </a:tr>
            </a:tbl>
          </a:graphicData>
        </a:graphic>
      </p:graphicFrame>
    </p:spTree>
    <p:extLst>
      <p:ext uri="{BB962C8B-B14F-4D97-AF65-F5344CB8AC3E}">
        <p14:creationId xmlns:p14="http://schemas.microsoft.com/office/powerpoint/2010/main" val="378668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21EC-17F2-4572-9571-83FDD61DC1B9}"/>
              </a:ext>
            </a:extLst>
          </p:cNvPr>
          <p:cNvSpPr>
            <a:spLocks noGrp="1"/>
          </p:cNvSpPr>
          <p:nvPr>
            <p:ph type="title"/>
          </p:nvPr>
        </p:nvSpPr>
        <p:spPr/>
        <p:txBody>
          <a:bodyPr/>
          <a:lstStyle/>
          <a:p>
            <a:r>
              <a:rPr lang="en-US" sz="3400" dirty="0"/>
              <a:t>2.4 Prefixes and Equalities</a:t>
            </a:r>
          </a:p>
        </p:txBody>
      </p:sp>
      <p:sp>
        <p:nvSpPr>
          <p:cNvPr id="3" name="Content Placeholder 2">
            <a:extLst>
              <a:ext uri="{FF2B5EF4-FFF2-40B4-BE49-F238E27FC236}">
                <a16:creationId xmlns:a16="http://schemas.microsoft.com/office/drawing/2014/main" id="{E01B8119-8344-4DF7-9F5E-E6742B7B0B49}"/>
              </a:ext>
            </a:extLst>
          </p:cNvPr>
          <p:cNvSpPr>
            <a:spLocks noGrp="1"/>
          </p:cNvSpPr>
          <p:nvPr>
            <p:ph sz="quarter" idx="14"/>
          </p:nvPr>
        </p:nvSpPr>
        <p:spPr>
          <a:xfrm>
            <a:off x="457201" y="1555200"/>
            <a:ext cx="2926079" cy="2300520"/>
          </a:xfrm>
        </p:spPr>
        <p:txBody>
          <a:bodyPr/>
          <a:lstStyle/>
          <a:p>
            <a:pPr marL="432" indent="0">
              <a:buNone/>
            </a:pPr>
            <a:r>
              <a:rPr lang="en-US" sz="2400" dirty="0"/>
              <a:t>Using a retinal camera, an ophthalmologist photographs the retina of the eye.</a:t>
            </a:r>
          </a:p>
        </p:txBody>
      </p:sp>
      <p:pic>
        <p:nvPicPr>
          <p:cNvPr id="14" name="Content Placeholder 13" descr="A woman receives an eye exam in which an ophthalmologist uses a retinal camera to photograph the retina of her eye. Her head rests on a chin rest across from the camera.">
            <a:extLst>
              <a:ext uri="{FF2B5EF4-FFF2-40B4-BE49-F238E27FC236}">
                <a16:creationId xmlns:a16="http://schemas.microsoft.com/office/drawing/2014/main" id="{2467C996-44BC-4A5F-8A72-C7108E6967F4}"/>
              </a:ext>
            </a:extLst>
          </p:cNvPr>
          <p:cNvPicPr>
            <a:picLocks noGrp="1" noChangeAspect="1"/>
          </p:cNvPicPr>
          <p:nvPr>
            <p:ph sz="quarter" idx="15"/>
          </p:nvPr>
        </p:nvPicPr>
        <p:blipFill>
          <a:blip r:embed="rId3"/>
          <a:stretch>
            <a:fillRect/>
          </a:stretch>
        </p:blipFill>
        <p:spPr>
          <a:xfrm>
            <a:off x="3635251" y="1555200"/>
            <a:ext cx="5029636" cy="3377477"/>
          </a:xfrm>
          <a:prstGeom prst="rect">
            <a:avLst/>
          </a:prstGeom>
        </p:spPr>
      </p:pic>
      <p:sp>
        <p:nvSpPr>
          <p:cNvPr id="5" name="Content Placeholder 4">
            <a:extLst>
              <a:ext uri="{FF2B5EF4-FFF2-40B4-BE49-F238E27FC236}">
                <a16:creationId xmlns:a16="http://schemas.microsoft.com/office/drawing/2014/main" id="{2A7974A9-792B-43D6-AF58-D1544FD333C0}"/>
              </a:ext>
            </a:extLst>
          </p:cNvPr>
          <p:cNvSpPr>
            <a:spLocks noGrp="1"/>
          </p:cNvSpPr>
          <p:nvPr>
            <p:ph sz="quarter" idx="16"/>
          </p:nvPr>
        </p:nvSpPr>
        <p:spPr>
          <a:xfrm>
            <a:off x="454671" y="5318041"/>
            <a:ext cx="8317853" cy="884640"/>
          </a:xfrm>
        </p:spPr>
        <p:txBody>
          <a:bodyPr/>
          <a:lstStyle/>
          <a:p>
            <a:pPr marL="432" indent="0">
              <a:buNone/>
            </a:pPr>
            <a:r>
              <a:rPr lang="en-IN" sz="2400" b="1" dirty="0"/>
              <a:t>Learning Goal </a:t>
            </a:r>
            <a:r>
              <a:rPr lang="en-IN" sz="2400" dirty="0"/>
              <a:t>Use the numerical values of prefixes to write a metric equality.</a:t>
            </a:r>
          </a:p>
        </p:txBody>
      </p:sp>
    </p:spTree>
    <p:extLst>
      <p:ext uri="{BB962C8B-B14F-4D97-AF65-F5344CB8AC3E}">
        <p14:creationId xmlns:p14="http://schemas.microsoft.com/office/powerpoint/2010/main" val="4156951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ADDB-9DCD-4956-9D11-17EA00C3CB63}"/>
              </a:ext>
            </a:extLst>
          </p:cNvPr>
          <p:cNvSpPr>
            <a:spLocks noGrp="1"/>
          </p:cNvSpPr>
          <p:nvPr>
            <p:ph type="title"/>
          </p:nvPr>
        </p:nvSpPr>
        <p:spPr/>
        <p:txBody>
          <a:bodyPr/>
          <a:lstStyle/>
          <a:p>
            <a:r>
              <a:rPr lang="en-US" dirty="0"/>
              <a:t>Prefixes</a:t>
            </a:r>
          </a:p>
        </p:txBody>
      </p:sp>
      <p:pic>
        <p:nvPicPr>
          <p:cNvPr id="7" name="Content Placeholder 6" descr="Core chemistry skill, using prefixes.">
            <a:extLst>
              <a:ext uri="{FF2B5EF4-FFF2-40B4-BE49-F238E27FC236}">
                <a16:creationId xmlns:a16="http://schemas.microsoft.com/office/drawing/2014/main" id="{9F655E1D-926B-4479-B3A0-18B2582691BC}"/>
              </a:ext>
            </a:extLst>
          </p:cNvPr>
          <p:cNvPicPr>
            <a:picLocks noGrp="1" noChangeAspect="1"/>
          </p:cNvPicPr>
          <p:nvPr>
            <p:ph sz="quarter" idx="13"/>
          </p:nvPr>
        </p:nvPicPr>
        <p:blipFill>
          <a:blip r:embed="rId2"/>
          <a:stretch>
            <a:fillRect/>
          </a:stretch>
        </p:blipFill>
        <p:spPr>
          <a:xfrm>
            <a:off x="457200" y="1555200"/>
            <a:ext cx="4151736" cy="1012024"/>
          </a:xfrm>
          <a:prstGeom prst="rect">
            <a:avLst/>
          </a:prstGeom>
        </p:spPr>
      </p:pic>
      <p:sp>
        <p:nvSpPr>
          <p:cNvPr id="5" name="Content Placeholder 4">
            <a:extLst>
              <a:ext uri="{FF2B5EF4-FFF2-40B4-BE49-F238E27FC236}">
                <a16:creationId xmlns:a16="http://schemas.microsoft.com/office/drawing/2014/main" id="{67A1F837-0590-402A-8107-A00B63DFA34E}"/>
              </a:ext>
            </a:extLst>
          </p:cNvPr>
          <p:cNvSpPr>
            <a:spLocks noGrp="1"/>
          </p:cNvSpPr>
          <p:nvPr>
            <p:ph sz="quarter" idx="14"/>
          </p:nvPr>
        </p:nvSpPr>
        <p:spPr>
          <a:xfrm>
            <a:off x="457199" y="2952750"/>
            <a:ext cx="8520545" cy="2724150"/>
          </a:xfrm>
        </p:spPr>
        <p:txBody>
          <a:bodyPr/>
          <a:lstStyle/>
          <a:p>
            <a:pPr marL="432" indent="0">
              <a:buNone/>
            </a:pPr>
            <a:r>
              <a:rPr lang="en-IN" sz="2400" dirty="0"/>
              <a:t>In the metric and S</a:t>
            </a:r>
            <a:r>
              <a:rPr lang="en-IN" sz="100" dirty="0"/>
              <a:t> </a:t>
            </a:r>
            <a:r>
              <a:rPr lang="en-IN" sz="2400" dirty="0"/>
              <a:t>I systems of units, a </a:t>
            </a:r>
            <a:r>
              <a:rPr lang="en-IN" sz="2400" b="1" dirty="0"/>
              <a:t>prefix</a:t>
            </a:r>
            <a:r>
              <a:rPr lang="en-IN" sz="2400" dirty="0"/>
              <a:t> attached to any unit increases or decreases its size by some factor of 10.</a:t>
            </a:r>
          </a:p>
          <a:p>
            <a:pPr marL="432" indent="0">
              <a:buNone/>
            </a:pPr>
            <a:r>
              <a:rPr lang="en-IN" sz="2400" dirty="0"/>
              <a:t>1 </a:t>
            </a:r>
            <a:r>
              <a:rPr lang="en-IN" sz="2400" b="1" dirty="0"/>
              <a:t>kilo</a:t>
            </a:r>
            <a:r>
              <a:rPr lang="en-IN" sz="2400" dirty="0"/>
              <a:t>meter (1 k</a:t>
            </a:r>
            <a:r>
              <a:rPr lang="en-IN" sz="100" dirty="0"/>
              <a:t> </a:t>
            </a:r>
            <a:r>
              <a:rPr lang="en-IN" sz="2400" dirty="0"/>
              <a:t>m) = 1000 m</a:t>
            </a:r>
            <a:r>
              <a:rPr lang="en-IN" sz="100" dirty="0"/>
              <a:t>eters</a:t>
            </a:r>
          </a:p>
          <a:p>
            <a:pPr marL="432" indent="0">
              <a:buNone/>
            </a:pPr>
            <a:r>
              <a:rPr lang="en-IN" sz="2400" dirty="0"/>
              <a:t>1 </a:t>
            </a:r>
            <a:r>
              <a:rPr lang="en-IN" sz="2400" b="1" dirty="0"/>
              <a:t>milli</a:t>
            </a:r>
            <a:r>
              <a:rPr lang="en-IN" sz="2400" dirty="0"/>
              <a:t>meter (1 m</a:t>
            </a:r>
            <a:r>
              <a:rPr lang="en-IN" sz="100" dirty="0"/>
              <a:t> </a:t>
            </a:r>
            <a:r>
              <a:rPr lang="en-IN" sz="2400" dirty="0"/>
              <a:t>m) = 0.001 m</a:t>
            </a:r>
            <a:r>
              <a:rPr lang="en-IN" sz="100" dirty="0"/>
              <a:t>eters</a:t>
            </a:r>
          </a:p>
        </p:txBody>
      </p:sp>
    </p:spTree>
    <p:extLst>
      <p:ext uri="{BB962C8B-B14F-4D97-AF65-F5344CB8AC3E}">
        <p14:creationId xmlns:p14="http://schemas.microsoft.com/office/powerpoint/2010/main" val="1042541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9B9B-9022-4482-AB8C-9B4039902C04}"/>
              </a:ext>
            </a:extLst>
          </p:cNvPr>
          <p:cNvSpPr>
            <a:spLocks noGrp="1"/>
          </p:cNvSpPr>
          <p:nvPr>
            <p:ph type="title"/>
          </p:nvPr>
        </p:nvSpPr>
        <p:spPr/>
        <p:txBody>
          <a:bodyPr/>
          <a:lstStyle/>
          <a:p>
            <a:r>
              <a:rPr lang="en-US" dirty="0"/>
              <a:t>Prefixes and Equalities</a:t>
            </a:r>
          </a:p>
        </p:txBody>
      </p:sp>
      <p:sp>
        <p:nvSpPr>
          <p:cNvPr id="3" name="Content Placeholder 2">
            <a:extLst>
              <a:ext uri="{FF2B5EF4-FFF2-40B4-BE49-F238E27FC236}">
                <a16:creationId xmlns:a16="http://schemas.microsoft.com/office/drawing/2014/main" id="{9C5953DE-9464-4398-9B3A-B6C2B66DF623}"/>
              </a:ext>
            </a:extLst>
          </p:cNvPr>
          <p:cNvSpPr>
            <a:spLocks noGrp="1"/>
          </p:cNvSpPr>
          <p:nvPr>
            <p:ph sz="quarter" idx="13"/>
          </p:nvPr>
        </p:nvSpPr>
        <p:spPr>
          <a:xfrm>
            <a:off x="457200" y="1556327"/>
            <a:ext cx="8229600" cy="2058141"/>
          </a:xfrm>
        </p:spPr>
        <p:txBody>
          <a:bodyPr/>
          <a:lstStyle/>
          <a:p>
            <a:r>
              <a:rPr lang="en-US" sz="2400" dirty="0"/>
              <a:t>The relationship of a prefix to a unit can be expressed by replacing the prefix with its numerical value.</a:t>
            </a:r>
          </a:p>
          <a:p>
            <a:r>
              <a:rPr lang="en-US" sz="2400" dirty="0"/>
              <a:t>For example, when the prefix </a:t>
            </a:r>
            <a:r>
              <a:rPr lang="en-US" sz="2400" b="1" dirty="0"/>
              <a:t>kilo</a:t>
            </a:r>
            <a:r>
              <a:rPr lang="en-US" sz="2400" dirty="0"/>
              <a:t> in kilometer is replaced with its value of 1000, we find that a kilometer is equal to 1000 meters.</a:t>
            </a:r>
          </a:p>
        </p:txBody>
      </p:sp>
      <p:sp>
        <p:nvSpPr>
          <p:cNvPr id="4" name="Content Placeholder 3"/>
          <p:cNvSpPr>
            <a:spLocks noGrp="1"/>
          </p:cNvSpPr>
          <p:nvPr>
            <p:ph sz="quarter" idx="14"/>
          </p:nvPr>
        </p:nvSpPr>
        <p:spPr>
          <a:xfrm>
            <a:off x="457200" y="3885662"/>
            <a:ext cx="8229600" cy="2105025"/>
          </a:xfrm>
        </p:spPr>
        <p:txBody>
          <a:bodyPr/>
          <a:lstStyle/>
          <a:p>
            <a:pPr marL="2005013" indent="0">
              <a:buNone/>
            </a:pPr>
            <a:r>
              <a:rPr lang="en-US" sz="2400" dirty="0">
                <a:ea typeface="ＭＳ Ｐゴシック" charset="0"/>
                <a:cs typeface="ＭＳ Ｐゴシック" charset="0"/>
              </a:rPr>
              <a:t>1 </a:t>
            </a:r>
            <a:r>
              <a:rPr lang="en-US" sz="2400" b="1" dirty="0">
                <a:ea typeface="ＭＳ Ｐゴシック" charset="0"/>
                <a:cs typeface="ＭＳ Ｐゴシック" charset="0"/>
              </a:rPr>
              <a:t>kilo</a:t>
            </a:r>
            <a:r>
              <a:rPr lang="en-US" sz="2400" dirty="0">
                <a:ea typeface="ＭＳ Ｐゴシック" charset="0"/>
                <a:cs typeface="ＭＳ Ｐゴシック" charset="0"/>
              </a:rPr>
              <a:t>meter = 1000 meters</a:t>
            </a:r>
          </a:p>
          <a:p>
            <a:pPr marL="1966913" indent="327025">
              <a:buNone/>
            </a:pPr>
            <a:r>
              <a:rPr lang="en-US" sz="2400" dirty="0"/>
              <a:t>1 </a:t>
            </a:r>
            <a:r>
              <a:rPr lang="en-US" sz="2400" b="1" dirty="0"/>
              <a:t>kilo</a:t>
            </a:r>
            <a:r>
              <a:rPr lang="en-US" sz="2400" dirty="0"/>
              <a:t>liter = 1000 liters</a:t>
            </a:r>
          </a:p>
          <a:p>
            <a:pPr marL="2005013" indent="100013">
              <a:buNone/>
            </a:pPr>
            <a:r>
              <a:rPr lang="en-US" sz="2400" dirty="0"/>
              <a:t>1 </a:t>
            </a:r>
            <a:r>
              <a:rPr lang="en-US" sz="2400" b="1" dirty="0"/>
              <a:t>kilo</a:t>
            </a:r>
            <a:r>
              <a:rPr lang="en-US" sz="2400" dirty="0"/>
              <a:t>gram = 1000 grams</a:t>
            </a:r>
          </a:p>
        </p:txBody>
      </p:sp>
    </p:spTree>
    <p:extLst>
      <p:ext uri="{BB962C8B-B14F-4D97-AF65-F5344CB8AC3E}">
        <p14:creationId xmlns:p14="http://schemas.microsoft.com/office/powerpoint/2010/main" val="2598331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F9A4-8A87-4B8D-A4ED-0BF793FC8970}"/>
              </a:ext>
            </a:extLst>
          </p:cNvPr>
          <p:cNvSpPr>
            <a:spLocks noGrp="1"/>
          </p:cNvSpPr>
          <p:nvPr>
            <p:ph type="title"/>
          </p:nvPr>
        </p:nvSpPr>
        <p:spPr>
          <a:xfrm>
            <a:off x="457200" y="215371"/>
            <a:ext cx="8458200" cy="1097279"/>
          </a:xfrm>
        </p:spPr>
        <p:txBody>
          <a:bodyPr/>
          <a:lstStyle/>
          <a:p>
            <a:r>
              <a:rPr lang="en-US" sz="3400" dirty="0"/>
              <a:t>Metric and S</a:t>
            </a:r>
            <a:r>
              <a:rPr lang="en-US" sz="100" dirty="0"/>
              <a:t> </a:t>
            </a:r>
            <a:r>
              <a:rPr lang="en-US" sz="3400" dirty="0"/>
              <a:t>I Prefixes That Increase </a:t>
            </a:r>
            <a:r>
              <a:rPr lang="en-US" sz="2000" b="0" dirty="0"/>
              <a:t>(1 of 2)</a:t>
            </a:r>
          </a:p>
        </p:txBody>
      </p:sp>
      <p:sp>
        <p:nvSpPr>
          <p:cNvPr id="3" name="Content Placeholder 2">
            <a:extLst>
              <a:ext uri="{FF2B5EF4-FFF2-40B4-BE49-F238E27FC236}">
                <a16:creationId xmlns:a16="http://schemas.microsoft.com/office/drawing/2014/main" id="{3D15EC09-E3B2-456A-A0CF-37B5817F9BFD}"/>
              </a:ext>
            </a:extLst>
          </p:cNvPr>
          <p:cNvSpPr>
            <a:spLocks noGrp="1"/>
          </p:cNvSpPr>
          <p:nvPr>
            <p:ph sz="quarter" idx="13"/>
          </p:nvPr>
        </p:nvSpPr>
        <p:spPr>
          <a:xfrm>
            <a:off x="457200" y="1556327"/>
            <a:ext cx="8229600" cy="882073"/>
          </a:xfrm>
        </p:spPr>
        <p:txBody>
          <a:bodyPr/>
          <a:lstStyle/>
          <a:p>
            <a:pPr marL="432" indent="0">
              <a:buNone/>
            </a:pPr>
            <a:r>
              <a:rPr lang="en-US" sz="2200" b="1" dirty="0"/>
              <a:t>Table 2.5</a:t>
            </a:r>
            <a:r>
              <a:rPr lang="en-US" sz="2200" dirty="0"/>
              <a:t> Metric and S</a:t>
            </a:r>
            <a:r>
              <a:rPr lang="en-US" sz="100" dirty="0"/>
              <a:t> </a:t>
            </a:r>
            <a:r>
              <a:rPr lang="en-US" sz="2200" dirty="0"/>
              <a:t>I Prefixes</a:t>
            </a:r>
          </a:p>
          <a:p>
            <a:pPr marL="432" indent="0">
              <a:buNone/>
            </a:pPr>
            <a:r>
              <a:rPr lang="en-US" sz="2000" b="1" dirty="0"/>
              <a:t>Prefixes That Increase the Size of the Unit</a:t>
            </a:r>
          </a:p>
        </p:txBody>
      </p:sp>
      <p:graphicFrame>
        <p:nvGraphicFramePr>
          <p:cNvPr id="14" name="Table 14">
            <a:extLst>
              <a:ext uri="{FF2B5EF4-FFF2-40B4-BE49-F238E27FC236}">
                <a16:creationId xmlns:a16="http://schemas.microsoft.com/office/drawing/2014/main" id="{AEDA5127-FA42-494B-BCEB-E67A244FD458}"/>
              </a:ext>
            </a:extLst>
          </p:cNvPr>
          <p:cNvGraphicFramePr>
            <a:graphicFrameLocks noGrp="1"/>
          </p:cNvGraphicFramePr>
          <p:nvPr>
            <p:ph sz="quarter" idx="14"/>
            <p:extLst/>
          </p:nvPr>
        </p:nvGraphicFramePr>
        <p:xfrm>
          <a:off x="457200" y="2548800"/>
          <a:ext cx="8229600" cy="3722440"/>
        </p:xfrm>
        <a:graphic>
          <a:graphicData uri="http://schemas.openxmlformats.org/drawingml/2006/table">
            <a:tbl>
              <a:tblPr firstRow="1" bandRow="1">
                <a:tableStyleId>{2D5ABB26-0587-4C30-8999-92F81FD0307C}</a:tableStyleId>
              </a:tblPr>
              <a:tblGrid>
                <a:gridCol w="928800">
                  <a:extLst>
                    <a:ext uri="{9D8B030D-6E8A-4147-A177-3AD203B41FA5}">
                      <a16:colId xmlns:a16="http://schemas.microsoft.com/office/drawing/2014/main" val="2752452827"/>
                    </a:ext>
                  </a:extLst>
                </a:gridCol>
                <a:gridCol w="928800">
                  <a:extLst>
                    <a:ext uri="{9D8B030D-6E8A-4147-A177-3AD203B41FA5}">
                      <a16:colId xmlns:a16="http://schemas.microsoft.com/office/drawing/2014/main" val="2738065985"/>
                    </a:ext>
                  </a:extLst>
                </a:gridCol>
                <a:gridCol w="2196000">
                  <a:extLst>
                    <a:ext uri="{9D8B030D-6E8A-4147-A177-3AD203B41FA5}">
                      <a16:colId xmlns:a16="http://schemas.microsoft.com/office/drawing/2014/main" val="2486498434"/>
                    </a:ext>
                  </a:extLst>
                </a:gridCol>
                <a:gridCol w="2052000">
                  <a:extLst>
                    <a:ext uri="{9D8B030D-6E8A-4147-A177-3AD203B41FA5}">
                      <a16:colId xmlns:a16="http://schemas.microsoft.com/office/drawing/2014/main" val="2949452493"/>
                    </a:ext>
                  </a:extLst>
                </a:gridCol>
                <a:gridCol w="2124000">
                  <a:extLst>
                    <a:ext uri="{9D8B030D-6E8A-4147-A177-3AD203B41FA5}">
                      <a16:colId xmlns:a16="http://schemas.microsoft.com/office/drawing/2014/main" val="3182798632"/>
                    </a:ext>
                  </a:extLst>
                </a:gridCol>
              </a:tblGrid>
              <a:tr h="370840">
                <a:tc>
                  <a:txBody>
                    <a:bodyPr/>
                    <a:lstStyle/>
                    <a:p>
                      <a:r>
                        <a:rPr lang="en-US" sz="1600" b="1" dirty="0">
                          <a:solidFill>
                            <a:schemeClr val="tx1"/>
                          </a:solidFill>
                        </a:rPr>
                        <a:t>Prefix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Symbol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Numerical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Scientific Notation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Equality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0660907"/>
                  </a:ext>
                </a:extLst>
              </a:tr>
              <a:tr h="770400">
                <a:tc>
                  <a:txBody>
                    <a:bodyPr/>
                    <a:lstStyle/>
                    <a:p>
                      <a:r>
                        <a:rPr lang="en-US" sz="1600" dirty="0">
                          <a:solidFill>
                            <a:schemeClr val="tx1"/>
                          </a:solidFill>
                        </a:rPr>
                        <a:t>tera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1 000 000 000 000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mn-ea"/>
                          <a:cs typeface="+mn-cs"/>
                          <a:sym typeface="Arial"/>
                        </a:rPr>
                        <a:t>10 to the twelfth power</a:t>
                      </a:r>
                      <a:endParaRPr lang="en-IN" sz="100" dirty="0">
                        <a:solidFill>
                          <a:schemeClr val="tx1"/>
                        </a:solidFill>
                        <a:latin typeface="+mn-lt"/>
                      </a:endParaRPr>
                    </a:p>
                  </a:txBody>
                  <a:tcPr marT="18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i="0" u="none" strike="noStrike" cap="none" dirty="0">
                          <a:solidFill>
                            <a:schemeClr val="tx1"/>
                          </a:solidFill>
                          <a:effectLst/>
                          <a:latin typeface="+mn-lt"/>
                          <a:ea typeface="+mn-ea"/>
                          <a:cs typeface="+mn-cs"/>
                          <a:sym typeface="Arial"/>
                        </a:rPr>
                        <a:t>1 T s = 1 times 10 to the twelfth power s.</a:t>
                      </a:r>
                      <a:endParaRPr lang="en-IN" sz="100" b="0" i="0" u="none" strike="noStrike" cap="none" dirty="0">
                        <a:solidFill>
                          <a:schemeClr val="tx1"/>
                        </a:solidFill>
                        <a:effectLst/>
                        <a:latin typeface="+mn-lt"/>
                        <a:ea typeface="+mn-ea"/>
                        <a:cs typeface="+mn-cs"/>
                        <a:sym typeface="Arial"/>
                      </a:endParaRPr>
                    </a:p>
                    <a:p>
                      <a:r>
                        <a:rPr lang="en-US" sz="100" b="0" i="0" u="none" strike="noStrike" cap="none" dirty="0">
                          <a:solidFill>
                            <a:schemeClr val="tx1"/>
                          </a:solidFill>
                          <a:effectLst/>
                          <a:latin typeface="+mn-lt"/>
                          <a:ea typeface="+mn-ea"/>
                          <a:cs typeface="+mn-cs"/>
                          <a:sym typeface="Arial"/>
                        </a:rPr>
                        <a:t>1 s = 1 times 10 to the negative twelfth power T s.</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0728603"/>
                  </a:ext>
                </a:extLst>
              </a:tr>
              <a:tr h="824400">
                <a:tc>
                  <a:txBody>
                    <a:bodyPr/>
                    <a:lstStyle/>
                    <a:p>
                      <a:r>
                        <a:rPr lang="en-US" sz="1600" dirty="0">
                          <a:solidFill>
                            <a:schemeClr val="tx1"/>
                          </a:solidFill>
                        </a:rPr>
                        <a:t>giga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1 000 000 000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mn-ea"/>
                          <a:cs typeface="+mn-cs"/>
                          <a:sym typeface="Arial"/>
                        </a:rPr>
                        <a:t>10 to the ninth power</a:t>
                      </a:r>
                      <a:endParaRPr lang="en-IN" sz="100" dirty="0">
                        <a:solidFill>
                          <a:schemeClr val="tx1"/>
                        </a:solidFill>
                        <a:latin typeface="+mn-lt"/>
                      </a:endParaRPr>
                    </a:p>
                  </a:txBody>
                  <a:tcPr marT="18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G m = 1 times 10 to the ninth power m.</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m = 1 times 10 to the negative ninth power G m.</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871701"/>
                  </a:ext>
                </a:extLst>
              </a:tr>
              <a:tr h="871200">
                <a:tc>
                  <a:txBody>
                    <a:bodyPr/>
                    <a:lstStyle/>
                    <a:p>
                      <a:r>
                        <a:rPr lang="en-US" sz="1600" dirty="0">
                          <a:solidFill>
                            <a:schemeClr val="tx1"/>
                          </a:solidFill>
                        </a:rPr>
                        <a:t>mega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1 000 000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effectLst/>
                          <a:latin typeface="+mn-lt"/>
                          <a:ea typeface="Times New Roman" panose="02020603050405020304" pitchFamily="18" charset="0"/>
                          <a:cs typeface="Calibri" panose="020F0502020204030204" pitchFamily="34" charset="0"/>
                        </a:rPr>
                        <a:t>10 to the sixth power</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marT="18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milligram = 1 times 10 to the sixth power g.</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gram= 1 times 10 to the negative sixth power milligrams.</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931239"/>
                  </a:ext>
                </a:extLst>
              </a:tr>
              <a:tr h="885600">
                <a:tc>
                  <a:txBody>
                    <a:bodyPr/>
                    <a:lstStyle/>
                    <a:p>
                      <a:r>
                        <a:rPr lang="en-US" sz="1600" dirty="0">
                          <a:solidFill>
                            <a:schemeClr val="tx1"/>
                          </a:solidFill>
                        </a:rPr>
                        <a:t>kilo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1 000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mn-ea"/>
                          <a:cs typeface="+mn-cs"/>
                          <a:sym typeface="Arial"/>
                        </a:rPr>
                        <a:t>10 to the third power</a:t>
                      </a:r>
                      <a:endParaRPr lang="en-IN" sz="100" dirty="0">
                        <a:solidFill>
                          <a:schemeClr val="tx1"/>
                        </a:solidFill>
                        <a:latin typeface="+mn-lt"/>
                      </a:endParaRPr>
                    </a:p>
                  </a:txBody>
                  <a:tcPr marT="18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kilometer = 1 times 10 to the third power m.</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m = 1 times 10 to the negative third power kilometers.</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957382"/>
                  </a:ext>
                </a:extLst>
              </a:tr>
            </a:tbl>
          </a:graphicData>
        </a:graphic>
      </p:graphicFrame>
      <p:graphicFrame>
        <p:nvGraphicFramePr>
          <p:cNvPr id="5" name="Object 4">
            <a:extLst>
              <a:ext uri="{FF2B5EF4-FFF2-40B4-BE49-F238E27FC236}">
                <a16:creationId xmlns:a16="http://schemas.microsoft.com/office/drawing/2014/main" id="{C6BFDF4B-8899-4345-A02D-279C1467F46D}"/>
              </a:ext>
              <a:ext uri="{C183D7F6-B498-43B3-948B-1728B52AA6E4}">
                <adec:decorative xmlns:adec="http://schemas.microsoft.com/office/drawing/2017/decorative" val="1"/>
              </a:ext>
            </a:extLst>
          </p:cNvPr>
          <p:cNvGraphicFramePr>
            <a:graphicFrameLocks noChangeAspect="1"/>
          </p:cNvGraphicFramePr>
          <p:nvPr>
            <p:extLst/>
          </p:nvPr>
        </p:nvGraphicFramePr>
        <p:xfrm>
          <a:off x="4572733" y="2968322"/>
          <a:ext cx="419100" cy="279400"/>
        </p:xfrm>
        <a:graphic>
          <a:graphicData uri="http://schemas.openxmlformats.org/presentationml/2006/ole">
            <mc:AlternateContent xmlns:mc="http://schemas.openxmlformats.org/markup-compatibility/2006">
              <mc:Choice xmlns:v="urn:schemas-microsoft-com:vml" Requires="v">
                <p:oleObj spid="_x0000_s19458" name="Equation" r:id="rId3" imgW="419040" imgH="279360" progId="Equation.DSMT4">
                  <p:embed/>
                </p:oleObj>
              </mc:Choice>
              <mc:Fallback>
                <p:oleObj name="Equation" r:id="rId3" imgW="419040" imgH="279360" progId="Equation.DSMT4">
                  <p:embed/>
                  <p:pic>
                    <p:nvPicPr>
                      <p:cNvPr id="5" name="Object 4">
                        <a:extLst>
                          <a:ext uri="{FF2B5EF4-FFF2-40B4-BE49-F238E27FC236}">
                            <a16:creationId xmlns:a16="http://schemas.microsoft.com/office/drawing/2014/main" id="{C6BFDF4B-8899-4345-A02D-279C1467F46D}"/>
                          </a:ext>
                          <a:ext uri="{C183D7F6-B498-43B3-948B-1728B52AA6E4}">
                            <adec:decorative xmlns:adec="http://schemas.microsoft.com/office/drawing/2017/decorative" val="1"/>
                          </a:ext>
                        </a:extLst>
                      </p:cNvPr>
                      <p:cNvPicPr/>
                      <p:nvPr/>
                    </p:nvPicPr>
                    <p:blipFill>
                      <a:blip r:embed="rId4"/>
                      <a:stretch>
                        <a:fillRect/>
                      </a:stretch>
                    </p:blipFill>
                    <p:spPr>
                      <a:xfrm>
                        <a:off x="4572733" y="2968322"/>
                        <a:ext cx="419100" cy="279400"/>
                      </a:xfrm>
                      <a:prstGeom prst="rect">
                        <a:avLst/>
                      </a:prstGeom>
                      <a:solidFill>
                        <a:schemeClr val="bg1"/>
                      </a:solidFill>
                    </p:spPr>
                  </p:pic>
                </p:oleObj>
              </mc:Fallback>
            </mc:AlternateContent>
          </a:graphicData>
        </a:graphic>
      </p:graphicFrame>
      <p:graphicFrame>
        <p:nvGraphicFramePr>
          <p:cNvPr id="6" name="Object 5">
            <a:extLst>
              <a:ext uri="{FF2B5EF4-FFF2-40B4-BE49-F238E27FC236}">
                <a16:creationId xmlns:a16="http://schemas.microsoft.com/office/drawing/2014/main" id="{06A65CBB-D0BD-4387-A73F-B3D3F308AAA7}"/>
              </a:ext>
              <a:ext uri="{C183D7F6-B498-43B3-948B-1728B52AA6E4}">
                <adec:decorative xmlns:adec="http://schemas.microsoft.com/office/drawing/2017/decorative" val="1"/>
              </a:ext>
            </a:extLst>
          </p:cNvPr>
          <p:cNvGraphicFramePr>
            <a:graphicFrameLocks noChangeAspect="1"/>
          </p:cNvGraphicFramePr>
          <p:nvPr>
            <p:extLst/>
          </p:nvPr>
        </p:nvGraphicFramePr>
        <p:xfrm>
          <a:off x="6669088" y="2964872"/>
          <a:ext cx="1498600" cy="685800"/>
        </p:xfrm>
        <a:graphic>
          <a:graphicData uri="http://schemas.openxmlformats.org/presentationml/2006/ole">
            <mc:AlternateContent xmlns:mc="http://schemas.openxmlformats.org/markup-compatibility/2006">
              <mc:Choice xmlns:v="urn:schemas-microsoft-com:vml" Requires="v">
                <p:oleObj spid="_x0000_s19459" name="Equation" r:id="rId5" imgW="1498320" imgH="685800" progId="Equation.DSMT4">
                  <p:embed/>
                </p:oleObj>
              </mc:Choice>
              <mc:Fallback>
                <p:oleObj name="Equation" r:id="rId5" imgW="1498320" imgH="685800" progId="Equation.DSMT4">
                  <p:embed/>
                  <p:pic>
                    <p:nvPicPr>
                      <p:cNvPr id="6" name="Object 5">
                        <a:extLst>
                          <a:ext uri="{FF2B5EF4-FFF2-40B4-BE49-F238E27FC236}">
                            <a16:creationId xmlns:a16="http://schemas.microsoft.com/office/drawing/2014/main" id="{06A65CBB-D0BD-4387-A73F-B3D3F308AAA7}"/>
                          </a:ext>
                          <a:ext uri="{C183D7F6-B498-43B3-948B-1728B52AA6E4}">
                            <adec:decorative xmlns:adec="http://schemas.microsoft.com/office/drawing/2017/decorative" val="1"/>
                          </a:ext>
                        </a:extLst>
                      </p:cNvPr>
                      <p:cNvPicPr/>
                      <p:nvPr/>
                    </p:nvPicPr>
                    <p:blipFill>
                      <a:blip r:embed="rId6"/>
                      <a:stretch>
                        <a:fillRect/>
                      </a:stretch>
                    </p:blipFill>
                    <p:spPr>
                      <a:xfrm>
                        <a:off x="6669088" y="2964872"/>
                        <a:ext cx="1498600" cy="685800"/>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85F25908-624F-4A4D-B16B-0EE82D6334C6}"/>
              </a:ext>
              <a:ext uri="{C183D7F6-B498-43B3-948B-1728B52AA6E4}">
                <adec:decorative xmlns:adec="http://schemas.microsoft.com/office/drawing/2017/decorative" val="1"/>
              </a:ext>
            </a:extLst>
          </p:cNvPr>
          <p:cNvGraphicFramePr>
            <a:graphicFrameLocks noChangeAspect="1"/>
          </p:cNvGraphicFramePr>
          <p:nvPr>
            <p:extLst/>
          </p:nvPr>
        </p:nvGraphicFramePr>
        <p:xfrm>
          <a:off x="4581179" y="3742651"/>
          <a:ext cx="342900" cy="279400"/>
        </p:xfrm>
        <a:graphic>
          <a:graphicData uri="http://schemas.openxmlformats.org/presentationml/2006/ole">
            <mc:AlternateContent xmlns:mc="http://schemas.openxmlformats.org/markup-compatibility/2006">
              <mc:Choice xmlns:v="urn:schemas-microsoft-com:vml" Requires="v">
                <p:oleObj spid="_x0000_s19460" name="Equation" r:id="rId7" imgW="342720" imgH="279360" progId="Equation.DSMT4">
                  <p:embed/>
                </p:oleObj>
              </mc:Choice>
              <mc:Fallback>
                <p:oleObj name="Equation" r:id="rId7" imgW="342720" imgH="279360" progId="Equation.DSMT4">
                  <p:embed/>
                  <p:pic>
                    <p:nvPicPr>
                      <p:cNvPr id="7" name="Object 6">
                        <a:extLst>
                          <a:ext uri="{FF2B5EF4-FFF2-40B4-BE49-F238E27FC236}">
                            <a16:creationId xmlns:a16="http://schemas.microsoft.com/office/drawing/2014/main" id="{85F25908-624F-4A4D-B16B-0EE82D6334C6}"/>
                          </a:ext>
                          <a:ext uri="{C183D7F6-B498-43B3-948B-1728B52AA6E4}">
                            <adec:decorative xmlns:adec="http://schemas.microsoft.com/office/drawing/2017/decorative" val="1"/>
                          </a:ext>
                        </a:extLst>
                      </p:cNvPr>
                      <p:cNvPicPr/>
                      <p:nvPr/>
                    </p:nvPicPr>
                    <p:blipFill>
                      <a:blip r:embed="rId8"/>
                      <a:stretch>
                        <a:fillRect/>
                      </a:stretch>
                    </p:blipFill>
                    <p:spPr>
                      <a:xfrm>
                        <a:off x="4581179" y="3742651"/>
                        <a:ext cx="342900" cy="2794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40088973-6DBB-4D70-8B2B-D76B01F83303}"/>
              </a:ext>
              <a:ext uri="{C183D7F6-B498-43B3-948B-1728B52AA6E4}">
                <adec:decorative xmlns:adec="http://schemas.microsoft.com/office/drawing/2017/decorative" val="1"/>
              </a:ext>
            </a:extLst>
          </p:cNvPr>
          <p:cNvGraphicFramePr>
            <a:graphicFrameLocks noChangeAspect="1"/>
          </p:cNvGraphicFramePr>
          <p:nvPr>
            <p:extLst/>
          </p:nvPr>
        </p:nvGraphicFramePr>
        <p:xfrm>
          <a:off x="6644971" y="3745937"/>
          <a:ext cx="1574800" cy="685800"/>
        </p:xfrm>
        <a:graphic>
          <a:graphicData uri="http://schemas.openxmlformats.org/presentationml/2006/ole">
            <mc:AlternateContent xmlns:mc="http://schemas.openxmlformats.org/markup-compatibility/2006">
              <mc:Choice xmlns:v="urn:schemas-microsoft-com:vml" Requires="v">
                <p:oleObj spid="_x0000_s19461" name="Equation" r:id="rId9" imgW="1574640" imgH="685800" progId="Equation.DSMT4">
                  <p:embed/>
                </p:oleObj>
              </mc:Choice>
              <mc:Fallback>
                <p:oleObj name="Equation" r:id="rId9" imgW="1574640" imgH="685800" progId="Equation.DSMT4">
                  <p:embed/>
                  <p:pic>
                    <p:nvPicPr>
                      <p:cNvPr id="8" name="Object 7">
                        <a:extLst>
                          <a:ext uri="{FF2B5EF4-FFF2-40B4-BE49-F238E27FC236}">
                            <a16:creationId xmlns:a16="http://schemas.microsoft.com/office/drawing/2014/main" id="{40088973-6DBB-4D70-8B2B-D76B01F83303}"/>
                          </a:ext>
                          <a:ext uri="{C183D7F6-B498-43B3-948B-1728B52AA6E4}">
                            <adec:decorative xmlns:adec="http://schemas.microsoft.com/office/drawing/2017/decorative" val="1"/>
                          </a:ext>
                        </a:extLst>
                      </p:cNvPr>
                      <p:cNvPicPr/>
                      <p:nvPr/>
                    </p:nvPicPr>
                    <p:blipFill>
                      <a:blip r:embed="rId10"/>
                      <a:stretch>
                        <a:fillRect/>
                      </a:stretch>
                    </p:blipFill>
                    <p:spPr>
                      <a:xfrm>
                        <a:off x="6644971" y="3745937"/>
                        <a:ext cx="1574800" cy="6858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688847C9-5B0F-4DCA-AD88-F8FABA4C6FCF}"/>
              </a:ext>
              <a:ext uri="{C183D7F6-B498-43B3-948B-1728B52AA6E4}">
                <adec:decorative xmlns:adec="http://schemas.microsoft.com/office/drawing/2017/decorative" val="1"/>
              </a:ext>
            </a:extLst>
          </p:cNvPr>
          <p:cNvGraphicFramePr>
            <a:graphicFrameLocks noChangeAspect="1"/>
          </p:cNvGraphicFramePr>
          <p:nvPr>
            <p:extLst/>
          </p:nvPr>
        </p:nvGraphicFramePr>
        <p:xfrm>
          <a:off x="4581179" y="4553821"/>
          <a:ext cx="342900" cy="279400"/>
        </p:xfrm>
        <a:graphic>
          <a:graphicData uri="http://schemas.openxmlformats.org/presentationml/2006/ole">
            <mc:AlternateContent xmlns:mc="http://schemas.openxmlformats.org/markup-compatibility/2006">
              <mc:Choice xmlns:v="urn:schemas-microsoft-com:vml" Requires="v">
                <p:oleObj spid="_x0000_s19462" name="Equation" r:id="rId11" imgW="342720" imgH="279360" progId="Equation.DSMT4">
                  <p:embed/>
                </p:oleObj>
              </mc:Choice>
              <mc:Fallback>
                <p:oleObj name="Equation" r:id="rId11" imgW="342720" imgH="279360" progId="Equation.DSMT4">
                  <p:embed/>
                  <p:pic>
                    <p:nvPicPr>
                      <p:cNvPr id="9" name="Object 8">
                        <a:extLst>
                          <a:ext uri="{FF2B5EF4-FFF2-40B4-BE49-F238E27FC236}">
                            <a16:creationId xmlns:a16="http://schemas.microsoft.com/office/drawing/2014/main" id="{688847C9-5B0F-4DCA-AD88-F8FABA4C6FCF}"/>
                          </a:ext>
                          <a:ext uri="{C183D7F6-B498-43B3-948B-1728B52AA6E4}">
                            <adec:decorative xmlns:adec="http://schemas.microsoft.com/office/drawing/2017/decorative" val="1"/>
                          </a:ext>
                        </a:extLst>
                      </p:cNvPr>
                      <p:cNvPicPr/>
                      <p:nvPr/>
                    </p:nvPicPr>
                    <p:blipFill>
                      <a:blip r:embed="rId12"/>
                      <a:stretch>
                        <a:fillRect/>
                      </a:stretch>
                    </p:blipFill>
                    <p:spPr>
                      <a:xfrm>
                        <a:off x="4581179" y="4553821"/>
                        <a:ext cx="342900" cy="2794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D8B374B8-521B-4CEE-9790-6E1C35A55A79}"/>
              </a:ext>
              <a:ext uri="{C183D7F6-B498-43B3-948B-1728B52AA6E4}">
                <adec:decorative xmlns:adec="http://schemas.microsoft.com/office/drawing/2017/decorative" val="1"/>
              </a:ext>
            </a:extLst>
          </p:cNvPr>
          <p:cNvGraphicFramePr>
            <a:graphicFrameLocks noChangeAspect="1"/>
          </p:cNvGraphicFramePr>
          <p:nvPr>
            <p:extLst/>
          </p:nvPr>
        </p:nvGraphicFramePr>
        <p:xfrm>
          <a:off x="6657869" y="4571850"/>
          <a:ext cx="1460500" cy="685800"/>
        </p:xfrm>
        <a:graphic>
          <a:graphicData uri="http://schemas.openxmlformats.org/presentationml/2006/ole">
            <mc:AlternateContent xmlns:mc="http://schemas.openxmlformats.org/markup-compatibility/2006">
              <mc:Choice xmlns:v="urn:schemas-microsoft-com:vml" Requires="v">
                <p:oleObj spid="_x0000_s19463" name="Equation" r:id="rId13" imgW="1460160" imgH="685800" progId="Equation.DSMT4">
                  <p:embed/>
                </p:oleObj>
              </mc:Choice>
              <mc:Fallback>
                <p:oleObj name="Equation" r:id="rId13" imgW="1460160" imgH="685800" progId="Equation.DSMT4">
                  <p:embed/>
                  <p:pic>
                    <p:nvPicPr>
                      <p:cNvPr id="10" name="Object 9">
                        <a:extLst>
                          <a:ext uri="{FF2B5EF4-FFF2-40B4-BE49-F238E27FC236}">
                            <a16:creationId xmlns:a16="http://schemas.microsoft.com/office/drawing/2014/main" id="{D8B374B8-521B-4CEE-9790-6E1C35A55A79}"/>
                          </a:ext>
                          <a:ext uri="{C183D7F6-B498-43B3-948B-1728B52AA6E4}">
                            <adec:decorative xmlns:adec="http://schemas.microsoft.com/office/drawing/2017/decorative" val="1"/>
                          </a:ext>
                        </a:extLst>
                      </p:cNvPr>
                      <p:cNvPicPr/>
                      <p:nvPr/>
                    </p:nvPicPr>
                    <p:blipFill>
                      <a:blip r:embed="rId14"/>
                      <a:stretch>
                        <a:fillRect/>
                      </a:stretch>
                    </p:blipFill>
                    <p:spPr>
                      <a:xfrm>
                        <a:off x="6657869" y="4571850"/>
                        <a:ext cx="1460500" cy="6858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0FAA13DC-779C-4E59-80DB-9EFE8522BC07}"/>
              </a:ext>
              <a:ext uri="{C183D7F6-B498-43B3-948B-1728B52AA6E4}">
                <adec:decorative xmlns:adec="http://schemas.microsoft.com/office/drawing/2017/decorative" val="1"/>
              </a:ext>
            </a:extLst>
          </p:cNvPr>
          <p:cNvGraphicFramePr>
            <a:graphicFrameLocks noChangeAspect="1"/>
          </p:cNvGraphicFramePr>
          <p:nvPr>
            <p:extLst/>
          </p:nvPr>
        </p:nvGraphicFramePr>
        <p:xfrm>
          <a:off x="4581179" y="5438716"/>
          <a:ext cx="342900" cy="279400"/>
        </p:xfrm>
        <a:graphic>
          <a:graphicData uri="http://schemas.openxmlformats.org/presentationml/2006/ole">
            <mc:AlternateContent xmlns:mc="http://schemas.openxmlformats.org/markup-compatibility/2006">
              <mc:Choice xmlns:v="urn:schemas-microsoft-com:vml" Requires="v">
                <p:oleObj spid="_x0000_s19464" name="Equation" r:id="rId15" imgW="342720" imgH="279360" progId="Equation.DSMT4">
                  <p:embed/>
                </p:oleObj>
              </mc:Choice>
              <mc:Fallback>
                <p:oleObj name="Equation" r:id="rId15" imgW="342720" imgH="279360" progId="Equation.DSMT4">
                  <p:embed/>
                  <p:pic>
                    <p:nvPicPr>
                      <p:cNvPr id="11" name="Object 10">
                        <a:extLst>
                          <a:ext uri="{FF2B5EF4-FFF2-40B4-BE49-F238E27FC236}">
                            <a16:creationId xmlns:a16="http://schemas.microsoft.com/office/drawing/2014/main" id="{0FAA13DC-779C-4E59-80DB-9EFE8522BC07}"/>
                          </a:ext>
                          <a:ext uri="{C183D7F6-B498-43B3-948B-1728B52AA6E4}">
                            <adec:decorative xmlns:adec="http://schemas.microsoft.com/office/drawing/2017/decorative" val="1"/>
                          </a:ext>
                        </a:extLst>
                      </p:cNvPr>
                      <p:cNvPicPr/>
                      <p:nvPr/>
                    </p:nvPicPr>
                    <p:blipFill>
                      <a:blip r:embed="rId16"/>
                      <a:stretch>
                        <a:fillRect/>
                      </a:stretch>
                    </p:blipFill>
                    <p:spPr>
                      <a:xfrm>
                        <a:off x="4581179" y="5438716"/>
                        <a:ext cx="342900" cy="279400"/>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3A5AD719-31D4-48DC-B635-DAE40CE7FD4E}"/>
              </a:ext>
              <a:ext uri="{C183D7F6-B498-43B3-948B-1728B52AA6E4}">
                <adec:decorative xmlns:adec="http://schemas.microsoft.com/office/drawing/2017/decorative" val="1"/>
              </a:ext>
            </a:extLst>
          </p:cNvPr>
          <p:cNvGraphicFramePr>
            <a:graphicFrameLocks noChangeAspect="1"/>
          </p:cNvGraphicFramePr>
          <p:nvPr>
            <p:extLst/>
          </p:nvPr>
        </p:nvGraphicFramePr>
        <p:xfrm>
          <a:off x="6655619" y="5471502"/>
          <a:ext cx="1524000" cy="685800"/>
        </p:xfrm>
        <a:graphic>
          <a:graphicData uri="http://schemas.openxmlformats.org/presentationml/2006/ole">
            <mc:AlternateContent xmlns:mc="http://schemas.openxmlformats.org/markup-compatibility/2006">
              <mc:Choice xmlns:v="urn:schemas-microsoft-com:vml" Requires="v">
                <p:oleObj spid="_x0000_s19465" name="Equation" r:id="rId17" imgW="1523880" imgH="685800" progId="Equation.DSMT4">
                  <p:embed/>
                </p:oleObj>
              </mc:Choice>
              <mc:Fallback>
                <p:oleObj name="Equation" r:id="rId17" imgW="1523880" imgH="685800" progId="Equation.DSMT4">
                  <p:embed/>
                  <p:pic>
                    <p:nvPicPr>
                      <p:cNvPr id="12" name="Object 11">
                        <a:extLst>
                          <a:ext uri="{FF2B5EF4-FFF2-40B4-BE49-F238E27FC236}">
                            <a16:creationId xmlns:a16="http://schemas.microsoft.com/office/drawing/2014/main" id="{3A5AD719-31D4-48DC-B635-DAE40CE7FD4E}"/>
                          </a:ext>
                          <a:ext uri="{C183D7F6-B498-43B3-948B-1728B52AA6E4}">
                            <adec:decorative xmlns:adec="http://schemas.microsoft.com/office/drawing/2017/decorative" val="1"/>
                          </a:ext>
                        </a:extLst>
                      </p:cNvPr>
                      <p:cNvPicPr/>
                      <p:nvPr/>
                    </p:nvPicPr>
                    <p:blipFill>
                      <a:blip r:embed="rId18"/>
                      <a:stretch>
                        <a:fillRect/>
                      </a:stretch>
                    </p:blipFill>
                    <p:spPr>
                      <a:xfrm>
                        <a:off x="6655619" y="5471502"/>
                        <a:ext cx="1524000" cy="6858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17916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C0B0-9BC7-41C7-AFF4-C6676B90AEF4}"/>
              </a:ext>
            </a:extLst>
          </p:cNvPr>
          <p:cNvSpPr>
            <a:spLocks noGrp="1"/>
          </p:cNvSpPr>
          <p:nvPr>
            <p:ph type="title"/>
          </p:nvPr>
        </p:nvSpPr>
        <p:spPr>
          <a:xfrm>
            <a:off x="457200" y="215371"/>
            <a:ext cx="8409214" cy="1097279"/>
          </a:xfrm>
        </p:spPr>
        <p:txBody>
          <a:bodyPr/>
          <a:lstStyle/>
          <a:p>
            <a:r>
              <a:rPr lang="en-US" sz="3400" dirty="0"/>
              <a:t>Metric and S</a:t>
            </a:r>
            <a:r>
              <a:rPr lang="en-US" sz="100" dirty="0"/>
              <a:t> </a:t>
            </a:r>
            <a:r>
              <a:rPr lang="en-US" sz="3400" dirty="0"/>
              <a:t>I Prefixes That Increase </a:t>
            </a:r>
            <a:r>
              <a:rPr lang="en-US" sz="2000" b="0" dirty="0"/>
              <a:t>(2 of 2)</a:t>
            </a:r>
          </a:p>
        </p:txBody>
      </p:sp>
      <p:sp>
        <p:nvSpPr>
          <p:cNvPr id="3" name="Content Placeholder 2">
            <a:extLst>
              <a:ext uri="{FF2B5EF4-FFF2-40B4-BE49-F238E27FC236}">
                <a16:creationId xmlns:a16="http://schemas.microsoft.com/office/drawing/2014/main" id="{EDFEA87A-E1E0-4FDF-9A3B-8F3B7C841AEB}"/>
              </a:ext>
            </a:extLst>
          </p:cNvPr>
          <p:cNvSpPr>
            <a:spLocks noGrp="1"/>
          </p:cNvSpPr>
          <p:nvPr>
            <p:ph sz="quarter" idx="14"/>
          </p:nvPr>
        </p:nvSpPr>
        <p:spPr>
          <a:xfrm>
            <a:off x="457199" y="1555200"/>
            <a:ext cx="8229600" cy="302400"/>
          </a:xfrm>
        </p:spPr>
        <p:txBody>
          <a:bodyPr/>
          <a:lstStyle/>
          <a:p>
            <a:pPr marL="432" indent="0">
              <a:buNone/>
            </a:pPr>
            <a:r>
              <a:rPr lang="en-US" sz="1800" b="1" dirty="0"/>
              <a:t>Prefixes That Decrease the Size of the Unit</a:t>
            </a:r>
          </a:p>
        </p:txBody>
      </p:sp>
      <p:graphicFrame>
        <p:nvGraphicFramePr>
          <p:cNvPr id="26" name="Table 26">
            <a:extLst>
              <a:ext uri="{FF2B5EF4-FFF2-40B4-BE49-F238E27FC236}">
                <a16:creationId xmlns:a16="http://schemas.microsoft.com/office/drawing/2014/main" id="{72BB9302-6FD2-4DE1-B695-AB8E8AC019E5}"/>
              </a:ext>
            </a:extLst>
          </p:cNvPr>
          <p:cNvGraphicFramePr>
            <a:graphicFrameLocks noGrp="1"/>
          </p:cNvGraphicFramePr>
          <p:nvPr>
            <p:ph sz="quarter" idx="15"/>
            <p:extLst/>
          </p:nvPr>
        </p:nvGraphicFramePr>
        <p:xfrm>
          <a:off x="457200" y="1929600"/>
          <a:ext cx="8226000" cy="3855600"/>
        </p:xfrm>
        <a:graphic>
          <a:graphicData uri="http://schemas.openxmlformats.org/drawingml/2006/table">
            <a:tbl>
              <a:tblPr firstRow="1" bandRow="1">
                <a:tableStyleId>{2D5ABB26-0587-4C30-8999-92F81FD0307C}</a:tableStyleId>
              </a:tblPr>
              <a:tblGrid>
                <a:gridCol w="928800">
                  <a:extLst>
                    <a:ext uri="{9D8B030D-6E8A-4147-A177-3AD203B41FA5}">
                      <a16:colId xmlns:a16="http://schemas.microsoft.com/office/drawing/2014/main" val="3671108996"/>
                    </a:ext>
                  </a:extLst>
                </a:gridCol>
                <a:gridCol w="943200">
                  <a:extLst>
                    <a:ext uri="{9D8B030D-6E8A-4147-A177-3AD203B41FA5}">
                      <a16:colId xmlns:a16="http://schemas.microsoft.com/office/drawing/2014/main" val="66935026"/>
                    </a:ext>
                  </a:extLst>
                </a:gridCol>
                <a:gridCol w="2181600">
                  <a:extLst>
                    <a:ext uri="{9D8B030D-6E8A-4147-A177-3AD203B41FA5}">
                      <a16:colId xmlns:a16="http://schemas.microsoft.com/office/drawing/2014/main" val="1394936939"/>
                    </a:ext>
                  </a:extLst>
                </a:gridCol>
                <a:gridCol w="2034000">
                  <a:extLst>
                    <a:ext uri="{9D8B030D-6E8A-4147-A177-3AD203B41FA5}">
                      <a16:colId xmlns:a16="http://schemas.microsoft.com/office/drawing/2014/main" val="1701034758"/>
                    </a:ext>
                  </a:extLst>
                </a:gridCol>
                <a:gridCol w="2138400">
                  <a:extLst>
                    <a:ext uri="{9D8B030D-6E8A-4147-A177-3AD203B41FA5}">
                      <a16:colId xmlns:a16="http://schemas.microsoft.com/office/drawing/2014/main" val="1709026097"/>
                    </a:ext>
                  </a:extLst>
                </a:gridCol>
              </a:tblGrid>
              <a:tr h="608400">
                <a:tc>
                  <a:txBody>
                    <a:bodyPr/>
                    <a:lstStyle/>
                    <a:p>
                      <a:r>
                        <a:rPr lang="en-US" sz="1400" dirty="0">
                          <a:latin typeface="+mn-lt"/>
                        </a:rPr>
                        <a:t>deci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n-lt"/>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10 to the negative first power</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d L = 1 times 10 to the negative first power L.</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L = 1 times 10 to the first power d L.</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8291640"/>
                  </a:ext>
                </a:extLst>
              </a:tr>
              <a:tr h="604800">
                <a:tc>
                  <a:txBody>
                    <a:bodyPr/>
                    <a:lstStyle/>
                    <a:p>
                      <a:r>
                        <a:rPr lang="en-US" sz="1400" dirty="0" err="1">
                          <a:latin typeface="+mn-lt"/>
                        </a:rPr>
                        <a:t>centi</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n-lt"/>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10 to the negative second power</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 1 c m = 1 times 10 to the negative second power m.</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m = 100 c m.</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2456102"/>
                  </a:ext>
                </a:extLst>
              </a:tr>
              <a:tr h="662400">
                <a:tc>
                  <a:txBody>
                    <a:bodyPr/>
                    <a:lstStyle/>
                    <a:p>
                      <a:r>
                        <a:rPr lang="en-US" sz="1400" dirty="0">
                          <a:latin typeface="+mn-lt"/>
                        </a:rPr>
                        <a:t>milli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n-lt"/>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10 to the negative third power</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m s = 1 times 10 to the negative third power s.</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s = 1 times 10 to the third power m s.</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4858158"/>
                  </a:ext>
                </a:extLst>
              </a:tr>
              <a:tr h="680400">
                <a:tc>
                  <a:txBody>
                    <a:bodyPr/>
                    <a:lstStyle/>
                    <a:p>
                      <a:r>
                        <a:rPr lang="en-US" sz="1400" dirty="0">
                          <a:latin typeface="+mn-lt"/>
                        </a:rPr>
                        <a:t>micro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latin typeface="+mn-lt"/>
                        </a:rPr>
                        <a:t>Mu, super  asterisk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0.000 001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10 to the negative sixth power</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mu g = 1 times 10 to the negative sixth power g.</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g = 1 times 10 to the sixth power mu g.</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8556831"/>
                  </a:ext>
                </a:extLst>
              </a:tr>
              <a:tr h="619200">
                <a:tc>
                  <a:txBody>
                    <a:bodyPr/>
                    <a:lstStyle/>
                    <a:p>
                      <a:r>
                        <a:rPr lang="en-US" sz="1400" dirty="0">
                          <a:latin typeface="+mn-lt"/>
                        </a:rPr>
                        <a:t>nano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n-lt"/>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0.000 000 001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10 to the negative ninth power</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n m = 1 times 10 to the negative ninth power m.</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m = 1 times 10 to the ninth power n m.</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5032719"/>
                  </a:ext>
                </a:extLst>
              </a:tr>
              <a:tr h="680400">
                <a:tc>
                  <a:txBody>
                    <a:bodyPr/>
                    <a:lstStyle/>
                    <a:p>
                      <a:r>
                        <a:rPr lang="en-US" sz="1400" dirty="0" err="1">
                          <a:latin typeface="+mn-lt"/>
                        </a:rPr>
                        <a:t>pico</a:t>
                      </a:r>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n-lt"/>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n-lt"/>
                        </a:rPr>
                        <a:t>0.000 000 000 001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10 to the negative twelfth power</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p s = 1 times 10 to the negative twelfth power s.</a:t>
                      </a:r>
                      <a:endParaRPr lang="en-IN" sz="1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US" sz="100" dirty="0">
                          <a:solidFill>
                            <a:schemeClr val="tx1"/>
                          </a:solidFill>
                          <a:effectLst/>
                          <a:latin typeface="+mn-lt"/>
                          <a:ea typeface="Times New Roman" panose="02020603050405020304" pitchFamily="18" charset="0"/>
                          <a:cs typeface="Calibri" panose="020F0502020204030204" pitchFamily="34" charset="0"/>
                        </a:rPr>
                        <a:t>1 s = 1 times 10 to the twelfth power p s.</a:t>
                      </a:r>
                      <a:endParaRPr lang="en-IN" sz="100" dirty="0">
                        <a:solidFill>
                          <a:schemeClr val="tx1"/>
                        </a:solidFill>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8987766"/>
                  </a:ext>
                </a:extLst>
              </a:tr>
            </a:tbl>
          </a:graphicData>
        </a:graphic>
      </p:graphicFrame>
      <p:graphicFrame>
        <p:nvGraphicFramePr>
          <p:cNvPr id="6" name="Object 5">
            <a:extLst>
              <a:ext uri="{FF2B5EF4-FFF2-40B4-BE49-F238E27FC236}">
                <a16:creationId xmlns:a16="http://schemas.microsoft.com/office/drawing/2014/main" id="{69CE68CC-590A-4BDC-AA7F-BE531CE705AF}"/>
              </a:ext>
              <a:ext uri="{C183D7F6-B498-43B3-948B-1728B52AA6E4}">
                <adec:decorative xmlns:adec="http://schemas.microsoft.com/office/drawing/2017/decorative" val="1"/>
              </a:ext>
            </a:extLst>
          </p:cNvPr>
          <p:cNvGraphicFramePr>
            <a:graphicFrameLocks noChangeAspect="1"/>
          </p:cNvGraphicFramePr>
          <p:nvPr>
            <p:extLst/>
          </p:nvPr>
        </p:nvGraphicFramePr>
        <p:xfrm>
          <a:off x="4582390" y="2068258"/>
          <a:ext cx="368300" cy="254000"/>
        </p:xfrm>
        <a:graphic>
          <a:graphicData uri="http://schemas.openxmlformats.org/presentationml/2006/ole">
            <mc:AlternateContent xmlns:mc="http://schemas.openxmlformats.org/markup-compatibility/2006">
              <mc:Choice xmlns:v="urn:schemas-microsoft-com:vml" Requires="v">
                <p:oleObj spid="_x0000_s20482" name="Equation" r:id="rId3" imgW="368280" imgH="253800" progId="Equation.DSMT4">
                  <p:embed/>
                </p:oleObj>
              </mc:Choice>
              <mc:Fallback>
                <p:oleObj name="Equation" r:id="rId3" imgW="368280" imgH="253800" progId="Equation.DSMT4">
                  <p:embed/>
                  <p:pic>
                    <p:nvPicPr>
                      <p:cNvPr id="6" name="Object 5">
                        <a:extLst>
                          <a:ext uri="{FF2B5EF4-FFF2-40B4-BE49-F238E27FC236}">
                            <a16:creationId xmlns:a16="http://schemas.microsoft.com/office/drawing/2014/main" id="{69CE68CC-590A-4BDC-AA7F-BE531CE705AF}"/>
                          </a:ext>
                          <a:ext uri="{C183D7F6-B498-43B3-948B-1728B52AA6E4}">
                            <adec:decorative xmlns:adec="http://schemas.microsoft.com/office/drawing/2017/decorative" val="1"/>
                          </a:ext>
                        </a:extLst>
                      </p:cNvPr>
                      <p:cNvPicPr/>
                      <p:nvPr/>
                    </p:nvPicPr>
                    <p:blipFill>
                      <a:blip r:embed="rId4"/>
                      <a:stretch>
                        <a:fillRect/>
                      </a:stretch>
                    </p:blipFill>
                    <p:spPr>
                      <a:xfrm>
                        <a:off x="4582390" y="2068258"/>
                        <a:ext cx="368300" cy="254000"/>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F4599FBF-1483-433F-BC59-4677AD4DC50A}"/>
              </a:ext>
              <a:ext uri="{C183D7F6-B498-43B3-948B-1728B52AA6E4}">
                <adec:decorative xmlns:adec="http://schemas.microsoft.com/office/drawing/2017/decorative" val="1"/>
              </a:ext>
            </a:extLst>
          </p:cNvPr>
          <p:cNvGraphicFramePr>
            <a:graphicFrameLocks noChangeAspect="1"/>
          </p:cNvGraphicFramePr>
          <p:nvPr>
            <p:extLst/>
          </p:nvPr>
        </p:nvGraphicFramePr>
        <p:xfrm>
          <a:off x="6669500" y="1972293"/>
          <a:ext cx="1231900" cy="546100"/>
        </p:xfrm>
        <a:graphic>
          <a:graphicData uri="http://schemas.openxmlformats.org/presentationml/2006/ole">
            <mc:AlternateContent xmlns:mc="http://schemas.openxmlformats.org/markup-compatibility/2006">
              <mc:Choice xmlns:v="urn:schemas-microsoft-com:vml" Requires="v">
                <p:oleObj spid="_x0000_s20483" name="Equation" r:id="rId5" imgW="1231560" imgH="545760" progId="Equation.DSMT4">
                  <p:embed/>
                </p:oleObj>
              </mc:Choice>
              <mc:Fallback>
                <p:oleObj name="Equation" r:id="rId5" imgW="1231560" imgH="545760" progId="Equation.DSMT4">
                  <p:embed/>
                  <p:pic>
                    <p:nvPicPr>
                      <p:cNvPr id="7" name="Object 6">
                        <a:extLst>
                          <a:ext uri="{FF2B5EF4-FFF2-40B4-BE49-F238E27FC236}">
                            <a16:creationId xmlns:a16="http://schemas.microsoft.com/office/drawing/2014/main" id="{F4599FBF-1483-433F-BC59-4677AD4DC50A}"/>
                          </a:ext>
                          <a:ext uri="{C183D7F6-B498-43B3-948B-1728B52AA6E4}">
                            <adec:decorative xmlns:adec="http://schemas.microsoft.com/office/drawing/2017/decorative" val="1"/>
                          </a:ext>
                        </a:extLst>
                      </p:cNvPr>
                      <p:cNvPicPr/>
                      <p:nvPr/>
                    </p:nvPicPr>
                    <p:blipFill>
                      <a:blip r:embed="rId6"/>
                      <a:stretch>
                        <a:fillRect/>
                      </a:stretch>
                    </p:blipFill>
                    <p:spPr>
                      <a:xfrm>
                        <a:off x="6669500" y="1972293"/>
                        <a:ext cx="1231900" cy="5461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28F210E7-8C0D-4D64-80EA-31F39D55EAA2}"/>
              </a:ext>
              <a:ext uri="{C183D7F6-B498-43B3-948B-1728B52AA6E4}">
                <adec:decorative xmlns:adec="http://schemas.microsoft.com/office/drawing/2017/decorative" val="1"/>
              </a:ext>
            </a:extLst>
          </p:cNvPr>
          <p:cNvGraphicFramePr>
            <a:graphicFrameLocks noChangeAspect="1"/>
          </p:cNvGraphicFramePr>
          <p:nvPr>
            <p:extLst/>
          </p:nvPr>
        </p:nvGraphicFramePr>
        <p:xfrm>
          <a:off x="4590328" y="2672587"/>
          <a:ext cx="381000" cy="254000"/>
        </p:xfrm>
        <a:graphic>
          <a:graphicData uri="http://schemas.openxmlformats.org/presentationml/2006/ole">
            <mc:AlternateContent xmlns:mc="http://schemas.openxmlformats.org/markup-compatibility/2006">
              <mc:Choice xmlns:v="urn:schemas-microsoft-com:vml" Requires="v">
                <p:oleObj spid="_x0000_s20484" name="Equation" r:id="rId7" imgW="380880" imgH="253800" progId="Equation.DSMT4">
                  <p:embed/>
                </p:oleObj>
              </mc:Choice>
              <mc:Fallback>
                <p:oleObj name="Equation" r:id="rId7" imgW="380880" imgH="253800" progId="Equation.DSMT4">
                  <p:embed/>
                  <p:pic>
                    <p:nvPicPr>
                      <p:cNvPr id="8" name="Object 7">
                        <a:extLst>
                          <a:ext uri="{FF2B5EF4-FFF2-40B4-BE49-F238E27FC236}">
                            <a16:creationId xmlns:a16="http://schemas.microsoft.com/office/drawing/2014/main" id="{28F210E7-8C0D-4D64-80EA-31F39D55EAA2}"/>
                          </a:ext>
                          <a:ext uri="{C183D7F6-B498-43B3-948B-1728B52AA6E4}">
                            <adec:decorative xmlns:adec="http://schemas.microsoft.com/office/drawing/2017/decorative" val="1"/>
                          </a:ext>
                        </a:extLst>
                      </p:cNvPr>
                      <p:cNvPicPr/>
                      <p:nvPr/>
                    </p:nvPicPr>
                    <p:blipFill>
                      <a:blip r:embed="rId8"/>
                      <a:stretch>
                        <a:fillRect/>
                      </a:stretch>
                    </p:blipFill>
                    <p:spPr>
                      <a:xfrm>
                        <a:off x="4590328" y="2672587"/>
                        <a:ext cx="381000" cy="2540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D0C4F224-C25F-4440-B94B-B3303817425B}"/>
              </a:ext>
              <a:ext uri="{C183D7F6-B498-43B3-948B-1728B52AA6E4}">
                <adec:decorative xmlns:adec="http://schemas.microsoft.com/office/drawing/2017/decorative" val="1"/>
              </a:ext>
            </a:extLst>
          </p:cNvPr>
          <p:cNvGraphicFramePr>
            <a:graphicFrameLocks noChangeAspect="1"/>
          </p:cNvGraphicFramePr>
          <p:nvPr>
            <p:extLst/>
          </p:nvPr>
        </p:nvGraphicFramePr>
        <p:xfrm>
          <a:off x="6669500" y="2576161"/>
          <a:ext cx="1320800" cy="546100"/>
        </p:xfrm>
        <a:graphic>
          <a:graphicData uri="http://schemas.openxmlformats.org/presentationml/2006/ole">
            <mc:AlternateContent xmlns:mc="http://schemas.openxmlformats.org/markup-compatibility/2006">
              <mc:Choice xmlns:v="urn:schemas-microsoft-com:vml" Requires="v">
                <p:oleObj spid="_x0000_s20485" name="Equation" r:id="rId9" imgW="1320480" imgH="545760" progId="Equation.DSMT4">
                  <p:embed/>
                </p:oleObj>
              </mc:Choice>
              <mc:Fallback>
                <p:oleObj name="Equation" r:id="rId9" imgW="1320480" imgH="545760" progId="Equation.DSMT4">
                  <p:embed/>
                  <p:pic>
                    <p:nvPicPr>
                      <p:cNvPr id="9" name="Object 8">
                        <a:extLst>
                          <a:ext uri="{FF2B5EF4-FFF2-40B4-BE49-F238E27FC236}">
                            <a16:creationId xmlns:a16="http://schemas.microsoft.com/office/drawing/2014/main" id="{D0C4F224-C25F-4440-B94B-B3303817425B}"/>
                          </a:ext>
                          <a:ext uri="{C183D7F6-B498-43B3-948B-1728B52AA6E4}">
                            <adec:decorative xmlns:adec="http://schemas.microsoft.com/office/drawing/2017/decorative" val="1"/>
                          </a:ext>
                        </a:extLst>
                      </p:cNvPr>
                      <p:cNvPicPr/>
                      <p:nvPr/>
                    </p:nvPicPr>
                    <p:blipFill>
                      <a:blip r:embed="rId10"/>
                      <a:stretch>
                        <a:fillRect/>
                      </a:stretch>
                    </p:blipFill>
                    <p:spPr>
                      <a:xfrm>
                        <a:off x="6669500" y="2576161"/>
                        <a:ext cx="1320800" cy="5461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B7A5CE4B-626A-4DD3-9250-AC94FB07FA32}"/>
              </a:ext>
              <a:ext uri="{C183D7F6-B498-43B3-948B-1728B52AA6E4}">
                <adec:decorative xmlns:adec="http://schemas.microsoft.com/office/drawing/2017/decorative" val="1"/>
              </a:ext>
            </a:extLst>
          </p:cNvPr>
          <p:cNvGraphicFramePr>
            <a:graphicFrameLocks noChangeAspect="1"/>
          </p:cNvGraphicFramePr>
          <p:nvPr>
            <p:extLst/>
          </p:nvPr>
        </p:nvGraphicFramePr>
        <p:xfrm>
          <a:off x="4590328" y="3276913"/>
          <a:ext cx="381000" cy="254000"/>
        </p:xfrm>
        <a:graphic>
          <a:graphicData uri="http://schemas.openxmlformats.org/presentationml/2006/ole">
            <mc:AlternateContent xmlns:mc="http://schemas.openxmlformats.org/markup-compatibility/2006">
              <mc:Choice xmlns:v="urn:schemas-microsoft-com:vml" Requires="v">
                <p:oleObj spid="_x0000_s20486" name="Equation" r:id="rId11" imgW="380880" imgH="253800" progId="Equation.DSMT4">
                  <p:embed/>
                </p:oleObj>
              </mc:Choice>
              <mc:Fallback>
                <p:oleObj name="Equation" r:id="rId11" imgW="380880" imgH="253800" progId="Equation.DSMT4">
                  <p:embed/>
                  <p:pic>
                    <p:nvPicPr>
                      <p:cNvPr id="10" name="Object 9">
                        <a:extLst>
                          <a:ext uri="{FF2B5EF4-FFF2-40B4-BE49-F238E27FC236}">
                            <a16:creationId xmlns:a16="http://schemas.microsoft.com/office/drawing/2014/main" id="{B7A5CE4B-626A-4DD3-9250-AC94FB07FA32}"/>
                          </a:ext>
                          <a:ext uri="{C183D7F6-B498-43B3-948B-1728B52AA6E4}">
                            <adec:decorative xmlns:adec="http://schemas.microsoft.com/office/drawing/2017/decorative" val="1"/>
                          </a:ext>
                        </a:extLst>
                      </p:cNvPr>
                      <p:cNvPicPr/>
                      <p:nvPr/>
                    </p:nvPicPr>
                    <p:blipFill>
                      <a:blip r:embed="rId12"/>
                      <a:stretch>
                        <a:fillRect/>
                      </a:stretch>
                    </p:blipFill>
                    <p:spPr>
                      <a:xfrm>
                        <a:off x="4590328" y="3276913"/>
                        <a:ext cx="381000" cy="2540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A9DF8FAD-7CAD-4B49-A504-6CAE00D2B819}"/>
              </a:ext>
              <a:ext uri="{C183D7F6-B498-43B3-948B-1728B52AA6E4}">
                <adec:decorative xmlns:adec="http://schemas.microsoft.com/office/drawing/2017/decorative" val="1"/>
              </a:ext>
            </a:extLst>
          </p:cNvPr>
          <p:cNvGraphicFramePr>
            <a:graphicFrameLocks noChangeAspect="1"/>
          </p:cNvGraphicFramePr>
          <p:nvPr>
            <p:extLst/>
          </p:nvPr>
        </p:nvGraphicFramePr>
        <p:xfrm>
          <a:off x="6685835" y="3185244"/>
          <a:ext cx="1257300" cy="596900"/>
        </p:xfrm>
        <a:graphic>
          <a:graphicData uri="http://schemas.openxmlformats.org/presentationml/2006/ole">
            <mc:AlternateContent xmlns:mc="http://schemas.openxmlformats.org/markup-compatibility/2006">
              <mc:Choice xmlns:v="urn:schemas-microsoft-com:vml" Requires="v">
                <p:oleObj spid="_x0000_s20487" name="Equation" r:id="rId13" imgW="1257120" imgH="596880" progId="Equation.DSMT4">
                  <p:embed/>
                </p:oleObj>
              </mc:Choice>
              <mc:Fallback>
                <p:oleObj name="Equation" r:id="rId13" imgW="1257120" imgH="596880" progId="Equation.DSMT4">
                  <p:embed/>
                  <p:pic>
                    <p:nvPicPr>
                      <p:cNvPr id="11" name="Object 10">
                        <a:extLst>
                          <a:ext uri="{FF2B5EF4-FFF2-40B4-BE49-F238E27FC236}">
                            <a16:creationId xmlns:a16="http://schemas.microsoft.com/office/drawing/2014/main" id="{A9DF8FAD-7CAD-4B49-A504-6CAE00D2B819}"/>
                          </a:ext>
                          <a:ext uri="{C183D7F6-B498-43B3-948B-1728B52AA6E4}">
                            <adec:decorative xmlns:adec="http://schemas.microsoft.com/office/drawing/2017/decorative" val="1"/>
                          </a:ext>
                        </a:extLst>
                      </p:cNvPr>
                      <p:cNvPicPr/>
                      <p:nvPr/>
                    </p:nvPicPr>
                    <p:blipFill>
                      <a:blip r:embed="rId14"/>
                      <a:stretch>
                        <a:fillRect/>
                      </a:stretch>
                    </p:blipFill>
                    <p:spPr>
                      <a:xfrm>
                        <a:off x="6685835" y="3185244"/>
                        <a:ext cx="1257300" cy="596900"/>
                      </a:xfrm>
                      <a:prstGeom prst="rect">
                        <a:avLst/>
                      </a:prstGeom>
                      <a:solidFill>
                        <a:schemeClr val="bg1"/>
                      </a:solidFill>
                    </p:spPr>
                  </p:pic>
                </p:oleObj>
              </mc:Fallback>
            </mc:AlternateContent>
          </a:graphicData>
        </a:graphic>
      </p:graphicFrame>
      <p:graphicFrame>
        <p:nvGraphicFramePr>
          <p:cNvPr id="28" name="Object 27">
            <a:extLst>
              <a:ext uri="{FF2B5EF4-FFF2-40B4-BE49-F238E27FC236}">
                <a16:creationId xmlns:a16="http://schemas.microsoft.com/office/drawing/2014/main" id="{38EC43D8-5DF0-46C7-A305-39F7AF9747CE}"/>
              </a:ext>
              <a:ext uri="{C183D7F6-B498-43B3-948B-1728B52AA6E4}">
                <adec:decorative xmlns:adec="http://schemas.microsoft.com/office/drawing/2017/decorative" val="1"/>
              </a:ext>
            </a:extLst>
          </p:cNvPr>
          <p:cNvGraphicFramePr>
            <a:graphicFrameLocks noChangeAspect="1"/>
          </p:cNvGraphicFramePr>
          <p:nvPr>
            <p:extLst/>
          </p:nvPr>
        </p:nvGraphicFramePr>
        <p:xfrm>
          <a:off x="1747157" y="3942540"/>
          <a:ext cx="228600" cy="266700"/>
        </p:xfrm>
        <a:graphic>
          <a:graphicData uri="http://schemas.openxmlformats.org/presentationml/2006/ole">
            <mc:AlternateContent xmlns:mc="http://schemas.openxmlformats.org/markup-compatibility/2006">
              <mc:Choice xmlns:v="urn:schemas-microsoft-com:vml" Requires="v">
                <p:oleObj spid="_x0000_s20488" name="Equation" r:id="rId15" imgW="228600" imgH="266400" progId="Equation.DSMT4">
                  <p:embed/>
                </p:oleObj>
              </mc:Choice>
              <mc:Fallback>
                <p:oleObj name="Equation" r:id="rId15" imgW="228600" imgH="266400" progId="Equation.DSMT4">
                  <p:embed/>
                  <p:pic>
                    <p:nvPicPr>
                      <p:cNvPr id="28" name="Object 27">
                        <a:extLst>
                          <a:ext uri="{FF2B5EF4-FFF2-40B4-BE49-F238E27FC236}">
                            <a16:creationId xmlns:a16="http://schemas.microsoft.com/office/drawing/2014/main" id="{38EC43D8-5DF0-46C7-A305-39F7AF9747CE}"/>
                          </a:ext>
                          <a:ext uri="{C183D7F6-B498-43B3-948B-1728B52AA6E4}">
                            <adec:decorative xmlns:adec="http://schemas.microsoft.com/office/drawing/2017/decorative" val="1"/>
                          </a:ext>
                        </a:extLst>
                      </p:cNvPr>
                      <p:cNvPicPr/>
                      <p:nvPr/>
                    </p:nvPicPr>
                    <p:blipFill>
                      <a:blip r:embed="rId16"/>
                      <a:stretch>
                        <a:fillRect/>
                      </a:stretch>
                    </p:blipFill>
                    <p:spPr>
                      <a:xfrm>
                        <a:off x="1747157" y="3942540"/>
                        <a:ext cx="228600" cy="266700"/>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BE976E82-7ABF-44A4-AFD2-5840545FF783}"/>
              </a:ext>
              <a:ext uri="{C183D7F6-B498-43B3-948B-1728B52AA6E4}">
                <adec:decorative xmlns:adec="http://schemas.microsoft.com/office/drawing/2017/decorative" val="1"/>
              </a:ext>
            </a:extLst>
          </p:cNvPr>
          <p:cNvGraphicFramePr>
            <a:graphicFrameLocks noChangeAspect="1"/>
          </p:cNvGraphicFramePr>
          <p:nvPr>
            <p:extLst/>
          </p:nvPr>
        </p:nvGraphicFramePr>
        <p:xfrm>
          <a:off x="4590328" y="3926352"/>
          <a:ext cx="381000" cy="254000"/>
        </p:xfrm>
        <a:graphic>
          <a:graphicData uri="http://schemas.openxmlformats.org/presentationml/2006/ole">
            <mc:AlternateContent xmlns:mc="http://schemas.openxmlformats.org/markup-compatibility/2006">
              <mc:Choice xmlns:v="urn:schemas-microsoft-com:vml" Requires="v">
                <p:oleObj spid="_x0000_s20489" name="Equation" r:id="rId17" imgW="380880" imgH="253800" progId="Equation.DSMT4">
                  <p:embed/>
                </p:oleObj>
              </mc:Choice>
              <mc:Fallback>
                <p:oleObj name="Equation" r:id="rId17" imgW="380880" imgH="253800" progId="Equation.DSMT4">
                  <p:embed/>
                  <p:pic>
                    <p:nvPicPr>
                      <p:cNvPr id="12" name="Object 11">
                        <a:extLst>
                          <a:ext uri="{FF2B5EF4-FFF2-40B4-BE49-F238E27FC236}">
                            <a16:creationId xmlns:a16="http://schemas.microsoft.com/office/drawing/2014/main" id="{BE976E82-7ABF-44A4-AFD2-5840545FF783}"/>
                          </a:ext>
                          <a:ext uri="{C183D7F6-B498-43B3-948B-1728B52AA6E4}">
                            <adec:decorative xmlns:adec="http://schemas.microsoft.com/office/drawing/2017/decorative" val="1"/>
                          </a:ext>
                        </a:extLst>
                      </p:cNvPr>
                      <p:cNvPicPr/>
                      <p:nvPr/>
                    </p:nvPicPr>
                    <p:blipFill>
                      <a:blip r:embed="rId18"/>
                      <a:stretch>
                        <a:fillRect/>
                      </a:stretch>
                    </p:blipFill>
                    <p:spPr>
                      <a:xfrm>
                        <a:off x="4590328" y="3926352"/>
                        <a:ext cx="381000" cy="254000"/>
                      </a:xfrm>
                      <a:prstGeom prst="rect">
                        <a:avLst/>
                      </a:prstGeom>
                      <a:solidFill>
                        <a:schemeClr val="bg1"/>
                      </a:solidFill>
                    </p:spPr>
                  </p:pic>
                </p:oleObj>
              </mc:Fallback>
            </mc:AlternateContent>
          </a:graphicData>
        </a:graphic>
      </p:graphicFrame>
      <p:graphicFrame>
        <p:nvGraphicFramePr>
          <p:cNvPr id="13" name="Object 12">
            <a:extLst>
              <a:ext uri="{FF2B5EF4-FFF2-40B4-BE49-F238E27FC236}">
                <a16:creationId xmlns:a16="http://schemas.microsoft.com/office/drawing/2014/main" id="{860F286C-A8F5-4211-9A25-BA8D0F95A31C}"/>
              </a:ext>
              <a:ext uri="{C183D7F6-B498-43B3-948B-1728B52AA6E4}">
                <adec:decorative xmlns:adec="http://schemas.microsoft.com/office/drawing/2017/decorative" val="1"/>
              </a:ext>
            </a:extLst>
          </p:cNvPr>
          <p:cNvGraphicFramePr>
            <a:graphicFrameLocks noChangeAspect="1"/>
          </p:cNvGraphicFramePr>
          <p:nvPr>
            <p:extLst/>
          </p:nvPr>
        </p:nvGraphicFramePr>
        <p:xfrm>
          <a:off x="6692185" y="3848773"/>
          <a:ext cx="1244600" cy="596900"/>
        </p:xfrm>
        <a:graphic>
          <a:graphicData uri="http://schemas.openxmlformats.org/presentationml/2006/ole">
            <mc:AlternateContent xmlns:mc="http://schemas.openxmlformats.org/markup-compatibility/2006">
              <mc:Choice xmlns:v="urn:schemas-microsoft-com:vml" Requires="v">
                <p:oleObj spid="_x0000_s20490" name="Equation" r:id="rId19" imgW="1244520" imgH="596880" progId="Equation.DSMT4">
                  <p:embed/>
                </p:oleObj>
              </mc:Choice>
              <mc:Fallback>
                <p:oleObj name="Equation" r:id="rId19" imgW="1244520" imgH="596880" progId="Equation.DSMT4">
                  <p:embed/>
                  <p:pic>
                    <p:nvPicPr>
                      <p:cNvPr id="13" name="Object 12">
                        <a:extLst>
                          <a:ext uri="{FF2B5EF4-FFF2-40B4-BE49-F238E27FC236}">
                            <a16:creationId xmlns:a16="http://schemas.microsoft.com/office/drawing/2014/main" id="{860F286C-A8F5-4211-9A25-BA8D0F95A31C}"/>
                          </a:ext>
                          <a:ext uri="{C183D7F6-B498-43B3-948B-1728B52AA6E4}">
                            <adec:decorative xmlns:adec="http://schemas.microsoft.com/office/drawing/2017/decorative" val="1"/>
                          </a:ext>
                        </a:extLst>
                      </p:cNvPr>
                      <p:cNvPicPr/>
                      <p:nvPr/>
                    </p:nvPicPr>
                    <p:blipFill>
                      <a:blip r:embed="rId20"/>
                      <a:stretch>
                        <a:fillRect/>
                      </a:stretch>
                    </p:blipFill>
                    <p:spPr>
                      <a:xfrm>
                        <a:off x="6692185" y="3848773"/>
                        <a:ext cx="1244600" cy="596900"/>
                      </a:xfrm>
                      <a:prstGeom prst="rect">
                        <a:avLst/>
                      </a:prstGeom>
                      <a:solidFill>
                        <a:schemeClr val="bg1"/>
                      </a:solidFill>
                    </p:spPr>
                  </p:pic>
                </p:oleObj>
              </mc:Fallback>
            </mc:AlternateContent>
          </a:graphicData>
        </a:graphic>
      </p:graphicFrame>
      <p:graphicFrame>
        <p:nvGraphicFramePr>
          <p:cNvPr id="14" name="Object 13">
            <a:extLst>
              <a:ext uri="{FF2B5EF4-FFF2-40B4-BE49-F238E27FC236}">
                <a16:creationId xmlns:a16="http://schemas.microsoft.com/office/drawing/2014/main" id="{19D54884-3480-43B4-A286-3934A2BBE78C}"/>
              </a:ext>
              <a:ext uri="{C183D7F6-B498-43B3-948B-1728B52AA6E4}">
                <adec:decorative xmlns:adec="http://schemas.microsoft.com/office/drawing/2017/decorative" val="1"/>
              </a:ext>
            </a:extLst>
          </p:cNvPr>
          <p:cNvGraphicFramePr>
            <a:graphicFrameLocks noChangeAspect="1"/>
          </p:cNvGraphicFramePr>
          <p:nvPr>
            <p:extLst/>
          </p:nvPr>
        </p:nvGraphicFramePr>
        <p:xfrm>
          <a:off x="4603750" y="4552436"/>
          <a:ext cx="381000" cy="254000"/>
        </p:xfrm>
        <a:graphic>
          <a:graphicData uri="http://schemas.openxmlformats.org/presentationml/2006/ole">
            <mc:AlternateContent xmlns:mc="http://schemas.openxmlformats.org/markup-compatibility/2006">
              <mc:Choice xmlns:v="urn:schemas-microsoft-com:vml" Requires="v">
                <p:oleObj spid="_x0000_s20491" name="Equation" r:id="rId21" imgW="380880" imgH="253800" progId="Equation.DSMT4">
                  <p:embed/>
                </p:oleObj>
              </mc:Choice>
              <mc:Fallback>
                <p:oleObj name="Equation" r:id="rId21" imgW="380880" imgH="253800" progId="Equation.DSMT4">
                  <p:embed/>
                  <p:pic>
                    <p:nvPicPr>
                      <p:cNvPr id="14" name="Object 13">
                        <a:extLst>
                          <a:ext uri="{FF2B5EF4-FFF2-40B4-BE49-F238E27FC236}">
                            <a16:creationId xmlns:a16="http://schemas.microsoft.com/office/drawing/2014/main" id="{19D54884-3480-43B4-A286-3934A2BBE78C}"/>
                          </a:ext>
                          <a:ext uri="{C183D7F6-B498-43B3-948B-1728B52AA6E4}">
                            <adec:decorative xmlns:adec="http://schemas.microsoft.com/office/drawing/2017/decorative" val="1"/>
                          </a:ext>
                        </a:extLst>
                      </p:cNvPr>
                      <p:cNvPicPr/>
                      <p:nvPr/>
                    </p:nvPicPr>
                    <p:blipFill>
                      <a:blip r:embed="rId22"/>
                      <a:stretch>
                        <a:fillRect/>
                      </a:stretch>
                    </p:blipFill>
                    <p:spPr>
                      <a:xfrm>
                        <a:off x="4603750" y="4552436"/>
                        <a:ext cx="381000" cy="254000"/>
                      </a:xfrm>
                      <a:prstGeom prst="rect">
                        <a:avLst/>
                      </a:prstGeom>
                      <a:solidFill>
                        <a:schemeClr val="bg1"/>
                      </a:solidFill>
                    </p:spPr>
                  </p:pic>
                </p:oleObj>
              </mc:Fallback>
            </mc:AlternateContent>
          </a:graphicData>
        </a:graphic>
      </p:graphicFrame>
      <p:graphicFrame>
        <p:nvGraphicFramePr>
          <p:cNvPr id="15" name="Object 14">
            <a:extLst>
              <a:ext uri="{FF2B5EF4-FFF2-40B4-BE49-F238E27FC236}">
                <a16:creationId xmlns:a16="http://schemas.microsoft.com/office/drawing/2014/main" id="{683CD139-1086-4AE1-9374-32C5203E7DD3}"/>
              </a:ext>
              <a:ext uri="{C183D7F6-B498-43B3-948B-1728B52AA6E4}">
                <adec:decorative xmlns:adec="http://schemas.microsoft.com/office/drawing/2017/decorative" val="1"/>
              </a:ext>
            </a:extLst>
          </p:cNvPr>
          <p:cNvGraphicFramePr>
            <a:graphicFrameLocks noChangeAspect="1"/>
          </p:cNvGraphicFramePr>
          <p:nvPr>
            <p:extLst/>
          </p:nvPr>
        </p:nvGraphicFramePr>
        <p:xfrm>
          <a:off x="6706621" y="4490604"/>
          <a:ext cx="1333500" cy="596900"/>
        </p:xfrm>
        <a:graphic>
          <a:graphicData uri="http://schemas.openxmlformats.org/presentationml/2006/ole">
            <mc:AlternateContent xmlns:mc="http://schemas.openxmlformats.org/markup-compatibility/2006">
              <mc:Choice xmlns:v="urn:schemas-microsoft-com:vml" Requires="v">
                <p:oleObj spid="_x0000_s20492" name="Equation" r:id="rId23" imgW="1333440" imgH="596880" progId="Equation.DSMT4">
                  <p:embed/>
                </p:oleObj>
              </mc:Choice>
              <mc:Fallback>
                <p:oleObj name="Equation" r:id="rId23" imgW="1333440" imgH="596880" progId="Equation.DSMT4">
                  <p:embed/>
                  <p:pic>
                    <p:nvPicPr>
                      <p:cNvPr id="15" name="Object 14">
                        <a:extLst>
                          <a:ext uri="{FF2B5EF4-FFF2-40B4-BE49-F238E27FC236}">
                            <a16:creationId xmlns:a16="http://schemas.microsoft.com/office/drawing/2014/main" id="{683CD139-1086-4AE1-9374-32C5203E7DD3}"/>
                          </a:ext>
                          <a:ext uri="{C183D7F6-B498-43B3-948B-1728B52AA6E4}">
                            <adec:decorative xmlns:adec="http://schemas.microsoft.com/office/drawing/2017/decorative" val="1"/>
                          </a:ext>
                        </a:extLst>
                      </p:cNvPr>
                      <p:cNvPicPr/>
                      <p:nvPr/>
                    </p:nvPicPr>
                    <p:blipFill>
                      <a:blip r:embed="rId24"/>
                      <a:stretch>
                        <a:fillRect/>
                      </a:stretch>
                    </p:blipFill>
                    <p:spPr>
                      <a:xfrm>
                        <a:off x="6706621" y="4490604"/>
                        <a:ext cx="1333500" cy="596900"/>
                      </a:xfrm>
                      <a:prstGeom prst="rect">
                        <a:avLst/>
                      </a:prstGeom>
                      <a:solidFill>
                        <a:schemeClr val="bg1"/>
                      </a:solidFill>
                    </p:spPr>
                  </p:pic>
                </p:oleObj>
              </mc:Fallback>
            </mc:AlternateContent>
          </a:graphicData>
        </a:graphic>
      </p:graphicFrame>
      <p:graphicFrame>
        <p:nvGraphicFramePr>
          <p:cNvPr id="17" name="Object 16">
            <a:extLst>
              <a:ext uri="{FF2B5EF4-FFF2-40B4-BE49-F238E27FC236}">
                <a16:creationId xmlns:a16="http://schemas.microsoft.com/office/drawing/2014/main" id="{871EAA6F-67B0-43CA-BAE3-702A0CDBE18E}"/>
              </a:ext>
              <a:ext uri="{C183D7F6-B498-43B3-948B-1728B52AA6E4}">
                <adec:decorative xmlns:adec="http://schemas.microsoft.com/office/drawing/2017/decorative" val="1"/>
              </a:ext>
            </a:extLst>
          </p:cNvPr>
          <p:cNvGraphicFramePr>
            <a:graphicFrameLocks noChangeAspect="1"/>
          </p:cNvGraphicFramePr>
          <p:nvPr>
            <p:extLst/>
          </p:nvPr>
        </p:nvGraphicFramePr>
        <p:xfrm>
          <a:off x="4580398" y="5216120"/>
          <a:ext cx="457200" cy="254000"/>
        </p:xfrm>
        <a:graphic>
          <a:graphicData uri="http://schemas.openxmlformats.org/presentationml/2006/ole">
            <mc:AlternateContent xmlns:mc="http://schemas.openxmlformats.org/markup-compatibility/2006">
              <mc:Choice xmlns:v="urn:schemas-microsoft-com:vml" Requires="v">
                <p:oleObj spid="_x0000_s20493" name="Equation" r:id="rId25" imgW="457200" imgH="253800" progId="Equation.DSMT4">
                  <p:embed/>
                </p:oleObj>
              </mc:Choice>
              <mc:Fallback>
                <p:oleObj name="Equation" r:id="rId25" imgW="457200" imgH="253800" progId="Equation.DSMT4">
                  <p:embed/>
                  <p:pic>
                    <p:nvPicPr>
                      <p:cNvPr id="17" name="Object 16">
                        <a:extLst>
                          <a:ext uri="{FF2B5EF4-FFF2-40B4-BE49-F238E27FC236}">
                            <a16:creationId xmlns:a16="http://schemas.microsoft.com/office/drawing/2014/main" id="{871EAA6F-67B0-43CA-BAE3-702A0CDBE18E}"/>
                          </a:ext>
                          <a:ext uri="{C183D7F6-B498-43B3-948B-1728B52AA6E4}">
                            <adec:decorative xmlns:adec="http://schemas.microsoft.com/office/drawing/2017/decorative" val="1"/>
                          </a:ext>
                        </a:extLst>
                      </p:cNvPr>
                      <p:cNvPicPr/>
                      <p:nvPr/>
                    </p:nvPicPr>
                    <p:blipFill>
                      <a:blip r:embed="rId26"/>
                      <a:stretch>
                        <a:fillRect/>
                      </a:stretch>
                    </p:blipFill>
                    <p:spPr>
                      <a:xfrm>
                        <a:off x="4580398" y="5216120"/>
                        <a:ext cx="457200" cy="254000"/>
                      </a:xfrm>
                      <a:prstGeom prst="rect">
                        <a:avLst/>
                      </a:prstGeom>
                      <a:solidFill>
                        <a:schemeClr val="bg1"/>
                      </a:solidFill>
                    </p:spPr>
                  </p:pic>
                </p:oleObj>
              </mc:Fallback>
            </mc:AlternateContent>
          </a:graphicData>
        </a:graphic>
      </p:graphicFrame>
      <p:graphicFrame>
        <p:nvGraphicFramePr>
          <p:cNvPr id="16" name="Object 15">
            <a:extLst>
              <a:ext uri="{FF2B5EF4-FFF2-40B4-BE49-F238E27FC236}">
                <a16:creationId xmlns:a16="http://schemas.microsoft.com/office/drawing/2014/main" id="{9036B059-7230-4EE0-B397-8066A8128191}"/>
              </a:ext>
              <a:ext uri="{C183D7F6-B498-43B3-948B-1728B52AA6E4}">
                <adec:decorative xmlns:adec="http://schemas.microsoft.com/office/drawing/2017/decorative" val="1"/>
              </a:ext>
            </a:extLst>
          </p:cNvPr>
          <p:cNvGraphicFramePr>
            <a:graphicFrameLocks noChangeAspect="1"/>
          </p:cNvGraphicFramePr>
          <p:nvPr>
            <p:extLst/>
          </p:nvPr>
        </p:nvGraphicFramePr>
        <p:xfrm>
          <a:off x="6710919" y="5154050"/>
          <a:ext cx="1295400" cy="596900"/>
        </p:xfrm>
        <a:graphic>
          <a:graphicData uri="http://schemas.openxmlformats.org/presentationml/2006/ole">
            <mc:AlternateContent xmlns:mc="http://schemas.openxmlformats.org/markup-compatibility/2006">
              <mc:Choice xmlns:v="urn:schemas-microsoft-com:vml" Requires="v">
                <p:oleObj spid="_x0000_s20494" name="Equation" r:id="rId27" imgW="1295280" imgH="596880" progId="Equation.DSMT4">
                  <p:embed/>
                </p:oleObj>
              </mc:Choice>
              <mc:Fallback>
                <p:oleObj name="Equation" r:id="rId27" imgW="1295280" imgH="596880" progId="Equation.DSMT4">
                  <p:embed/>
                  <p:pic>
                    <p:nvPicPr>
                      <p:cNvPr id="16" name="Object 15">
                        <a:extLst>
                          <a:ext uri="{FF2B5EF4-FFF2-40B4-BE49-F238E27FC236}">
                            <a16:creationId xmlns:a16="http://schemas.microsoft.com/office/drawing/2014/main" id="{9036B059-7230-4EE0-B397-8066A8128191}"/>
                          </a:ext>
                          <a:ext uri="{C183D7F6-B498-43B3-948B-1728B52AA6E4}">
                            <adec:decorative xmlns:adec="http://schemas.microsoft.com/office/drawing/2017/decorative" val="1"/>
                          </a:ext>
                        </a:extLst>
                      </p:cNvPr>
                      <p:cNvPicPr/>
                      <p:nvPr/>
                    </p:nvPicPr>
                    <p:blipFill>
                      <a:blip r:embed="rId28"/>
                      <a:stretch>
                        <a:fillRect/>
                      </a:stretch>
                    </p:blipFill>
                    <p:spPr>
                      <a:xfrm>
                        <a:off x="6710919" y="5154050"/>
                        <a:ext cx="1295400" cy="596900"/>
                      </a:xfrm>
                      <a:prstGeom prst="rect">
                        <a:avLst/>
                      </a:prstGeom>
                      <a:solidFill>
                        <a:schemeClr val="bg1"/>
                      </a:solidFill>
                    </p:spPr>
                  </p:pic>
                </p:oleObj>
              </mc:Fallback>
            </mc:AlternateContent>
          </a:graphicData>
        </a:graphic>
      </p:graphicFrame>
      <p:sp>
        <p:nvSpPr>
          <p:cNvPr id="18" name="Content Placeholder 17">
            <a:extLst>
              <a:ext uri="{FF2B5EF4-FFF2-40B4-BE49-F238E27FC236}">
                <a16:creationId xmlns:a16="http://schemas.microsoft.com/office/drawing/2014/main" id="{FB214BDE-D64A-47CC-A023-3D14296DEDE3}"/>
              </a:ext>
            </a:extLst>
          </p:cNvPr>
          <p:cNvSpPr>
            <a:spLocks noGrp="1"/>
          </p:cNvSpPr>
          <p:nvPr>
            <p:ph sz="quarter" idx="16"/>
          </p:nvPr>
        </p:nvSpPr>
        <p:spPr>
          <a:xfrm>
            <a:off x="457199" y="5834496"/>
            <a:ext cx="5539741" cy="208164"/>
          </a:xfrm>
        </p:spPr>
        <p:txBody>
          <a:bodyPr/>
          <a:lstStyle/>
          <a:p>
            <a:pPr marL="432" indent="0">
              <a:buNone/>
            </a:pPr>
            <a:r>
              <a:rPr lang="en-IN" sz="1200" dirty="0"/>
              <a:t>*In medicine, the abbreviation </a:t>
            </a:r>
            <a:r>
              <a:rPr lang="en-IN" sz="1200" i="1" dirty="0"/>
              <a:t>m</a:t>
            </a:r>
            <a:r>
              <a:rPr lang="en-IN" sz="100" i="1" dirty="0"/>
              <a:t> </a:t>
            </a:r>
            <a:r>
              <a:rPr lang="en-IN" sz="1200" i="1" dirty="0"/>
              <a:t>c</a:t>
            </a:r>
            <a:r>
              <a:rPr lang="en-IN" sz="1200" dirty="0"/>
              <a:t> for the prefix micro is used because the symbol</a:t>
            </a:r>
          </a:p>
        </p:txBody>
      </p:sp>
      <p:graphicFrame>
        <p:nvGraphicFramePr>
          <p:cNvPr id="29" name="Object 28" descr="mu">
            <a:extLst>
              <a:ext uri="{FF2B5EF4-FFF2-40B4-BE49-F238E27FC236}">
                <a16:creationId xmlns:a16="http://schemas.microsoft.com/office/drawing/2014/main" id="{2C9EA0CE-5F8B-43F7-B5C3-B1565A1FB91E}"/>
              </a:ext>
            </a:extLst>
          </p:cNvPr>
          <p:cNvGraphicFramePr>
            <a:graphicFrameLocks noChangeAspect="1"/>
          </p:cNvGraphicFramePr>
          <p:nvPr>
            <p:extLst/>
          </p:nvPr>
        </p:nvGraphicFramePr>
        <p:xfrm>
          <a:off x="6044565" y="5865553"/>
          <a:ext cx="152400" cy="165100"/>
        </p:xfrm>
        <a:graphic>
          <a:graphicData uri="http://schemas.openxmlformats.org/presentationml/2006/ole">
            <mc:AlternateContent xmlns:mc="http://schemas.openxmlformats.org/markup-compatibility/2006">
              <mc:Choice xmlns:v="urn:schemas-microsoft-com:vml" Requires="v">
                <p:oleObj spid="_x0000_s20495" name="Equation" r:id="rId29" imgW="152280" imgH="164880" progId="Equation.DSMT4">
                  <p:embed/>
                </p:oleObj>
              </mc:Choice>
              <mc:Fallback>
                <p:oleObj name="Equation" r:id="rId29" imgW="152280" imgH="164880" progId="Equation.DSMT4">
                  <p:embed/>
                  <p:pic>
                    <p:nvPicPr>
                      <p:cNvPr id="29" name="Object 28" descr="mu">
                        <a:extLst>
                          <a:ext uri="{FF2B5EF4-FFF2-40B4-BE49-F238E27FC236}">
                            <a16:creationId xmlns:a16="http://schemas.microsoft.com/office/drawing/2014/main" id="{2C9EA0CE-5F8B-43F7-B5C3-B1565A1FB91E}"/>
                          </a:ext>
                        </a:extLst>
                      </p:cNvPr>
                      <p:cNvPicPr/>
                      <p:nvPr/>
                    </p:nvPicPr>
                    <p:blipFill>
                      <a:blip r:embed="rId30"/>
                      <a:stretch>
                        <a:fillRect/>
                      </a:stretch>
                    </p:blipFill>
                    <p:spPr>
                      <a:xfrm>
                        <a:off x="6044565" y="5865553"/>
                        <a:ext cx="152400" cy="165100"/>
                      </a:xfrm>
                      <a:prstGeom prst="rect">
                        <a:avLst/>
                      </a:prstGeom>
                    </p:spPr>
                  </p:pic>
                </p:oleObj>
              </mc:Fallback>
            </mc:AlternateContent>
          </a:graphicData>
        </a:graphic>
      </p:graphicFrame>
      <p:sp>
        <p:nvSpPr>
          <p:cNvPr id="19" name="Content Placeholder 18">
            <a:extLst>
              <a:ext uri="{FF2B5EF4-FFF2-40B4-BE49-F238E27FC236}">
                <a16:creationId xmlns:a16="http://schemas.microsoft.com/office/drawing/2014/main" id="{762AC017-4438-4540-AB06-001D939EEED1}"/>
              </a:ext>
            </a:extLst>
          </p:cNvPr>
          <p:cNvSpPr>
            <a:spLocks noGrp="1"/>
          </p:cNvSpPr>
          <p:nvPr>
            <p:ph sz="quarter" idx="17"/>
          </p:nvPr>
        </p:nvSpPr>
        <p:spPr>
          <a:xfrm>
            <a:off x="6244591" y="5835600"/>
            <a:ext cx="2445385" cy="208800"/>
          </a:xfrm>
          <a:noFill/>
          <a:ln>
            <a:noFill/>
          </a:ln>
        </p:spPr>
        <p:txBody>
          <a:bodyPr lIns="0" tIns="0" rIns="0" bIns="0" anchor="t" anchorCtr="0"/>
          <a:lstStyle/>
          <a:p>
            <a:pPr marL="432" indent="0">
              <a:buNone/>
            </a:pPr>
            <a:r>
              <a:rPr lang="en-IN" sz="1200" dirty="0"/>
              <a:t>may be misread, which could result</a:t>
            </a:r>
          </a:p>
        </p:txBody>
      </p:sp>
      <p:sp>
        <p:nvSpPr>
          <p:cNvPr id="20" name="Content Placeholder 19">
            <a:extLst>
              <a:ext uri="{FF2B5EF4-FFF2-40B4-BE49-F238E27FC236}">
                <a16:creationId xmlns:a16="http://schemas.microsoft.com/office/drawing/2014/main" id="{78423751-28C3-48FF-9660-EE2F118FBDB0}"/>
              </a:ext>
            </a:extLst>
          </p:cNvPr>
          <p:cNvSpPr>
            <a:spLocks noGrp="1"/>
          </p:cNvSpPr>
          <p:nvPr>
            <p:ph sz="quarter" idx="18"/>
          </p:nvPr>
        </p:nvSpPr>
        <p:spPr>
          <a:xfrm>
            <a:off x="457200" y="6112800"/>
            <a:ext cx="1918800" cy="208800"/>
          </a:xfrm>
          <a:noFill/>
          <a:ln>
            <a:noFill/>
          </a:ln>
        </p:spPr>
        <p:txBody>
          <a:bodyPr lIns="0" tIns="0" rIns="0" bIns="0" anchor="t" anchorCtr="0"/>
          <a:lstStyle/>
          <a:p>
            <a:pPr marL="432" indent="0">
              <a:buNone/>
            </a:pPr>
            <a:r>
              <a:rPr lang="en-IN" sz="1200" dirty="0"/>
              <a:t>in a medication error. Thus,</a:t>
            </a:r>
          </a:p>
        </p:txBody>
      </p:sp>
      <p:graphicFrame>
        <p:nvGraphicFramePr>
          <p:cNvPr id="30" name="Object 29" descr="1 microgram">
            <a:extLst>
              <a:ext uri="{FF2B5EF4-FFF2-40B4-BE49-F238E27FC236}">
                <a16:creationId xmlns:a16="http://schemas.microsoft.com/office/drawing/2014/main" id="{25C2259F-F66A-45CD-B0E3-60BA24B9EB30}"/>
              </a:ext>
            </a:extLst>
          </p:cNvPr>
          <p:cNvGraphicFramePr>
            <a:graphicFrameLocks noChangeAspect="1"/>
          </p:cNvGraphicFramePr>
          <p:nvPr>
            <p:extLst/>
          </p:nvPr>
        </p:nvGraphicFramePr>
        <p:xfrm>
          <a:off x="2443128" y="6126041"/>
          <a:ext cx="330200" cy="203200"/>
        </p:xfrm>
        <a:graphic>
          <a:graphicData uri="http://schemas.openxmlformats.org/presentationml/2006/ole">
            <mc:AlternateContent xmlns:mc="http://schemas.openxmlformats.org/markup-compatibility/2006">
              <mc:Choice xmlns:v="urn:schemas-microsoft-com:vml" Requires="v">
                <p:oleObj spid="_x0000_s20496" name="Equation" r:id="rId31" imgW="330120" imgH="203040" progId="Equation.DSMT4">
                  <p:embed/>
                </p:oleObj>
              </mc:Choice>
              <mc:Fallback>
                <p:oleObj name="Equation" r:id="rId31" imgW="330120" imgH="203040" progId="Equation.DSMT4">
                  <p:embed/>
                  <p:pic>
                    <p:nvPicPr>
                      <p:cNvPr id="30" name="Object 29" descr="1 microgram">
                        <a:extLst>
                          <a:ext uri="{FF2B5EF4-FFF2-40B4-BE49-F238E27FC236}">
                            <a16:creationId xmlns:a16="http://schemas.microsoft.com/office/drawing/2014/main" id="{25C2259F-F66A-45CD-B0E3-60BA24B9EB30}"/>
                          </a:ext>
                        </a:extLst>
                      </p:cNvPr>
                      <p:cNvPicPr/>
                      <p:nvPr/>
                    </p:nvPicPr>
                    <p:blipFill>
                      <a:blip r:embed="rId32"/>
                      <a:stretch>
                        <a:fillRect/>
                      </a:stretch>
                    </p:blipFill>
                    <p:spPr>
                      <a:xfrm>
                        <a:off x="2443128" y="6126041"/>
                        <a:ext cx="330200" cy="203200"/>
                      </a:xfrm>
                      <a:prstGeom prst="rect">
                        <a:avLst/>
                      </a:prstGeom>
                    </p:spPr>
                  </p:pic>
                </p:oleObj>
              </mc:Fallback>
            </mc:AlternateContent>
          </a:graphicData>
        </a:graphic>
      </p:graphicFrame>
      <p:sp>
        <p:nvSpPr>
          <p:cNvPr id="21" name="Content Placeholder 20">
            <a:extLst>
              <a:ext uri="{FF2B5EF4-FFF2-40B4-BE49-F238E27FC236}">
                <a16:creationId xmlns:a16="http://schemas.microsoft.com/office/drawing/2014/main" id="{9A598F02-D003-404A-8434-80949D6BF377}"/>
              </a:ext>
            </a:extLst>
          </p:cNvPr>
          <p:cNvSpPr>
            <a:spLocks noGrp="1"/>
          </p:cNvSpPr>
          <p:nvPr>
            <p:ph sz="quarter" idx="19"/>
          </p:nvPr>
        </p:nvSpPr>
        <p:spPr>
          <a:xfrm>
            <a:off x="2837663" y="6112800"/>
            <a:ext cx="3730239" cy="208800"/>
          </a:xfrm>
          <a:noFill/>
          <a:ln>
            <a:noFill/>
          </a:ln>
        </p:spPr>
        <p:txBody>
          <a:bodyPr lIns="0" tIns="0" rIns="0" bIns="0" anchor="t" anchorCtr="0"/>
          <a:lstStyle/>
          <a:p>
            <a:pPr marL="432" indent="0">
              <a:buNone/>
            </a:pPr>
            <a:r>
              <a:rPr lang="en-IN" sz="1200" dirty="0"/>
              <a:t>would be written as 1 m</a:t>
            </a:r>
            <a:r>
              <a:rPr lang="en-IN" sz="100" dirty="0"/>
              <a:t> </a:t>
            </a:r>
            <a:r>
              <a:rPr lang="en-IN" sz="1200" dirty="0"/>
              <a:t>c</a:t>
            </a:r>
            <a:r>
              <a:rPr lang="en-IN" sz="100" dirty="0"/>
              <a:t> </a:t>
            </a:r>
            <a:r>
              <a:rPr lang="en-IN" sz="1200" dirty="0"/>
              <a:t>g.</a:t>
            </a:r>
          </a:p>
        </p:txBody>
      </p:sp>
    </p:spTree>
    <p:extLst>
      <p:ext uri="{BB962C8B-B14F-4D97-AF65-F5344CB8AC3E}">
        <p14:creationId xmlns:p14="http://schemas.microsoft.com/office/powerpoint/2010/main" val="38002062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8E2B-976A-4781-97F4-EC01EEE15478}"/>
              </a:ext>
            </a:extLst>
          </p:cNvPr>
          <p:cNvSpPr>
            <a:spLocks noGrp="1"/>
          </p:cNvSpPr>
          <p:nvPr>
            <p:ph type="title"/>
          </p:nvPr>
        </p:nvSpPr>
        <p:spPr/>
        <p:txBody>
          <a:bodyPr/>
          <a:lstStyle/>
          <a:p>
            <a:r>
              <a:rPr lang="en-US" dirty="0"/>
              <a:t>Daily Values for Selected Nutrients</a:t>
            </a:r>
          </a:p>
        </p:txBody>
      </p:sp>
      <p:sp>
        <p:nvSpPr>
          <p:cNvPr id="8" name="Content Placeholder 7">
            <a:extLst>
              <a:ext uri="{FF2B5EF4-FFF2-40B4-BE49-F238E27FC236}">
                <a16:creationId xmlns:a16="http://schemas.microsoft.com/office/drawing/2014/main" id="{B523E736-BD1C-4FCD-9F46-4FF63B14F05B}"/>
              </a:ext>
            </a:extLst>
          </p:cNvPr>
          <p:cNvSpPr>
            <a:spLocks noGrp="1"/>
          </p:cNvSpPr>
          <p:nvPr>
            <p:ph sz="quarter" idx="14"/>
          </p:nvPr>
        </p:nvSpPr>
        <p:spPr>
          <a:xfrm>
            <a:off x="457200" y="1555200"/>
            <a:ext cx="8229600" cy="648000"/>
          </a:xfrm>
        </p:spPr>
        <p:txBody>
          <a:bodyPr/>
          <a:lstStyle/>
          <a:p>
            <a:pPr marL="432" indent="0">
              <a:buNone/>
            </a:pPr>
            <a:r>
              <a:rPr lang="en-IN" sz="2000" dirty="0"/>
              <a:t>The U.S. Food and Drug Administration uses metric prefixes to express amounts of daily nutrient requirements.</a:t>
            </a:r>
          </a:p>
        </p:txBody>
      </p:sp>
      <p:sp>
        <p:nvSpPr>
          <p:cNvPr id="9" name="Content Placeholder 8">
            <a:extLst>
              <a:ext uri="{FF2B5EF4-FFF2-40B4-BE49-F238E27FC236}">
                <a16:creationId xmlns:a16="http://schemas.microsoft.com/office/drawing/2014/main" id="{0F20DC5A-2667-47A6-8FBA-9132978FD096}"/>
              </a:ext>
            </a:extLst>
          </p:cNvPr>
          <p:cNvSpPr>
            <a:spLocks noGrp="1"/>
          </p:cNvSpPr>
          <p:nvPr>
            <p:ph sz="quarter" idx="15"/>
          </p:nvPr>
        </p:nvSpPr>
        <p:spPr>
          <a:xfrm>
            <a:off x="451496" y="2277387"/>
            <a:ext cx="8229600" cy="316800"/>
          </a:xfrm>
        </p:spPr>
        <p:txBody>
          <a:bodyPr/>
          <a:lstStyle/>
          <a:p>
            <a:pPr marL="432" indent="0">
              <a:buNone/>
            </a:pPr>
            <a:r>
              <a:rPr lang="en-IN" b="1" dirty="0"/>
              <a:t>Table 2.4</a:t>
            </a:r>
            <a:r>
              <a:rPr lang="en-IN" dirty="0"/>
              <a:t> Daily Values for Selected Nutrients</a:t>
            </a:r>
          </a:p>
        </p:txBody>
      </p:sp>
      <p:graphicFrame>
        <p:nvGraphicFramePr>
          <p:cNvPr id="18" name="Table 18">
            <a:extLst>
              <a:ext uri="{FF2B5EF4-FFF2-40B4-BE49-F238E27FC236}">
                <a16:creationId xmlns:a16="http://schemas.microsoft.com/office/drawing/2014/main" id="{5821AA70-DBAC-41FF-A599-7B6F86183AAB}"/>
              </a:ext>
            </a:extLst>
          </p:cNvPr>
          <p:cNvGraphicFramePr>
            <a:graphicFrameLocks noGrp="1"/>
          </p:cNvGraphicFramePr>
          <p:nvPr>
            <p:ph sz="quarter" idx="16"/>
            <p:extLst/>
          </p:nvPr>
        </p:nvGraphicFramePr>
        <p:xfrm>
          <a:off x="1508400" y="2653458"/>
          <a:ext cx="5040000" cy="3715200"/>
        </p:xfrm>
        <a:graphic>
          <a:graphicData uri="http://schemas.openxmlformats.org/drawingml/2006/table">
            <a:tbl>
              <a:tblPr firstRow="1" bandRow="1">
                <a:tableStyleId>{2D5ABB26-0587-4C30-8999-92F81FD0307C}</a:tableStyleId>
              </a:tblPr>
              <a:tblGrid>
                <a:gridCol w="2001600">
                  <a:extLst>
                    <a:ext uri="{9D8B030D-6E8A-4147-A177-3AD203B41FA5}">
                      <a16:colId xmlns:a16="http://schemas.microsoft.com/office/drawing/2014/main" val="4058508442"/>
                    </a:ext>
                  </a:extLst>
                </a:gridCol>
                <a:gridCol w="3038400">
                  <a:extLst>
                    <a:ext uri="{9D8B030D-6E8A-4147-A177-3AD203B41FA5}">
                      <a16:colId xmlns:a16="http://schemas.microsoft.com/office/drawing/2014/main" val="3194102604"/>
                    </a:ext>
                  </a:extLst>
                </a:gridCol>
              </a:tblGrid>
              <a:tr h="309600">
                <a:tc>
                  <a:txBody>
                    <a:bodyPr/>
                    <a:lstStyle/>
                    <a:p>
                      <a:r>
                        <a:rPr lang="en-US" b="1" dirty="0"/>
                        <a:t>Nutrient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Amount Recommended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8105335"/>
                  </a:ext>
                </a:extLst>
              </a:tr>
              <a:tr h="309600">
                <a:tc>
                  <a:txBody>
                    <a:bodyPr/>
                    <a:lstStyle/>
                    <a:p>
                      <a:r>
                        <a:rPr lang="en-US" dirty="0"/>
                        <a:t>Calcium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 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6104348"/>
                  </a:ext>
                </a:extLst>
              </a:tr>
              <a:tr h="309600">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 m</a:t>
                      </a:r>
                      <a:r>
                        <a:rPr lang="en-US" sz="100" dirty="0">
                          <a:solidFill>
                            <a:schemeClr val="bg1"/>
                          </a:solidFill>
                        </a:rPr>
                        <a:t>illi</a:t>
                      </a:r>
                      <a:r>
                        <a:rPr lang="en-US" dirty="0"/>
                        <a:t>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536983"/>
                  </a:ext>
                </a:extLst>
              </a:tr>
              <a:tr h="309600">
                <a:tc>
                  <a:txBody>
                    <a:bodyPr/>
                    <a:lstStyle/>
                    <a:p>
                      <a:r>
                        <a:rPr lang="en-US" dirty="0"/>
                        <a:t>Iodine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150 micrograms, designated mu g or m c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11871"/>
                  </a:ext>
                </a:extLst>
              </a:tr>
              <a:tr h="309600">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18 m</a:t>
                      </a:r>
                      <a:r>
                        <a:rPr lang="en-US" sz="100" dirty="0">
                          <a:solidFill>
                            <a:schemeClr val="bg1"/>
                          </a:solidFill>
                        </a:rPr>
                        <a:t>illi</a:t>
                      </a:r>
                      <a:r>
                        <a:rPr lang="en-US" dirty="0"/>
                        <a:t>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162938"/>
                  </a:ext>
                </a:extLst>
              </a:tr>
              <a:tr h="309600">
                <a:tc>
                  <a:txBody>
                    <a:bodyPr/>
                    <a:lstStyle/>
                    <a:p>
                      <a:r>
                        <a:rPr lang="en-US" dirty="0"/>
                        <a:t>Magnesium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400 m</a:t>
                      </a:r>
                      <a:r>
                        <a:rPr lang="en-US" sz="100" dirty="0">
                          <a:solidFill>
                            <a:schemeClr val="bg1"/>
                          </a:solidFill>
                        </a:rPr>
                        <a:t>illi</a:t>
                      </a:r>
                      <a:r>
                        <a:rPr lang="en-US" dirty="0"/>
                        <a:t>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997156"/>
                  </a:ext>
                </a:extLst>
              </a:tr>
              <a:tr h="309600">
                <a:tc>
                  <a:txBody>
                    <a:bodyPr/>
                    <a:lstStyle/>
                    <a:p>
                      <a:r>
                        <a:rPr lang="en-US" dirty="0"/>
                        <a:t>Niacin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20 m</a:t>
                      </a:r>
                      <a:r>
                        <a:rPr lang="en-US" sz="100" dirty="0">
                          <a:solidFill>
                            <a:schemeClr val="bg1"/>
                          </a:solidFill>
                        </a:rPr>
                        <a:t>illi</a:t>
                      </a:r>
                      <a:r>
                        <a:rPr lang="en-US" dirty="0"/>
                        <a:t>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208192"/>
                  </a:ext>
                </a:extLst>
              </a:tr>
              <a:tr h="309600">
                <a:tc>
                  <a:txBody>
                    <a:bodyPr/>
                    <a:lstStyle/>
                    <a:p>
                      <a:r>
                        <a:rPr lang="en-US" dirty="0"/>
                        <a:t>Phosphorus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800 m</a:t>
                      </a:r>
                      <a:r>
                        <a:rPr lang="en-US" sz="100" dirty="0">
                          <a:solidFill>
                            <a:schemeClr val="bg1"/>
                          </a:solidFill>
                        </a:rPr>
                        <a:t>illi</a:t>
                      </a:r>
                      <a:r>
                        <a:rPr lang="en-US" dirty="0"/>
                        <a:t>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639297"/>
                  </a:ext>
                </a:extLst>
              </a:tr>
              <a:tr h="309600">
                <a:tc>
                  <a:txBody>
                    <a:bodyPr/>
                    <a:lstStyle/>
                    <a:p>
                      <a:r>
                        <a:rPr lang="en-US" dirty="0"/>
                        <a:t>Potassium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3.5 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9974537"/>
                  </a:ext>
                </a:extLst>
              </a:tr>
              <a:tr h="309600">
                <a:tc>
                  <a:txBody>
                    <a:bodyPr/>
                    <a:lstStyle/>
                    <a:p>
                      <a:r>
                        <a:rPr lang="en-US" dirty="0"/>
                        <a:t>Selenium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70 micrograms, designated mu g or m c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964153"/>
                  </a:ext>
                </a:extLst>
              </a:tr>
              <a:tr h="309600">
                <a:tc>
                  <a:txBody>
                    <a:bodyPr/>
                    <a:lstStyle/>
                    <a:p>
                      <a:r>
                        <a:rPr lang="en-US" dirty="0"/>
                        <a:t>Sodium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2.4 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8424300"/>
                  </a:ext>
                </a:extLst>
              </a:tr>
              <a:tr h="309600">
                <a:tc>
                  <a:txBody>
                    <a:bodyPr/>
                    <a:lstStyle/>
                    <a:p>
                      <a:r>
                        <a:rPr lang="en-US" dirty="0"/>
                        <a:t>Zinc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 m</a:t>
                      </a:r>
                      <a:r>
                        <a:rPr lang="en-US" sz="100" dirty="0">
                          <a:solidFill>
                            <a:schemeClr val="bg1"/>
                          </a:solidFill>
                        </a:rPr>
                        <a:t>illi</a:t>
                      </a:r>
                      <a:r>
                        <a:rPr lang="en-US" dirty="0"/>
                        <a:t>g</a:t>
                      </a:r>
                      <a:r>
                        <a:rPr lang="en-US" sz="100" dirty="0">
                          <a:solidFill>
                            <a:schemeClr val="bg1"/>
                          </a:solidFill>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919345"/>
                  </a:ext>
                </a:extLst>
              </a:tr>
            </a:tbl>
          </a:graphicData>
        </a:graphic>
      </p:graphicFrame>
      <p:graphicFrame>
        <p:nvGraphicFramePr>
          <p:cNvPr id="20" name="Object 19">
            <a:extLst>
              <a:ext uri="{FF2B5EF4-FFF2-40B4-BE49-F238E27FC236}">
                <a16:creationId xmlns:a16="http://schemas.microsoft.com/office/drawing/2014/main" id="{B40179E0-D50E-49B1-8BF0-5093B217A82D}"/>
              </a:ext>
              <a:ext uri="{C183D7F6-B498-43B3-948B-1728B52AA6E4}">
                <adec:decorative xmlns:adec="http://schemas.microsoft.com/office/drawing/2017/decorative" val="1"/>
              </a:ext>
            </a:extLst>
          </p:cNvPr>
          <p:cNvGraphicFramePr>
            <a:graphicFrameLocks noChangeAspect="1"/>
          </p:cNvGraphicFramePr>
          <p:nvPr>
            <p:extLst/>
          </p:nvPr>
        </p:nvGraphicFramePr>
        <p:xfrm>
          <a:off x="3559174" y="3612615"/>
          <a:ext cx="1422400" cy="241300"/>
        </p:xfrm>
        <a:graphic>
          <a:graphicData uri="http://schemas.openxmlformats.org/presentationml/2006/ole">
            <mc:AlternateContent xmlns:mc="http://schemas.openxmlformats.org/markup-compatibility/2006">
              <mc:Choice xmlns:v="urn:schemas-microsoft-com:vml" Requires="v">
                <p:oleObj spid="_x0000_s21506" name="Equation" r:id="rId3" imgW="1422360" imgH="241200" progId="Equation.DSMT4">
                  <p:embed/>
                </p:oleObj>
              </mc:Choice>
              <mc:Fallback>
                <p:oleObj name="Equation" r:id="rId3" imgW="1422360" imgH="241200" progId="Equation.DSMT4">
                  <p:embed/>
                  <p:pic>
                    <p:nvPicPr>
                      <p:cNvPr id="20" name="Object 19">
                        <a:extLst>
                          <a:ext uri="{FF2B5EF4-FFF2-40B4-BE49-F238E27FC236}">
                            <a16:creationId xmlns:a16="http://schemas.microsoft.com/office/drawing/2014/main" id="{B40179E0-D50E-49B1-8BF0-5093B217A82D}"/>
                          </a:ext>
                          <a:ext uri="{C183D7F6-B498-43B3-948B-1728B52AA6E4}">
                            <adec:decorative xmlns:adec="http://schemas.microsoft.com/office/drawing/2017/decorative" val="1"/>
                          </a:ext>
                        </a:extLst>
                      </p:cNvPr>
                      <p:cNvPicPr/>
                      <p:nvPr/>
                    </p:nvPicPr>
                    <p:blipFill>
                      <a:blip r:embed="rId4"/>
                      <a:stretch>
                        <a:fillRect/>
                      </a:stretch>
                    </p:blipFill>
                    <p:spPr>
                      <a:xfrm>
                        <a:off x="3559174" y="3612615"/>
                        <a:ext cx="1422400" cy="241300"/>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A4ACFE00-94FE-4364-BE2D-0DD9C154FF0A}"/>
              </a:ext>
              <a:ext uri="{C183D7F6-B498-43B3-948B-1728B52AA6E4}">
                <adec:decorative xmlns:adec="http://schemas.microsoft.com/office/drawing/2017/decorative" val="1"/>
              </a:ext>
            </a:extLst>
          </p:cNvPr>
          <p:cNvGraphicFramePr>
            <a:graphicFrameLocks noChangeAspect="1"/>
          </p:cNvGraphicFramePr>
          <p:nvPr>
            <p:extLst/>
          </p:nvPr>
        </p:nvGraphicFramePr>
        <p:xfrm>
          <a:off x="3591789" y="5466745"/>
          <a:ext cx="1244600" cy="241300"/>
        </p:xfrm>
        <a:graphic>
          <a:graphicData uri="http://schemas.openxmlformats.org/presentationml/2006/ole">
            <mc:AlternateContent xmlns:mc="http://schemas.openxmlformats.org/markup-compatibility/2006">
              <mc:Choice xmlns:v="urn:schemas-microsoft-com:vml" Requires="v">
                <p:oleObj spid="_x0000_s21507" name="Equation" r:id="rId5" imgW="1244520" imgH="241200" progId="Equation.DSMT4">
                  <p:embed/>
                </p:oleObj>
              </mc:Choice>
              <mc:Fallback>
                <p:oleObj name="Equation" r:id="rId5" imgW="1244520" imgH="241200" progId="Equation.DSMT4">
                  <p:embed/>
                  <p:pic>
                    <p:nvPicPr>
                      <p:cNvPr id="21" name="Object 20">
                        <a:extLst>
                          <a:ext uri="{FF2B5EF4-FFF2-40B4-BE49-F238E27FC236}">
                            <a16:creationId xmlns:a16="http://schemas.microsoft.com/office/drawing/2014/main" id="{A4ACFE00-94FE-4364-BE2D-0DD9C154FF0A}"/>
                          </a:ext>
                          <a:ext uri="{C183D7F6-B498-43B3-948B-1728B52AA6E4}">
                            <adec:decorative xmlns:adec="http://schemas.microsoft.com/office/drawing/2017/decorative" val="1"/>
                          </a:ext>
                        </a:extLst>
                      </p:cNvPr>
                      <p:cNvPicPr/>
                      <p:nvPr/>
                    </p:nvPicPr>
                    <p:blipFill>
                      <a:blip r:embed="rId6"/>
                      <a:stretch>
                        <a:fillRect/>
                      </a:stretch>
                    </p:blipFill>
                    <p:spPr>
                      <a:xfrm>
                        <a:off x="3591789" y="5466745"/>
                        <a:ext cx="1244600" cy="241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33933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3951-E294-48B3-987D-8A7B40B827DB}"/>
              </a:ext>
            </a:extLst>
          </p:cNvPr>
          <p:cNvSpPr>
            <a:spLocks noGrp="1"/>
          </p:cNvSpPr>
          <p:nvPr>
            <p:ph type="title"/>
          </p:nvPr>
        </p:nvSpPr>
        <p:spPr/>
        <p:txBody>
          <a:bodyPr/>
          <a:lstStyle/>
          <a:p>
            <a:r>
              <a:rPr lang="en-US" dirty="0"/>
              <a:t>Volume </a:t>
            </a:r>
            <a:r>
              <a:rPr lang="en-US" sz="2000" b="0" dirty="0"/>
              <a:t>(2 of 2)</a:t>
            </a:r>
            <a:endParaRPr lang="en-US" sz="2000" dirty="0"/>
          </a:p>
        </p:txBody>
      </p:sp>
      <p:sp>
        <p:nvSpPr>
          <p:cNvPr id="3" name="Content Placeholder 2">
            <a:extLst>
              <a:ext uri="{FF2B5EF4-FFF2-40B4-BE49-F238E27FC236}">
                <a16:creationId xmlns:a16="http://schemas.microsoft.com/office/drawing/2014/main" id="{A16D6D73-0EF7-4797-8FBE-0A051363494B}"/>
              </a:ext>
            </a:extLst>
          </p:cNvPr>
          <p:cNvSpPr>
            <a:spLocks noGrp="1"/>
          </p:cNvSpPr>
          <p:nvPr>
            <p:ph sz="quarter" idx="13"/>
          </p:nvPr>
        </p:nvSpPr>
        <p:spPr>
          <a:xfrm>
            <a:off x="457200" y="1556326"/>
            <a:ext cx="8229600" cy="3664603"/>
          </a:xfrm>
        </p:spPr>
        <p:txBody>
          <a:bodyPr/>
          <a:lstStyle/>
          <a:p>
            <a:pPr marL="432" indent="0">
              <a:buNone/>
            </a:pPr>
            <a:r>
              <a:rPr lang="en-US" dirty="0"/>
              <a:t>Useful relationships between units of volume include:</a:t>
            </a:r>
          </a:p>
          <a:p>
            <a:pPr marL="0" indent="1682750">
              <a:buNone/>
            </a:pPr>
            <a:r>
              <a:rPr lang="en-US" dirty="0">
                <a:solidFill>
                  <a:srgbClr val="000000"/>
                </a:solidFill>
                <a:ea typeface="ＭＳ Ｐゴシック"/>
                <a:cs typeface="Times New Roman"/>
              </a:rPr>
              <a:t>1 L</a:t>
            </a:r>
            <a:r>
              <a:rPr lang="en-US" sz="100" dirty="0">
                <a:solidFill>
                  <a:schemeClr val="bg1"/>
                </a:solidFill>
                <a:ea typeface="ＭＳ Ｐゴシック"/>
                <a:cs typeface="Times New Roman"/>
              </a:rPr>
              <a:t>iter</a:t>
            </a:r>
            <a:r>
              <a:rPr lang="en-US" dirty="0">
                <a:solidFill>
                  <a:srgbClr val="000000"/>
                </a:solidFill>
                <a:ea typeface="ＭＳ Ｐゴシック"/>
                <a:cs typeface="Times New Roman"/>
              </a:rPr>
              <a:t> = 1000 </a:t>
            </a:r>
            <a:r>
              <a:rPr lang="en-US" dirty="0"/>
              <a:t>m</a:t>
            </a:r>
            <a:r>
              <a:rPr lang="en-US" sz="100" dirty="0">
                <a:solidFill>
                  <a:schemeClr val="bg1"/>
                </a:solidFill>
              </a:rPr>
              <a:t>illi</a:t>
            </a:r>
            <a:r>
              <a:rPr lang="en-US" dirty="0"/>
              <a:t>L</a:t>
            </a:r>
            <a:r>
              <a:rPr lang="en-US" sz="100" dirty="0">
                <a:solidFill>
                  <a:schemeClr val="bg1"/>
                </a:solidFill>
              </a:rPr>
              <a:t>iters</a:t>
            </a:r>
            <a:endParaRPr lang="en-US" sz="100" dirty="0">
              <a:solidFill>
                <a:schemeClr val="bg1"/>
              </a:solidFill>
              <a:ea typeface="ＭＳ Ｐゴシック"/>
              <a:cs typeface="Times New Roman"/>
            </a:endParaRPr>
          </a:p>
          <a:p>
            <a:pPr marL="0" indent="1682750">
              <a:buNone/>
            </a:pPr>
            <a:r>
              <a:rPr lang="en-US" dirty="0">
                <a:solidFill>
                  <a:srgbClr val="000000"/>
                </a:solidFill>
                <a:ea typeface="ＭＳ Ｐゴシック"/>
                <a:cs typeface="Times New Roman"/>
              </a:rPr>
              <a:t>1 L</a:t>
            </a:r>
            <a:r>
              <a:rPr lang="en-US" sz="100" dirty="0">
                <a:solidFill>
                  <a:schemeClr val="bg1"/>
                </a:solidFill>
                <a:ea typeface="ＭＳ Ｐゴシック"/>
                <a:cs typeface="Times New Roman"/>
              </a:rPr>
              <a:t>iter</a:t>
            </a:r>
            <a:r>
              <a:rPr lang="en-US" dirty="0">
                <a:solidFill>
                  <a:srgbClr val="000000"/>
                </a:solidFill>
                <a:ea typeface="ＭＳ Ｐゴシック"/>
                <a:cs typeface="Times New Roman"/>
              </a:rPr>
              <a:t> = 1.06 q</a:t>
            </a:r>
            <a:r>
              <a:rPr lang="en-US" sz="100" dirty="0">
                <a:solidFill>
                  <a:srgbClr val="000000"/>
                </a:solidFill>
                <a:ea typeface="ＭＳ Ｐゴシック"/>
                <a:cs typeface="Times New Roman"/>
              </a:rPr>
              <a:t> </a:t>
            </a:r>
            <a:r>
              <a:rPr lang="en-US" dirty="0">
                <a:solidFill>
                  <a:srgbClr val="000000"/>
                </a:solidFill>
                <a:ea typeface="ＭＳ Ｐゴシック"/>
                <a:cs typeface="Times New Roman"/>
              </a:rPr>
              <a:t>t</a:t>
            </a:r>
          </a:p>
          <a:p>
            <a:pPr marL="0" indent="1090613">
              <a:buNone/>
            </a:pPr>
            <a:r>
              <a:rPr lang="en-US" dirty="0">
                <a:solidFill>
                  <a:srgbClr val="000000"/>
                </a:solidFill>
                <a:ea typeface="ＭＳ Ｐゴシック"/>
                <a:cs typeface="Times New Roman"/>
              </a:rPr>
              <a:t>946 </a:t>
            </a:r>
            <a:r>
              <a:rPr lang="en-US" dirty="0"/>
              <a:t>m</a:t>
            </a:r>
            <a:r>
              <a:rPr lang="en-US" sz="100" dirty="0">
                <a:solidFill>
                  <a:schemeClr val="bg1"/>
                </a:solidFill>
              </a:rPr>
              <a:t>illi</a:t>
            </a:r>
            <a:r>
              <a:rPr lang="en-US" dirty="0"/>
              <a:t>L</a:t>
            </a:r>
            <a:r>
              <a:rPr lang="en-US" sz="100" dirty="0">
                <a:solidFill>
                  <a:schemeClr val="bg1"/>
                </a:solidFill>
              </a:rPr>
              <a:t>iters</a:t>
            </a:r>
            <a:r>
              <a:rPr lang="en-US" dirty="0">
                <a:solidFill>
                  <a:srgbClr val="000000"/>
                </a:solidFill>
                <a:ea typeface="ＭＳ Ｐゴシック"/>
                <a:cs typeface="Times New Roman"/>
              </a:rPr>
              <a:t> = 1 q</a:t>
            </a:r>
            <a:r>
              <a:rPr lang="en-US" sz="100" dirty="0">
                <a:solidFill>
                  <a:schemeClr val="bg1"/>
                </a:solidFill>
                <a:ea typeface="ＭＳ Ｐゴシック"/>
                <a:cs typeface="Times New Roman"/>
              </a:rPr>
              <a:t>uart</a:t>
            </a:r>
          </a:p>
        </p:txBody>
      </p:sp>
    </p:spTree>
    <p:extLst>
      <p:ext uri="{BB962C8B-B14F-4D97-AF65-F5344CB8AC3E}">
        <p14:creationId xmlns:p14="http://schemas.microsoft.com/office/powerpoint/2010/main" val="2294655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C4F-A39C-446B-9DDA-872203FB0D7A}"/>
              </a:ext>
            </a:extLst>
          </p:cNvPr>
          <p:cNvSpPr>
            <a:spLocks noGrp="1"/>
          </p:cNvSpPr>
          <p:nvPr>
            <p:ph type="title"/>
          </p:nvPr>
        </p:nvSpPr>
        <p:spPr/>
        <p:txBody>
          <a:bodyPr/>
          <a:lstStyle/>
          <a:p>
            <a:r>
              <a:rPr lang="en-US" dirty="0"/>
              <a:t>Learning Check 1</a:t>
            </a:r>
            <a:endParaRPr lang="en-US" sz="2000" b="0" dirty="0"/>
          </a:p>
        </p:txBody>
      </p:sp>
      <p:sp>
        <p:nvSpPr>
          <p:cNvPr id="6" name="Content Placeholder 5">
            <a:extLst>
              <a:ext uri="{FF2B5EF4-FFF2-40B4-BE49-F238E27FC236}">
                <a16:creationId xmlns:a16="http://schemas.microsoft.com/office/drawing/2014/main" id="{EF9762F0-76A1-41A3-AC59-51C4DC30F8EC}"/>
              </a:ext>
            </a:extLst>
          </p:cNvPr>
          <p:cNvSpPr>
            <a:spLocks noGrp="1"/>
          </p:cNvSpPr>
          <p:nvPr>
            <p:ph sz="quarter" idx="14"/>
          </p:nvPr>
        </p:nvSpPr>
        <p:spPr>
          <a:xfrm>
            <a:off x="454672" y="1556048"/>
            <a:ext cx="8232128" cy="1003020"/>
          </a:xfrm>
        </p:spPr>
        <p:txBody>
          <a:bodyPr/>
          <a:lstStyle/>
          <a:p>
            <a:pPr marL="432" indent="0">
              <a:buNone/>
            </a:pPr>
            <a:r>
              <a:rPr lang="en-US" sz="2400" dirty="0"/>
              <a:t>Fill in the blanks with the correct prefix.</a:t>
            </a:r>
          </a:p>
          <a:p>
            <a:pPr marL="432" indent="0">
              <a:buNone/>
            </a:pPr>
            <a:r>
              <a:rPr lang="en-US" sz="2400" b="1" dirty="0">
                <a:solidFill>
                  <a:schemeClr val="tx2"/>
                </a:solidFill>
              </a:rPr>
              <a:t>A.</a:t>
            </a:r>
            <a:r>
              <a:rPr lang="en-US" sz="2400" dirty="0">
                <a:solidFill>
                  <a:schemeClr val="tx2"/>
                </a:solidFill>
              </a:rPr>
              <a:t> </a:t>
            </a:r>
            <a:r>
              <a:rPr lang="en-US" sz="2400" dirty="0">
                <a:solidFill>
                  <a:schemeClr val="tx1"/>
                </a:solidFill>
              </a:rPr>
              <a:t>1000 m</a:t>
            </a:r>
            <a:r>
              <a:rPr lang="en-US" sz="100" dirty="0">
                <a:solidFill>
                  <a:schemeClr val="tx1"/>
                </a:solidFill>
              </a:rPr>
              <a:t>eters</a:t>
            </a:r>
            <a:r>
              <a:rPr lang="en-US" sz="2400" dirty="0">
                <a:solidFill>
                  <a:schemeClr val="tx1"/>
                </a:solidFill>
              </a:rPr>
              <a:t> = 1 </a:t>
            </a:r>
            <a:r>
              <a:rPr lang="en-IN" sz="2400" dirty="0">
                <a:solidFill>
                  <a:schemeClr val="tx1"/>
                </a:solidFill>
              </a:rPr>
              <a:t>Fill in the blank </a:t>
            </a:r>
            <a:r>
              <a:rPr lang="en-US" sz="2400" dirty="0">
                <a:solidFill>
                  <a:schemeClr val="tx1"/>
                </a:solidFill>
              </a:rPr>
              <a:t>m</a:t>
            </a:r>
            <a:r>
              <a:rPr lang="en-US" sz="100" dirty="0">
                <a:solidFill>
                  <a:schemeClr val="tx1"/>
                </a:solidFill>
              </a:rPr>
              <a:t>eter</a:t>
            </a:r>
          </a:p>
        </p:txBody>
      </p:sp>
      <p:cxnSp>
        <p:nvCxnSpPr>
          <p:cNvPr id="10" name="Straight Connector 9">
            <a:extLst>
              <a:ext uri="{FF2B5EF4-FFF2-40B4-BE49-F238E27FC236}">
                <a16:creationId xmlns:a16="http://schemas.microsoft.com/office/drawing/2014/main" id="{7CBF7E79-464A-41A3-AAF5-9ED2F427214A}"/>
              </a:ext>
              <a:ext uri="{C183D7F6-B498-43B3-948B-1728B52AA6E4}">
                <adec:decorative xmlns:adec="http://schemas.microsoft.com/office/drawing/2017/decorative" val="1"/>
              </a:ext>
            </a:extLst>
          </p:cNvPr>
          <p:cNvCxnSpPr/>
          <p:nvPr/>
        </p:nvCxnSpPr>
        <p:spPr>
          <a:xfrm>
            <a:off x="2486327" y="2499889"/>
            <a:ext cx="2022173"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Content Placeholder 6">
            <a:extLst>
              <a:ext uri="{FF2B5EF4-FFF2-40B4-BE49-F238E27FC236}">
                <a16:creationId xmlns:a16="http://schemas.microsoft.com/office/drawing/2014/main" id="{93C92F2C-6BFC-4181-B349-239156A46D8B}"/>
              </a:ext>
            </a:extLst>
          </p:cNvPr>
          <p:cNvSpPr>
            <a:spLocks noGrp="1"/>
          </p:cNvSpPr>
          <p:nvPr>
            <p:ph sz="quarter" idx="15"/>
          </p:nvPr>
        </p:nvSpPr>
        <p:spPr>
          <a:xfrm>
            <a:off x="454672" y="2770352"/>
            <a:ext cx="488638" cy="378394"/>
          </a:xfrm>
        </p:spPr>
        <p:txBody>
          <a:bodyPr/>
          <a:lstStyle/>
          <a:p>
            <a:pPr marL="432" indent="0">
              <a:buNone/>
            </a:pPr>
            <a:r>
              <a:rPr lang="en-US" sz="2400" b="1" dirty="0">
                <a:solidFill>
                  <a:schemeClr val="tx2"/>
                </a:solidFill>
              </a:rPr>
              <a:t>B.</a:t>
            </a:r>
            <a:endParaRPr lang="en-US" sz="2400" dirty="0">
              <a:solidFill>
                <a:schemeClr val="tx2"/>
              </a:solidFill>
            </a:endParaRPr>
          </a:p>
        </p:txBody>
      </p:sp>
      <p:graphicFrame>
        <p:nvGraphicFramePr>
          <p:cNvPr id="11" name="Object 10" descr="1 times 10 raised to the negative sixth power grams = 1.">
            <a:extLst>
              <a:ext uri="{FF2B5EF4-FFF2-40B4-BE49-F238E27FC236}">
                <a16:creationId xmlns:a16="http://schemas.microsoft.com/office/drawing/2014/main" id="{67A740A7-5819-4960-ADE3-1BCE92FE211B}"/>
              </a:ext>
            </a:extLst>
          </p:cNvPr>
          <p:cNvGraphicFramePr>
            <a:graphicFrameLocks noChangeAspect="1"/>
          </p:cNvGraphicFramePr>
          <p:nvPr>
            <p:extLst/>
          </p:nvPr>
        </p:nvGraphicFramePr>
        <p:xfrm>
          <a:off x="966423" y="2749146"/>
          <a:ext cx="1663700" cy="444500"/>
        </p:xfrm>
        <a:graphic>
          <a:graphicData uri="http://schemas.openxmlformats.org/presentationml/2006/ole">
            <mc:AlternateContent xmlns:mc="http://schemas.openxmlformats.org/markup-compatibility/2006">
              <mc:Choice xmlns:v="urn:schemas-microsoft-com:vml" Requires="v">
                <p:oleObj spid="_x0000_s22530" name="Equation" r:id="rId3" imgW="1663560" imgH="444240" progId="Equation.DSMT4">
                  <p:embed/>
                </p:oleObj>
              </mc:Choice>
              <mc:Fallback>
                <p:oleObj name="Equation" r:id="rId3" imgW="1663560" imgH="444240" progId="Equation.DSMT4">
                  <p:embed/>
                  <p:pic>
                    <p:nvPicPr>
                      <p:cNvPr id="11" name="Object 10" descr="1 times 10 raised to the negative sixth power grams = 1.">
                        <a:extLst>
                          <a:ext uri="{FF2B5EF4-FFF2-40B4-BE49-F238E27FC236}">
                            <a16:creationId xmlns:a16="http://schemas.microsoft.com/office/drawing/2014/main" id="{67A740A7-5819-4960-ADE3-1BCE92FE211B}"/>
                          </a:ext>
                        </a:extLst>
                      </p:cNvPr>
                      <p:cNvPicPr/>
                      <p:nvPr/>
                    </p:nvPicPr>
                    <p:blipFill>
                      <a:blip r:embed="rId4"/>
                      <a:stretch>
                        <a:fillRect/>
                      </a:stretch>
                    </p:blipFill>
                    <p:spPr>
                      <a:xfrm>
                        <a:off x="966423" y="2749146"/>
                        <a:ext cx="16637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D06819FE-8940-4D34-99EE-D2B347114DBD}"/>
              </a:ext>
            </a:extLst>
          </p:cNvPr>
          <p:cNvSpPr>
            <a:spLocks noGrp="1"/>
          </p:cNvSpPr>
          <p:nvPr>
            <p:ph sz="quarter" idx="16"/>
          </p:nvPr>
        </p:nvSpPr>
        <p:spPr>
          <a:xfrm>
            <a:off x="2837982" y="2821735"/>
            <a:ext cx="2661118" cy="444500"/>
          </a:xfrm>
        </p:spPr>
        <p:txBody>
          <a:bodyPr/>
          <a:lstStyle/>
          <a:p>
            <a:pPr marL="432" indent="0">
              <a:buNone/>
            </a:pPr>
            <a:r>
              <a:rPr lang="en-IN" sz="2400" dirty="0">
                <a:solidFill>
                  <a:schemeClr val="tx1"/>
                </a:solidFill>
              </a:rPr>
              <a:t>Fill in the blank </a:t>
            </a:r>
            <a:r>
              <a:rPr lang="en-IN" sz="2400" dirty="0"/>
              <a:t>g</a:t>
            </a:r>
            <a:r>
              <a:rPr lang="en-IN" sz="100" dirty="0"/>
              <a:t>ram</a:t>
            </a:r>
            <a:endParaRPr lang="en-US" sz="100" dirty="0"/>
          </a:p>
        </p:txBody>
      </p:sp>
      <p:cxnSp>
        <p:nvCxnSpPr>
          <p:cNvPr id="12" name="Straight Connector 11">
            <a:extLst>
              <a:ext uri="{FF2B5EF4-FFF2-40B4-BE49-F238E27FC236}">
                <a16:creationId xmlns:a16="http://schemas.microsoft.com/office/drawing/2014/main" id="{9180014F-F5EB-4B55-A3C0-539C45D8BA8E}"/>
              </a:ext>
              <a:ext uri="{C183D7F6-B498-43B3-948B-1728B52AA6E4}">
                <adec:decorative xmlns:adec="http://schemas.microsoft.com/office/drawing/2017/decorative" val="1"/>
              </a:ext>
            </a:extLst>
          </p:cNvPr>
          <p:cNvCxnSpPr/>
          <p:nvPr/>
        </p:nvCxnSpPr>
        <p:spPr>
          <a:xfrm>
            <a:off x="2848499" y="3166691"/>
            <a:ext cx="1991542"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706FCF07-0796-479E-B052-CFA72DCB61D3}"/>
              </a:ext>
            </a:extLst>
          </p:cNvPr>
          <p:cNvSpPr>
            <a:spLocks noGrp="1"/>
          </p:cNvSpPr>
          <p:nvPr>
            <p:ph sz="quarter" idx="17"/>
          </p:nvPr>
        </p:nvSpPr>
        <p:spPr>
          <a:xfrm>
            <a:off x="457200" y="3383724"/>
            <a:ext cx="4382841" cy="484572"/>
          </a:xfrm>
        </p:spPr>
        <p:txBody>
          <a:bodyPr/>
          <a:lstStyle/>
          <a:p>
            <a:pPr marL="432" indent="0">
              <a:buNone/>
            </a:pPr>
            <a:r>
              <a:rPr lang="en-US" sz="2400" b="1" dirty="0">
                <a:solidFill>
                  <a:schemeClr val="tx2"/>
                </a:solidFill>
              </a:rPr>
              <a:t>C.</a:t>
            </a:r>
            <a:r>
              <a:rPr lang="en-US" sz="2400" dirty="0">
                <a:solidFill>
                  <a:schemeClr val="tx2"/>
                </a:solidFill>
              </a:rPr>
              <a:t> </a:t>
            </a:r>
            <a:r>
              <a:rPr lang="en-US" sz="2400" dirty="0">
                <a:solidFill>
                  <a:schemeClr val="tx1"/>
                </a:solidFill>
              </a:rPr>
              <a:t>0.1 L</a:t>
            </a:r>
            <a:r>
              <a:rPr lang="en-IN" sz="100" dirty="0" err="1">
                <a:solidFill>
                  <a:schemeClr val="tx1"/>
                </a:solidFill>
              </a:rPr>
              <a:t>iter</a:t>
            </a:r>
            <a:r>
              <a:rPr lang="en-US" sz="2400" dirty="0">
                <a:solidFill>
                  <a:schemeClr val="tx1"/>
                </a:solidFill>
              </a:rPr>
              <a:t> = 1 </a:t>
            </a:r>
            <a:r>
              <a:rPr lang="en-IN" sz="2400" dirty="0">
                <a:solidFill>
                  <a:schemeClr val="tx1"/>
                </a:solidFill>
              </a:rPr>
              <a:t>Fill in the blank </a:t>
            </a:r>
            <a:r>
              <a:rPr lang="en-IN" sz="2400" dirty="0" err="1">
                <a:solidFill>
                  <a:schemeClr val="tx1"/>
                </a:solidFill>
              </a:rPr>
              <a:t>L</a:t>
            </a:r>
            <a:r>
              <a:rPr lang="en-IN" sz="100" dirty="0" err="1">
                <a:solidFill>
                  <a:schemeClr val="tx1"/>
                </a:solidFill>
              </a:rPr>
              <a:t>iter</a:t>
            </a:r>
            <a:endParaRPr lang="en-US" sz="100" dirty="0">
              <a:solidFill>
                <a:schemeClr val="tx1"/>
              </a:solidFill>
            </a:endParaRPr>
          </a:p>
        </p:txBody>
      </p:sp>
      <p:cxnSp>
        <p:nvCxnSpPr>
          <p:cNvPr id="13" name="Straight Connector 12">
            <a:extLst>
              <a:ext uri="{FF2B5EF4-FFF2-40B4-BE49-F238E27FC236}">
                <a16:creationId xmlns:a16="http://schemas.microsoft.com/office/drawing/2014/main" id="{EF46A623-3306-4497-B029-E1DBCE9F5046}"/>
              </a:ext>
              <a:ext uri="{C183D7F6-B498-43B3-948B-1728B52AA6E4}">
                <adec:decorative xmlns:adec="http://schemas.microsoft.com/office/drawing/2017/decorative" val="1"/>
              </a:ext>
            </a:extLst>
          </p:cNvPr>
          <p:cNvCxnSpPr/>
          <p:nvPr/>
        </p:nvCxnSpPr>
        <p:spPr>
          <a:xfrm>
            <a:off x="2163366" y="3748581"/>
            <a:ext cx="1991542"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7682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0D7B-799F-456C-B9E1-FB393F0E3958}"/>
              </a:ext>
            </a:extLst>
          </p:cNvPr>
          <p:cNvSpPr>
            <a:spLocks noGrp="1"/>
          </p:cNvSpPr>
          <p:nvPr>
            <p:ph type="title"/>
          </p:nvPr>
        </p:nvSpPr>
        <p:spPr/>
        <p:txBody>
          <a:bodyPr/>
          <a:lstStyle/>
          <a:p>
            <a:r>
              <a:rPr lang="en-US" dirty="0"/>
              <a:t>Solution 1</a:t>
            </a:r>
            <a:endParaRPr lang="en-US" sz="2000" b="0" dirty="0"/>
          </a:p>
        </p:txBody>
      </p:sp>
      <p:sp>
        <p:nvSpPr>
          <p:cNvPr id="4" name="Content Placeholder 3">
            <a:extLst>
              <a:ext uri="{FF2B5EF4-FFF2-40B4-BE49-F238E27FC236}">
                <a16:creationId xmlns:a16="http://schemas.microsoft.com/office/drawing/2014/main" id="{B9877219-BBC8-481E-8B23-5B90C047318A}"/>
              </a:ext>
            </a:extLst>
          </p:cNvPr>
          <p:cNvSpPr>
            <a:spLocks noGrp="1"/>
          </p:cNvSpPr>
          <p:nvPr>
            <p:ph sz="quarter" idx="14"/>
          </p:nvPr>
        </p:nvSpPr>
        <p:spPr>
          <a:xfrm>
            <a:off x="460375" y="1548759"/>
            <a:ext cx="8232776" cy="417616"/>
          </a:xfrm>
        </p:spPr>
        <p:txBody>
          <a:bodyPr/>
          <a:lstStyle/>
          <a:p>
            <a:pPr marL="432" indent="0">
              <a:buNone/>
            </a:pPr>
            <a:r>
              <a:rPr lang="en-US" sz="2400" dirty="0"/>
              <a:t>Fill in the blanks with the correct prefix.</a:t>
            </a:r>
          </a:p>
        </p:txBody>
      </p:sp>
      <p:sp>
        <p:nvSpPr>
          <p:cNvPr id="5" name="Content Placeholder 4">
            <a:extLst>
              <a:ext uri="{FF2B5EF4-FFF2-40B4-BE49-F238E27FC236}">
                <a16:creationId xmlns:a16="http://schemas.microsoft.com/office/drawing/2014/main" id="{0867B80B-FA29-4621-BE88-5859BC371F7B}"/>
              </a:ext>
            </a:extLst>
          </p:cNvPr>
          <p:cNvSpPr>
            <a:spLocks noGrp="1"/>
          </p:cNvSpPr>
          <p:nvPr>
            <p:ph sz="quarter" idx="15"/>
          </p:nvPr>
        </p:nvSpPr>
        <p:spPr>
          <a:xfrm>
            <a:off x="463553" y="2075967"/>
            <a:ext cx="8229598" cy="995128"/>
          </a:xfrm>
        </p:spPr>
        <p:txBody>
          <a:bodyPr/>
          <a:lstStyle/>
          <a:p>
            <a:pPr marL="432" indent="0">
              <a:buNone/>
            </a:pPr>
            <a:r>
              <a:rPr lang="en-US" sz="2400" b="1" dirty="0">
                <a:solidFill>
                  <a:schemeClr val="tx2"/>
                </a:solidFill>
              </a:rPr>
              <a:t>A.</a:t>
            </a:r>
            <a:r>
              <a:rPr lang="en-US" sz="2400" dirty="0">
                <a:solidFill>
                  <a:schemeClr val="tx2"/>
                </a:solidFill>
              </a:rPr>
              <a:t> </a:t>
            </a:r>
            <a:r>
              <a:rPr lang="en-US" sz="2400" dirty="0">
                <a:solidFill>
                  <a:schemeClr val="tx1"/>
                </a:solidFill>
              </a:rPr>
              <a:t>1000 m</a:t>
            </a:r>
            <a:r>
              <a:rPr lang="en-US" sz="100" dirty="0">
                <a:solidFill>
                  <a:schemeClr val="tx1"/>
                </a:solidFill>
              </a:rPr>
              <a:t>eters</a:t>
            </a:r>
            <a:r>
              <a:rPr lang="en-US" sz="2400" dirty="0">
                <a:solidFill>
                  <a:schemeClr val="tx1"/>
                </a:solidFill>
              </a:rPr>
              <a:t> = 1 </a:t>
            </a:r>
            <a:r>
              <a:rPr lang="en-IN" sz="2400" dirty="0">
                <a:solidFill>
                  <a:schemeClr val="tx1"/>
                </a:solidFill>
              </a:rPr>
              <a:t>Fill in the blank </a:t>
            </a:r>
            <a:r>
              <a:rPr lang="en-US" sz="2400" dirty="0">
                <a:solidFill>
                  <a:schemeClr val="tx1"/>
                </a:solidFill>
              </a:rPr>
              <a:t>m</a:t>
            </a:r>
            <a:r>
              <a:rPr lang="en-US" sz="100" dirty="0">
                <a:solidFill>
                  <a:schemeClr val="tx1"/>
                </a:solidFill>
              </a:rPr>
              <a:t>eters</a:t>
            </a:r>
          </a:p>
          <a:p>
            <a:pPr marL="398463" indent="0">
              <a:buNone/>
            </a:pPr>
            <a:r>
              <a:rPr lang="en-US" altLang="en-US" sz="2400" dirty="0">
                <a:solidFill>
                  <a:schemeClr val="tx1"/>
                </a:solidFill>
                <a:ea typeface="ＭＳ Ｐゴシック" pitchFamily="34" charset="-128"/>
              </a:rPr>
              <a:t>The prefix for 1000 is </a:t>
            </a:r>
            <a:r>
              <a:rPr lang="en-US" altLang="en-US" sz="2400" b="1" dirty="0">
                <a:solidFill>
                  <a:schemeClr val="tx1"/>
                </a:solidFill>
                <a:ea typeface="ＭＳ Ｐゴシック" pitchFamily="34" charset="-128"/>
              </a:rPr>
              <a:t>kilo</a:t>
            </a:r>
            <a:r>
              <a:rPr lang="en-US" altLang="en-US" sz="2400" dirty="0">
                <a:solidFill>
                  <a:schemeClr val="tx1"/>
                </a:solidFill>
                <a:ea typeface="ＭＳ Ｐゴシック" pitchFamily="34" charset="-128"/>
              </a:rPr>
              <a:t>; 1000 m</a:t>
            </a:r>
            <a:r>
              <a:rPr lang="en-US" altLang="en-US" sz="100" dirty="0">
                <a:solidFill>
                  <a:schemeClr val="tx1"/>
                </a:solidFill>
                <a:ea typeface="ＭＳ Ｐゴシック" pitchFamily="34" charset="-128"/>
              </a:rPr>
              <a:t>eters</a:t>
            </a:r>
            <a:r>
              <a:rPr lang="en-US" altLang="en-US" sz="2400" dirty="0">
                <a:solidFill>
                  <a:schemeClr val="tx1"/>
                </a:solidFill>
                <a:ea typeface="ＭＳ Ｐゴシック" pitchFamily="34" charset="-128"/>
              </a:rPr>
              <a:t> = 1 k</a:t>
            </a:r>
            <a:r>
              <a:rPr lang="en-US" altLang="en-US" sz="100" dirty="0">
                <a:solidFill>
                  <a:schemeClr val="tx1"/>
                </a:solidFill>
                <a:ea typeface="ＭＳ Ｐゴシック" pitchFamily="34" charset="-128"/>
              </a:rPr>
              <a:t>ilo</a:t>
            </a:r>
            <a:r>
              <a:rPr lang="en-US" altLang="en-US" sz="2400" dirty="0">
                <a:solidFill>
                  <a:schemeClr val="tx1"/>
                </a:solidFill>
                <a:ea typeface="ＭＳ Ｐゴシック" pitchFamily="34" charset="-128"/>
              </a:rPr>
              <a:t>m</a:t>
            </a:r>
            <a:r>
              <a:rPr lang="en-US" altLang="en-US" sz="100" dirty="0">
                <a:solidFill>
                  <a:schemeClr val="tx1"/>
                </a:solidFill>
                <a:ea typeface="ＭＳ Ｐゴシック" pitchFamily="34" charset="-128"/>
              </a:rPr>
              <a:t>eters</a:t>
            </a:r>
            <a:r>
              <a:rPr lang="en-US" altLang="en-US" sz="2400" dirty="0">
                <a:solidFill>
                  <a:schemeClr val="tx1"/>
                </a:solidFill>
                <a:ea typeface="ＭＳ Ｐゴシック" pitchFamily="34" charset="-128"/>
              </a:rPr>
              <a:t>.</a:t>
            </a:r>
            <a:endParaRPr lang="en-US" sz="2400" dirty="0">
              <a:solidFill>
                <a:schemeClr val="tx1"/>
              </a:solidFill>
            </a:endParaRPr>
          </a:p>
        </p:txBody>
      </p:sp>
      <p:cxnSp>
        <p:nvCxnSpPr>
          <p:cNvPr id="13" name="Straight Connector 12">
            <a:extLst>
              <a:ext uri="{FF2B5EF4-FFF2-40B4-BE49-F238E27FC236}">
                <a16:creationId xmlns:a16="http://schemas.microsoft.com/office/drawing/2014/main" id="{42755AD3-DEB9-4B46-83F3-0E76CA6A66E4}"/>
              </a:ext>
              <a:ext uri="{C183D7F6-B498-43B3-948B-1728B52AA6E4}">
                <adec:decorative xmlns:adec="http://schemas.microsoft.com/office/drawing/2017/decorative" val="1"/>
              </a:ext>
            </a:extLst>
          </p:cNvPr>
          <p:cNvCxnSpPr/>
          <p:nvPr/>
        </p:nvCxnSpPr>
        <p:spPr>
          <a:xfrm>
            <a:off x="2537000" y="2434934"/>
            <a:ext cx="1991542"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9BA881D7-ECB6-4A21-8AD6-9DFAB8EE5592}"/>
              </a:ext>
              <a:ext uri="{C183D7F6-B498-43B3-948B-1728B52AA6E4}">
                <adec:decorative xmlns:adec="http://schemas.microsoft.com/office/drawing/2017/decorative" val="1"/>
              </a:ext>
            </a:extLst>
          </p:cNvPr>
          <p:cNvSpPr>
            <a:spLocks noGrp="1"/>
          </p:cNvSpPr>
          <p:nvPr>
            <p:ph sz="quarter" idx="16"/>
          </p:nvPr>
        </p:nvSpPr>
        <p:spPr>
          <a:xfrm>
            <a:off x="463553" y="3382739"/>
            <a:ext cx="399846" cy="450032"/>
          </a:xfrm>
        </p:spPr>
        <p:txBody>
          <a:bodyPr/>
          <a:lstStyle/>
          <a:p>
            <a:pPr marL="432" indent="0">
              <a:buNone/>
            </a:pPr>
            <a:r>
              <a:rPr lang="en-US" sz="2400" b="1" dirty="0">
                <a:solidFill>
                  <a:schemeClr val="tx2"/>
                </a:solidFill>
              </a:rPr>
              <a:t>B.</a:t>
            </a:r>
          </a:p>
        </p:txBody>
      </p:sp>
      <p:graphicFrame>
        <p:nvGraphicFramePr>
          <p:cNvPr id="14" name="Object 13" descr="1 times 10 raised to the negative sixth power grams = 1.">
            <a:extLst>
              <a:ext uri="{FF2B5EF4-FFF2-40B4-BE49-F238E27FC236}">
                <a16:creationId xmlns:a16="http://schemas.microsoft.com/office/drawing/2014/main" id="{2F79D5AC-E9BA-4AA7-9F32-DB087D1FAB32}"/>
              </a:ext>
            </a:extLst>
          </p:cNvPr>
          <p:cNvGraphicFramePr>
            <a:graphicFrameLocks noChangeAspect="1"/>
          </p:cNvGraphicFramePr>
          <p:nvPr>
            <p:extLst/>
          </p:nvPr>
        </p:nvGraphicFramePr>
        <p:xfrm>
          <a:off x="863397" y="3357411"/>
          <a:ext cx="1663700" cy="444500"/>
        </p:xfrm>
        <a:graphic>
          <a:graphicData uri="http://schemas.openxmlformats.org/presentationml/2006/ole">
            <mc:AlternateContent xmlns:mc="http://schemas.openxmlformats.org/markup-compatibility/2006">
              <mc:Choice xmlns:v="urn:schemas-microsoft-com:vml" Requires="v">
                <p:oleObj spid="_x0000_s23554" name="Equation" r:id="rId3" imgW="1663560" imgH="444240" progId="Equation.DSMT4">
                  <p:embed/>
                </p:oleObj>
              </mc:Choice>
              <mc:Fallback>
                <p:oleObj name="Equation" r:id="rId3" imgW="1663560" imgH="444240" progId="Equation.DSMT4">
                  <p:embed/>
                  <p:pic>
                    <p:nvPicPr>
                      <p:cNvPr id="14" name="Object 13" descr="1 times 10 raised to the negative sixth power grams = 1.">
                        <a:extLst>
                          <a:ext uri="{FF2B5EF4-FFF2-40B4-BE49-F238E27FC236}">
                            <a16:creationId xmlns:a16="http://schemas.microsoft.com/office/drawing/2014/main" id="{2F79D5AC-E9BA-4AA7-9F32-DB087D1FAB32}"/>
                          </a:ext>
                        </a:extLst>
                      </p:cNvPr>
                      <p:cNvPicPr/>
                      <p:nvPr/>
                    </p:nvPicPr>
                    <p:blipFill>
                      <a:blip r:embed="rId4"/>
                      <a:stretch>
                        <a:fillRect/>
                      </a:stretch>
                    </p:blipFill>
                    <p:spPr>
                      <a:xfrm>
                        <a:off x="863397" y="3357411"/>
                        <a:ext cx="1663700" cy="4445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39014C99-5E45-4B4A-AA3E-3EF357E16510}"/>
              </a:ext>
            </a:extLst>
          </p:cNvPr>
          <p:cNvSpPr>
            <a:spLocks noGrp="1"/>
          </p:cNvSpPr>
          <p:nvPr>
            <p:ph sz="quarter" idx="17"/>
          </p:nvPr>
        </p:nvSpPr>
        <p:spPr>
          <a:xfrm>
            <a:off x="2637430" y="3388271"/>
            <a:ext cx="2480670" cy="444500"/>
          </a:xfrm>
        </p:spPr>
        <p:txBody>
          <a:bodyPr/>
          <a:lstStyle/>
          <a:p>
            <a:pPr marL="432" indent="0">
              <a:buNone/>
            </a:pPr>
            <a:r>
              <a:rPr lang="en-IN" sz="2400" dirty="0">
                <a:solidFill>
                  <a:schemeClr val="tx1"/>
                </a:solidFill>
              </a:rPr>
              <a:t>Fill in the blank </a:t>
            </a:r>
            <a:r>
              <a:rPr lang="en-US" sz="2400" dirty="0">
                <a:solidFill>
                  <a:schemeClr val="tx1"/>
                </a:solidFill>
              </a:rPr>
              <a:t>g</a:t>
            </a:r>
            <a:r>
              <a:rPr lang="en-US" sz="100" dirty="0">
                <a:solidFill>
                  <a:schemeClr val="tx1"/>
                </a:solidFill>
              </a:rPr>
              <a:t>ram</a:t>
            </a:r>
          </a:p>
        </p:txBody>
      </p:sp>
      <p:cxnSp>
        <p:nvCxnSpPr>
          <p:cNvPr id="15" name="Straight Connector 14">
            <a:extLst>
              <a:ext uri="{FF2B5EF4-FFF2-40B4-BE49-F238E27FC236}">
                <a16:creationId xmlns:a16="http://schemas.microsoft.com/office/drawing/2014/main" id="{408EB77F-5110-4D86-AE50-E61D71D3E006}"/>
              </a:ext>
              <a:ext uri="{C183D7F6-B498-43B3-948B-1728B52AA6E4}">
                <adec:decorative xmlns:adec="http://schemas.microsoft.com/office/drawing/2017/decorative" val="1"/>
              </a:ext>
            </a:extLst>
          </p:cNvPr>
          <p:cNvCxnSpPr/>
          <p:nvPr/>
        </p:nvCxnSpPr>
        <p:spPr>
          <a:xfrm>
            <a:off x="2668096" y="3759943"/>
            <a:ext cx="1991542"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Content Placeholder 6">
            <a:extLst>
              <a:ext uri="{FF2B5EF4-FFF2-40B4-BE49-F238E27FC236}">
                <a16:creationId xmlns:a16="http://schemas.microsoft.com/office/drawing/2014/main" id="{D46A7047-FFA4-4A47-B45B-AB4F32293839}"/>
              </a:ext>
            </a:extLst>
          </p:cNvPr>
          <p:cNvSpPr>
            <a:spLocks noGrp="1"/>
          </p:cNvSpPr>
          <p:nvPr>
            <p:ph sz="quarter" idx="18"/>
          </p:nvPr>
        </p:nvSpPr>
        <p:spPr>
          <a:xfrm>
            <a:off x="457201" y="3979720"/>
            <a:ext cx="2300748" cy="444500"/>
          </a:xfrm>
        </p:spPr>
        <p:txBody>
          <a:bodyPr/>
          <a:lstStyle/>
          <a:p>
            <a:pPr marL="398463" indent="0">
              <a:buNone/>
            </a:pPr>
            <a:r>
              <a:rPr lang="en-US" sz="2400" dirty="0"/>
              <a:t>The prefix for</a:t>
            </a:r>
          </a:p>
        </p:txBody>
      </p:sp>
      <p:graphicFrame>
        <p:nvGraphicFramePr>
          <p:cNvPr id="16" name="Object 15" descr="1 times 10 raised to the negative sixth power.">
            <a:extLst>
              <a:ext uri="{FF2B5EF4-FFF2-40B4-BE49-F238E27FC236}">
                <a16:creationId xmlns:a16="http://schemas.microsoft.com/office/drawing/2014/main" id="{2A8F0B3B-1644-4AC5-9164-F186DBA85E9F}"/>
              </a:ext>
            </a:extLst>
          </p:cNvPr>
          <p:cNvGraphicFramePr>
            <a:graphicFrameLocks noChangeAspect="1"/>
          </p:cNvGraphicFramePr>
          <p:nvPr>
            <p:extLst/>
          </p:nvPr>
        </p:nvGraphicFramePr>
        <p:xfrm>
          <a:off x="2834538" y="3950090"/>
          <a:ext cx="977900" cy="381000"/>
        </p:xfrm>
        <a:graphic>
          <a:graphicData uri="http://schemas.openxmlformats.org/presentationml/2006/ole">
            <mc:AlternateContent xmlns:mc="http://schemas.openxmlformats.org/markup-compatibility/2006">
              <mc:Choice xmlns:v="urn:schemas-microsoft-com:vml" Requires="v">
                <p:oleObj spid="_x0000_s23555" name="Equation" r:id="rId5" imgW="977760" imgH="380880" progId="Equation.DSMT4">
                  <p:embed/>
                </p:oleObj>
              </mc:Choice>
              <mc:Fallback>
                <p:oleObj name="Equation" r:id="rId5" imgW="977760" imgH="380880" progId="Equation.DSMT4">
                  <p:embed/>
                  <p:pic>
                    <p:nvPicPr>
                      <p:cNvPr id="16" name="Object 15" descr="1 times 10 raised to the negative sixth power.">
                        <a:extLst>
                          <a:ext uri="{FF2B5EF4-FFF2-40B4-BE49-F238E27FC236}">
                            <a16:creationId xmlns:a16="http://schemas.microsoft.com/office/drawing/2014/main" id="{2A8F0B3B-1644-4AC5-9164-F186DBA85E9F}"/>
                          </a:ext>
                        </a:extLst>
                      </p:cNvPr>
                      <p:cNvPicPr/>
                      <p:nvPr/>
                    </p:nvPicPr>
                    <p:blipFill>
                      <a:blip r:embed="rId6"/>
                      <a:stretch>
                        <a:fillRect/>
                      </a:stretch>
                    </p:blipFill>
                    <p:spPr>
                      <a:xfrm>
                        <a:off x="2834538" y="3950090"/>
                        <a:ext cx="9779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7B95AE09-5344-4B66-BB72-F57445C50C85}"/>
              </a:ext>
              <a:ext uri="{C183D7F6-B498-43B3-948B-1728B52AA6E4}">
                <adec:decorative xmlns:adec="http://schemas.microsoft.com/office/drawing/2017/decorative" val="1"/>
              </a:ext>
            </a:extLst>
          </p:cNvPr>
          <p:cNvSpPr>
            <a:spLocks noGrp="1"/>
          </p:cNvSpPr>
          <p:nvPr>
            <p:ph sz="quarter" idx="19"/>
          </p:nvPr>
        </p:nvSpPr>
        <p:spPr>
          <a:xfrm>
            <a:off x="3872190" y="3979720"/>
            <a:ext cx="1434101" cy="444796"/>
          </a:xfrm>
        </p:spPr>
        <p:txBody>
          <a:bodyPr/>
          <a:lstStyle/>
          <a:p>
            <a:pPr marL="101600" indent="0">
              <a:buNone/>
            </a:pPr>
            <a:r>
              <a:rPr lang="en-US" sz="2400" dirty="0"/>
              <a:t>is </a:t>
            </a:r>
            <a:r>
              <a:rPr lang="en-US" sz="2400" b="1" dirty="0"/>
              <a:t>micro</a:t>
            </a:r>
            <a:r>
              <a:rPr lang="en-US" sz="2400" dirty="0"/>
              <a:t>;</a:t>
            </a:r>
          </a:p>
        </p:txBody>
      </p:sp>
      <p:graphicFrame>
        <p:nvGraphicFramePr>
          <p:cNvPr id="17" name="Object 16" descr="1 times 10 raised to the negative sixth power grams = 1 microgram. ">
            <a:extLst>
              <a:ext uri="{FF2B5EF4-FFF2-40B4-BE49-F238E27FC236}">
                <a16:creationId xmlns:a16="http://schemas.microsoft.com/office/drawing/2014/main" id="{679BC454-F5B8-4ABE-8C41-58ECC2F532D5}"/>
              </a:ext>
            </a:extLst>
          </p:cNvPr>
          <p:cNvGraphicFramePr>
            <a:graphicFrameLocks noChangeAspect="1"/>
          </p:cNvGraphicFramePr>
          <p:nvPr>
            <p:extLst/>
          </p:nvPr>
        </p:nvGraphicFramePr>
        <p:xfrm>
          <a:off x="5346865" y="3943041"/>
          <a:ext cx="3022600" cy="482600"/>
        </p:xfrm>
        <a:graphic>
          <a:graphicData uri="http://schemas.openxmlformats.org/presentationml/2006/ole">
            <mc:AlternateContent xmlns:mc="http://schemas.openxmlformats.org/markup-compatibility/2006">
              <mc:Choice xmlns:v="urn:schemas-microsoft-com:vml" Requires="v">
                <p:oleObj spid="_x0000_s23556" name="Equation" r:id="rId7" imgW="3022560" imgH="482400" progId="Equation.DSMT4">
                  <p:embed/>
                </p:oleObj>
              </mc:Choice>
              <mc:Fallback>
                <p:oleObj name="Equation" r:id="rId7" imgW="3022560" imgH="482400" progId="Equation.DSMT4">
                  <p:embed/>
                  <p:pic>
                    <p:nvPicPr>
                      <p:cNvPr id="17" name="Object 16" descr="1 times 10 raised to the negative sixth power grams = 1 microgram. ">
                        <a:extLst>
                          <a:ext uri="{FF2B5EF4-FFF2-40B4-BE49-F238E27FC236}">
                            <a16:creationId xmlns:a16="http://schemas.microsoft.com/office/drawing/2014/main" id="{679BC454-F5B8-4ABE-8C41-58ECC2F532D5}"/>
                          </a:ext>
                        </a:extLst>
                      </p:cNvPr>
                      <p:cNvPicPr/>
                      <p:nvPr/>
                    </p:nvPicPr>
                    <p:blipFill>
                      <a:blip r:embed="rId8"/>
                      <a:stretch>
                        <a:fillRect/>
                      </a:stretch>
                    </p:blipFill>
                    <p:spPr>
                      <a:xfrm>
                        <a:off x="5346865" y="3943041"/>
                        <a:ext cx="3022600" cy="4826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72AA4915-EFFD-44FE-B487-60BD263C3517}"/>
              </a:ext>
            </a:extLst>
          </p:cNvPr>
          <p:cNvSpPr>
            <a:spLocks noGrp="1"/>
          </p:cNvSpPr>
          <p:nvPr>
            <p:ph sz="quarter" idx="20"/>
          </p:nvPr>
        </p:nvSpPr>
        <p:spPr>
          <a:xfrm>
            <a:off x="457201" y="4722606"/>
            <a:ext cx="4202437" cy="475856"/>
          </a:xfrm>
        </p:spPr>
        <p:txBody>
          <a:bodyPr/>
          <a:lstStyle/>
          <a:p>
            <a:pPr marL="0" indent="0">
              <a:buNone/>
            </a:pPr>
            <a:r>
              <a:rPr lang="en-US" sz="2400" b="1" dirty="0">
                <a:solidFill>
                  <a:schemeClr val="tx2"/>
                </a:solidFill>
              </a:rPr>
              <a:t>C.</a:t>
            </a:r>
            <a:r>
              <a:rPr lang="en-US" sz="2400" dirty="0">
                <a:solidFill>
                  <a:schemeClr val="tx2"/>
                </a:solidFill>
              </a:rPr>
              <a:t> </a:t>
            </a:r>
            <a:r>
              <a:rPr lang="en-US" sz="2400" dirty="0"/>
              <a:t>0.1 L</a:t>
            </a:r>
            <a:r>
              <a:rPr lang="en-US" sz="100" dirty="0">
                <a:solidFill>
                  <a:schemeClr val="bg1"/>
                </a:solidFill>
              </a:rPr>
              <a:t>iter</a:t>
            </a:r>
            <a:r>
              <a:rPr lang="en-US" sz="2400" dirty="0"/>
              <a:t> = </a:t>
            </a:r>
            <a:r>
              <a:rPr lang="en-US" sz="2400" dirty="0">
                <a:solidFill>
                  <a:schemeClr val="tx1"/>
                </a:solidFill>
              </a:rPr>
              <a:t>1 </a:t>
            </a:r>
            <a:r>
              <a:rPr lang="en-IN" sz="2400" dirty="0">
                <a:solidFill>
                  <a:schemeClr val="tx1"/>
                </a:solidFill>
              </a:rPr>
              <a:t>Fill in the blank L</a:t>
            </a:r>
            <a:r>
              <a:rPr lang="en-IN" sz="100" dirty="0">
                <a:solidFill>
                  <a:schemeClr val="tx1"/>
                </a:solidFill>
              </a:rPr>
              <a:t>iter</a:t>
            </a:r>
            <a:endParaRPr lang="en-US" sz="100" dirty="0">
              <a:solidFill>
                <a:schemeClr val="tx1"/>
              </a:solidFill>
            </a:endParaRPr>
          </a:p>
        </p:txBody>
      </p:sp>
      <p:cxnSp>
        <p:nvCxnSpPr>
          <p:cNvPr id="18" name="Straight Connector 17">
            <a:extLst>
              <a:ext uri="{FF2B5EF4-FFF2-40B4-BE49-F238E27FC236}">
                <a16:creationId xmlns:a16="http://schemas.microsoft.com/office/drawing/2014/main" id="{731582ED-821E-4C4B-9CB7-703DA57222E4}"/>
              </a:ext>
              <a:ext uri="{C183D7F6-B498-43B3-948B-1728B52AA6E4}">
                <adec:decorative xmlns:adec="http://schemas.microsoft.com/office/drawing/2017/decorative" val="1"/>
              </a:ext>
            </a:extLst>
          </p:cNvPr>
          <p:cNvCxnSpPr/>
          <p:nvPr/>
        </p:nvCxnSpPr>
        <p:spPr>
          <a:xfrm>
            <a:off x="2154774" y="5106967"/>
            <a:ext cx="1991542"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Content Placeholder 9">
            <a:extLst>
              <a:ext uri="{FF2B5EF4-FFF2-40B4-BE49-F238E27FC236}">
                <a16:creationId xmlns:a16="http://schemas.microsoft.com/office/drawing/2014/main" id="{D5AB27D3-BCF5-41E3-A337-F0D40EAD2289}"/>
              </a:ext>
            </a:extLst>
          </p:cNvPr>
          <p:cNvSpPr>
            <a:spLocks noGrp="1"/>
          </p:cNvSpPr>
          <p:nvPr>
            <p:ph sz="quarter" idx="21"/>
          </p:nvPr>
        </p:nvSpPr>
        <p:spPr>
          <a:xfrm>
            <a:off x="457201" y="5301698"/>
            <a:ext cx="8229599" cy="417615"/>
          </a:xfrm>
        </p:spPr>
        <p:txBody>
          <a:bodyPr/>
          <a:lstStyle/>
          <a:p>
            <a:pPr marL="398463" indent="0">
              <a:buNone/>
            </a:pPr>
            <a:r>
              <a:rPr lang="en-US" sz="2400" dirty="0">
                <a:solidFill>
                  <a:schemeClr val="tx1"/>
                </a:solidFill>
              </a:rPr>
              <a:t>The prefix for 0.1 is </a:t>
            </a:r>
            <a:r>
              <a:rPr lang="en-US" sz="2400" b="1" dirty="0">
                <a:solidFill>
                  <a:schemeClr val="tx1"/>
                </a:solidFill>
              </a:rPr>
              <a:t>deci</a:t>
            </a:r>
            <a:r>
              <a:rPr lang="en-US" sz="2400" dirty="0">
                <a:solidFill>
                  <a:schemeClr val="tx1"/>
                </a:solidFill>
              </a:rPr>
              <a:t>; 0.1 L</a:t>
            </a:r>
            <a:r>
              <a:rPr lang="en-US" sz="100" dirty="0">
                <a:solidFill>
                  <a:schemeClr val="tx1"/>
                </a:solidFill>
              </a:rPr>
              <a:t>iters</a:t>
            </a:r>
            <a:r>
              <a:rPr lang="en-US" sz="2400" dirty="0">
                <a:solidFill>
                  <a:schemeClr val="tx1"/>
                </a:solidFill>
              </a:rPr>
              <a:t> = 1 d</a:t>
            </a:r>
            <a:r>
              <a:rPr lang="en-US" sz="100" dirty="0">
                <a:solidFill>
                  <a:schemeClr val="tx1"/>
                </a:solidFill>
              </a:rPr>
              <a:t>eci</a:t>
            </a:r>
            <a:r>
              <a:rPr lang="en-US" sz="2400" dirty="0">
                <a:solidFill>
                  <a:schemeClr val="tx1"/>
                </a:solidFill>
              </a:rPr>
              <a:t>L</a:t>
            </a:r>
            <a:r>
              <a:rPr lang="en-US" sz="100" dirty="0">
                <a:solidFill>
                  <a:schemeClr val="tx1"/>
                </a:solidFill>
              </a:rPr>
              <a:t>iters</a:t>
            </a:r>
            <a:r>
              <a:rPr lang="en-US" sz="2400" dirty="0">
                <a:solidFill>
                  <a:schemeClr val="tx1"/>
                </a:solidFill>
              </a:rPr>
              <a:t>.</a:t>
            </a:r>
          </a:p>
        </p:txBody>
      </p:sp>
    </p:spTree>
    <p:extLst>
      <p:ext uri="{BB962C8B-B14F-4D97-AF65-F5344CB8AC3E}">
        <p14:creationId xmlns:p14="http://schemas.microsoft.com/office/powerpoint/2010/main" val="12274673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A3896-7D23-40A5-A095-1FD05E60179F}"/>
              </a:ext>
            </a:extLst>
          </p:cNvPr>
          <p:cNvSpPr>
            <a:spLocks noGrp="1"/>
          </p:cNvSpPr>
          <p:nvPr>
            <p:ph type="title"/>
          </p:nvPr>
        </p:nvSpPr>
        <p:spPr/>
        <p:txBody>
          <a:bodyPr/>
          <a:lstStyle/>
          <a:p>
            <a:r>
              <a:rPr lang="en-US" dirty="0"/>
              <a:t>Measuring Length: Equalities </a:t>
            </a:r>
            <a:r>
              <a:rPr lang="en-US" sz="2000" b="0" dirty="0"/>
              <a:t>(1 of 2)</a:t>
            </a:r>
          </a:p>
        </p:txBody>
      </p:sp>
      <p:sp>
        <p:nvSpPr>
          <p:cNvPr id="3" name="Content Placeholder 2">
            <a:extLst>
              <a:ext uri="{FF2B5EF4-FFF2-40B4-BE49-F238E27FC236}">
                <a16:creationId xmlns:a16="http://schemas.microsoft.com/office/drawing/2014/main" id="{595F3454-DA31-4385-AE69-BE8FFD0A1855}"/>
              </a:ext>
            </a:extLst>
          </p:cNvPr>
          <p:cNvSpPr>
            <a:spLocks noGrp="1"/>
          </p:cNvSpPr>
          <p:nvPr>
            <p:ph sz="quarter" idx="13"/>
          </p:nvPr>
        </p:nvSpPr>
        <p:spPr>
          <a:xfrm>
            <a:off x="457199" y="1556327"/>
            <a:ext cx="8108831" cy="1703068"/>
          </a:xfrm>
        </p:spPr>
        <p:txBody>
          <a:bodyPr/>
          <a:lstStyle/>
          <a:p>
            <a:pPr marL="432" indent="0">
              <a:buNone/>
            </a:pPr>
            <a:r>
              <a:rPr lang="en-US" dirty="0"/>
              <a:t>An </a:t>
            </a:r>
            <a:r>
              <a:rPr lang="en-US" b="1" dirty="0"/>
              <a:t>equality</a:t>
            </a:r>
            <a:r>
              <a:rPr lang="en-US" dirty="0"/>
              <a:t> shows the relationship between two units that measure the same quantity.</a:t>
            </a:r>
          </a:p>
          <a:p>
            <a:pPr marL="432" indent="0">
              <a:buNone/>
            </a:pPr>
            <a:r>
              <a:rPr lang="en-US" dirty="0"/>
              <a:t>Each of the following equalities describes the same length in a different unit:</a:t>
            </a:r>
          </a:p>
        </p:txBody>
      </p:sp>
      <p:graphicFrame>
        <p:nvGraphicFramePr>
          <p:cNvPr id="4" name="Object 3" descr="First. 1 meter = 100 centimeters = 1 times 10 raised to the second power centimeters. Second. 1 meter = 1000 millimeters = 1 times 10 raised to the third power millimeters. Third. 1 centimeter = 10 millimeters = 1 times 10 raised to the first power millimeters.">
            <a:extLst>
              <a:ext uri="{FF2B5EF4-FFF2-40B4-BE49-F238E27FC236}">
                <a16:creationId xmlns:a16="http://schemas.microsoft.com/office/drawing/2014/main" id="{8C2796B0-9684-4397-9FC6-3D5357A6CCF0}"/>
              </a:ext>
            </a:extLst>
          </p:cNvPr>
          <p:cNvGraphicFramePr>
            <a:graphicFrameLocks noChangeAspect="1"/>
          </p:cNvGraphicFramePr>
          <p:nvPr>
            <p:extLst/>
          </p:nvPr>
        </p:nvGraphicFramePr>
        <p:xfrm>
          <a:off x="2230284" y="3691702"/>
          <a:ext cx="4622800" cy="1663700"/>
        </p:xfrm>
        <a:graphic>
          <a:graphicData uri="http://schemas.openxmlformats.org/presentationml/2006/ole">
            <mc:AlternateContent xmlns:mc="http://schemas.openxmlformats.org/markup-compatibility/2006">
              <mc:Choice xmlns:v="urn:schemas-microsoft-com:vml" Requires="v">
                <p:oleObj spid="_x0000_s24578" name="Equation" r:id="rId3" imgW="4622760" imgH="1663560" progId="Equation.DSMT4">
                  <p:embed/>
                </p:oleObj>
              </mc:Choice>
              <mc:Fallback>
                <p:oleObj name="Equation" r:id="rId3" imgW="4622760" imgH="1663560" progId="Equation.DSMT4">
                  <p:embed/>
                  <p:pic>
                    <p:nvPicPr>
                      <p:cNvPr id="4" name="Object 3" descr="First. 1 meter = 100 centimeters = 1 times 10 raised to the second power centimeters. Second. 1 meter = 1000 millimeters = 1 times 10 raised to the third power millimeters. Third. 1 centimeter = 10 millimeters = 1 times 10 raised to the first power millimeters.">
                        <a:extLst>
                          <a:ext uri="{FF2B5EF4-FFF2-40B4-BE49-F238E27FC236}">
                            <a16:creationId xmlns:a16="http://schemas.microsoft.com/office/drawing/2014/main" id="{8C2796B0-9684-4397-9FC6-3D5357A6CCF0}"/>
                          </a:ext>
                        </a:extLst>
                      </p:cNvPr>
                      <p:cNvPicPr/>
                      <p:nvPr/>
                    </p:nvPicPr>
                    <p:blipFill>
                      <a:blip r:embed="rId4"/>
                      <a:stretch>
                        <a:fillRect/>
                      </a:stretch>
                    </p:blipFill>
                    <p:spPr>
                      <a:xfrm>
                        <a:off x="2230284" y="3691702"/>
                        <a:ext cx="4622800" cy="1663700"/>
                      </a:xfrm>
                      <a:prstGeom prst="rect">
                        <a:avLst/>
                      </a:prstGeom>
                    </p:spPr>
                  </p:pic>
                </p:oleObj>
              </mc:Fallback>
            </mc:AlternateContent>
          </a:graphicData>
        </a:graphic>
      </p:graphicFrame>
    </p:spTree>
    <p:extLst>
      <p:ext uri="{BB962C8B-B14F-4D97-AF65-F5344CB8AC3E}">
        <p14:creationId xmlns:p14="http://schemas.microsoft.com/office/powerpoint/2010/main" val="3691270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8AE1-7717-432C-9F75-795A93D63CAA}"/>
              </a:ext>
            </a:extLst>
          </p:cNvPr>
          <p:cNvSpPr>
            <a:spLocks noGrp="1"/>
          </p:cNvSpPr>
          <p:nvPr>
            <p:ph type="title"/>
          </p:nvPr>
        </p:nvSpPr>
        <p:spPr/>
        <p:txBody>
          <a:bodyPr/>
          <a:lstStyle/>
          <a:p>
            <a:r>
              <a:rPr lang="en-US" dirty="0"/>
              <a:t>Measuring Length: Equalities </a:t>
            </a:r>
            <a:r>
              <a:rPr lang="en-US" sz="2000" b="0" dirty="0"/>
              <a:t>(2 of 2)</a:t>
            </a:r>
            <a:endParaRPr lang="en-US" dirty="0"/>
          </a:p>
        </p:txBody>
      </p:sp>
      <p:pic>
        <p:nvPicPr>
          <p:cNvPr id="6" name="Content Placeholder 5" descr="The length of 1 meter is the same as 10 decimeters, 100 centimeters, or 1000 millimeters. On the meter stick, each decimeter is divided into 10 centimeters. Each centimeter is divided into 10 millimeters, and each millimeter is marked on the meter stick.">
            <a:extLst>
              <a:ext uri="{FF2B5EF4-FFF2-40B4-BE49-F238E27FC236}">
                <a16:creationId xmlns:a16="http://schemas.microsoft.com/office/drawing/2014/main" id="{8CBF1A3B-A67B-4BE5-9BD6-CBC9C3303274}"/>
              </a:ext>
            </a:extLst>
          </p:cNvPr>
          <p:cNvPicPr>
            <a:picLocks noGrp="1" noChangeAspect="1"/>
          </p:cNvPicPr>
          <p:nvPr>
            <p:ph sz="quarter" idx="14"/>
          </p:nvPr>
        </p:nvPicPr>
        <p:blipFill>
          <a:blip r:embed="rId2"/>
          <a:stretch>
            <a:fillRect/>
          </a:stretch>
        </p:blipFill>
        <p:spPr>
          <a:xfrm>
            <a:off x="743380" y="1555200"/>
            <a:ext cx="7657240" cy="3286029"/>
          </a:xfrm>
          <a:prstGeom prst="rect">
            <a:avLst/>
          </a:prstGeom>
        </p:spPr>
      </p:pic>
      <p:sp>
        <p:nvSpPr>
          <p:cNvPr id="3" name="Content Placeholder 2">
            <a:extLst>
              <a:ext uri="{FF2B5EF4-FFF2-40B4-BE49-F238E27FC236}">
                <a16:creationId xmlns:a16="http://schemas.microsoft.com/office/drawing/2014/main" id="{014CC7AA-4533-4880-B4BC-952F4CA1DDE6}"/>
              </a:ext>
            </a:extLst>
          </p:cNvPr>
          <p:cNvSpPr>
            <a:spLocks noGrp="1"/>
          </p:cNvSpPr>
          <p:nvPr>
            <p:ph sz="quarter" idx="13"/>
          </p:nvPr>
        </p:nvSpPr>
        <p:spPr>
          <a:xfrm>
            <a:off x="457200" y="5403292"/>
            <a:ext cx="8229600" cy="778659"/>
          </a:xfrm>
        </p:spPr>
        <p:txBody>
          <a:bodyPr/>
          <a:lstStyle/>
          <a:p>
            <a:pPr marL="432" indent="0">
              <a:buNone/>
            </a:pPr>
            <a:r>
              <a:rPr lang="en-IN" sz="2400" dirty="0"/>
              <a:t>The metric length of 1 m</a:t>
            </a:r>
            <a:r>
              <a:rPr lang="en-IN" sz="100" dirty="0"/>
              <a:t>eter</a:t>
            </a:r>
            <a:r>
              <a:rPr lang="en-IN" sz="2400" dirty="0"/>
              <a:t> is the same length as 10 d</a:t>
            </a:r>
            <a:r>
              <a:rPr lang="en-IN" sz="100" dirty="0"/>
              <a:t>eci</a:t>
            </a:r>
            <a:r>
              <a:rPr lang="en-IN" sz="2400" dirty="0"/>
              <a:t>m</a:t>
            </a:r>
            <a:r>
              <a:rPr lang="en-IN" sz="100" dirty="0"/>
              <a:t>eters</a:t>
            </a:r>
            <a:r>
              <a:rPr lang="en-IN" sz="2400" dirty="0"/>
              <a:t>, 100 c</a:t>
            </a:r>
            <a:r>
              <a:rPr lang="en-IN" sz="100" dirty="0"/>
              <a:t>enti</a:t>
            </a:r>
            <a:r>
              <a:rPr lang="en-IN" sz="2400" dirty="0"/>
              <a:t>m</a:t>
            </a:r>
            <a:r>
              <a:rPr lang="en-IN" sz="100" dirty="0"/>
              <a:t>eters</a:t>
            </a:r>
            <a:r>
              <a:rPr lang="en-IN" sz="2400" dirty="0"/>
              <a:t>, and 1000 m</a:t>
            </a:r>
            <a:r>
              <a:rPr lang="en-IN" sz="100" dirty="0"/>
              <a:t>illi</a:t>
            </a:r>
            <a:r>
              <a:rPr lang="en-IN" sz="2400" dirty="0"/>
              <a:t>m</a:t>
            </a:r>
            <a:r>
              <a:rPr lang="en-IN" sz="100" dirty="0"/>
              <a:t>eters</a:t>
            </a:r>
            <a:r>
              <a:rPr lang="en-IN" sz="2400" dirty="0"/>
              <a:t>.</a:t>
            </a:r>
          </a:p>
        </p:txBody>
      </p:sp>
    </p:spTree>
    <p:extLst>
      <p:ext uri="{BB962C8B-B14F-4D97-AF65-F5344CB8AC3E}">
        <p14:creationId xmlns:p14="http://schemas.microsoft.com/office/powerpoint/2010/main" val="894663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5B7C-9FF9-433D-82F7-48D70145389E}"/>
              </a:ext>
            </a:extLst>
          </p:cNvPr>
          <p:cNvSpPr>
            <a:spLocks noGrp="1"/>
          </p:cNvSpPr>
          <p:nvPr>
            <p:ph type="title"/>
          </p:nvPr>
        </p:nvSpPr>
        <p:spPr/>
        <p:txBody>
          <a:bodyPr/>
          <a:lstStyle/>
          <a:p>
            <a:r>
              <a:rPr lang="en-US" dirty="0"/>
              <a:t>Measuring Volume: Equalities</a:t>
            </a:r>
          </a:p>
        </p:txBody>
      </p:sp>
      <p:sp>
        <p:nvSpPr>
          <p:cNvPr id="3" name="Content Placeholder 2">
            <a:extLst>
              <a:ext uri="{FF2B5EF4-FFF2-40B4-BE49-F238E27FC236}">
                <a16:creationId xmlns:a16="http://schemas.microsoft.com/office/drawing/2014/main" id="{1EA0F4B0-3751-4EF5-B3FC-94DB56E2D9DB}"/>
              </a:ext>
            </a:extLst>
          </p:cNvPr>
          <p:cNvSpPr>
            <a:spLocks noGrp="1"/>
          </p:cNvSpPr>
          <p:nvPr>
            <p:ph sz="quarter" idx="13"/>
          </p:nvPr>
        </p:nvSpPr>
        <p:spPr>
          <a:xfrm>
            <a:off x="457199" y="1556326"/>
            <a:ext cx="8298873" cy="1747313"/>
          </a:xfrm>
        </p:spPr>
        <p:txBody>
          <a:bodyPr/>
          <a:lstStyle/>
          <a:p>
            <a:pPr marL="432" indent="0">
              <a:buNone/>
            </a:pPr>
            <a:r>
              <a:rPr lang="en-US" dirty="0"/>
              <a:t>Volumes of 1 L</a:t>
            </a:r>
            <a:r>
              <a:rPr lang="en-US" sz="100" dirty="0">
                <a:solidFill>
                  <a:schemeClr val="bg1"/>
                </a:solidFill>
              </a:rPr>
              <a:t>iter</a:t>
            </a:r>
            <a:r>
              <a:rPr lang="en-US" dirty="0"/>
              <a:t> or smaller are common in the health sciences. When a liter is divided into 10 equal portions, each portion is called a </a:t>
            </a:r>
            <a:r>
              <a:rPr lang="en-US" b="1" dirty="0"/>
              <a:t>deci</a:t>
            </a:r>
            <a:r>
              <a:rPr lang="en-US" dirty="0"/>
              <a:t>liter (d</a:t>
            </a:r>
            <a:r>
              <a:rPr lang="en-US" sz="100" dirty="0"/>
              <a:t> </a:t>
            </a:r>
            <a:r>
              <a:rPr lang="en-US" dirty="0"/>
              <a:t>L).</a:t>
            </a:r>
          </a:p>
          <a:p>
            <a:pPr marL="432" indent="0">
              <a:buNone/>
            </a:pPr>
            <a:r>
              <a:rPr lang="en-US" dirty="0"/>
              <a:t>The following are examples of some volume equalities:</a:t>
            </a:r>
          </a:p>
        </p:txBody>
      </p:sp>
      <p:graphicFrame>
        <p:nvGraphicFramePr>
          <p:cNvPr id="4" name="Object 3" descr="First. 1 liter = 10 deciliters = 1 times 10 raised to the first power deciliters. Second. 1 liter = 1000 milliliters = 1 times 10 raised to the third power milliliters. Third. 1 deciliter = 100 milliliters = 1 times 10 raised to the second power milliliters.">
            <a:extLst>
              <a:ext uri="{FF2B5EF4-FFF2-40B4-BE49-F238E27FC236}">
                <a16:creationId xmlns:a16="http://schemas.microsoft.com/office/drawing/2014/main" id="{FA60A98B-A0B1-42E9-8648-C61EF77F7813}"/>
              </a:ext>
            </a:extLst>
          </p:cNvPr>
          <p:cNvGraphicFramePr>
            <a:graphicFrameLocks noChangeAspect="1"/>
          </p:cNvGraphicFramePr>
          <p:nvPr>
            <p:extLst/>
          </p:nvPr>
        </p:nvGraphicFramePr>
        <p:xfrm>
          <a:off x="2684618" y="3735949"/>
          <a:ext cx="4038600" cy="1663700"/>
        </p:xfrm>
        <a:graphic>
          <a:graphicData uri="http://schemas.openxmlformats.org/presentationml/2006/ole">
            <mc:AlternateContent xmlns:mc="http://schemas.openxmlformats.org/markup-compatibility/2006">
              <mc:Choice xmlns:v="urn:schemas-microsoft-com:vml" Requires="v">
                <p:oleObj spid="_x0000_s25602" name="Equation" r:id="rId3" imgW="4038480" imgH="1663560" progId="Equation.DSMT4">
                  <p:embed/>
                </p:oleObj>
              </mc:Choice>
              <mc:Fallback>
                <p:oleObj name="Equation" r:id="rId3" imgW="4038480" imgH="1663560" progId="Equation.DSMT4">
                  <p:embed/>
                  <p:pic>
                    <p:nvPicPr>
                      <p:cNvPr id="4" name="Object 3" descr="First. 1 liter = 10 deciliters = 1 times 10 raised to the first power deciliters. Second. 1 liter = 1000 milliliters = 1 times 10 raised to the third power milliliters. Third. 1 deciliter = 100 milliliters = 1 times 10 raised to the second power milliliters.">
                        <a:extLst>
                          <a:ext uri="{FF2B5EF4-FFF2-40B4-BE49-F238E27FC236}">
                            <a16:creationId xmlns:a16="http://schemas.microsoft.com/office/drawing/2014/main" id="{FA60A98B-A0B1-42E9-8648-C61EF77F7813}"/>
                          </a:ext>
                        </a:extLst>
                      </p:cNvPr>
                      <p:cNvPicPr/>
                      <p:nvPr/>
                    </p:nvPicPr>
                    <p:blipFill>
                      <a:blip r:embed="rId4"/>
                      <a:stretch>
                        <a:fillRect/>
                      </a:stretch>
                    </p:blipFill>
                    <p:spPr>
                      <a:xfrm>
                        <a:off x="2684618" y="3735949"/>
                        <a:ext cx="4038600" cy="1663700"/>
                      </a:xfrm>
                      <a:prstGeom prst="rect">
                        <a:avLst/>
                      </a:prstGeom>
                    </p:spPr>
                  </p:pic>
                </p:oleObj>
              </mc:Fallback>
            </mc:AlternateContent>
          </a:graphicData>
        </a:graphic>
      </p:graphicFrame>
    </p:spTree>
    <p:extLst>
      <p:ext uri="{BB962C8B-B14F-4D97-AF65-F5344CB8AC3E}">
        <p14:creationId xmlns:p14="http://schemas.microsoft.com/office/powerpoint/2010/main" val="2214848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6100-9EA1-4B9C-B048-7A3892552E56}"/>
              </a:ext>
            </a:extLst>
          </p:cNvPr>
          <p:cNvSpPr>
            <a:spLocks noGrp="1"/>
          </p:cNvSpPr>
          <p:nvPr>
            <p:ph type="title"/>
          </p:nvPr>
        </p:nvSpPr>
        <p:spPr/>
        <p:txBody>
          <a:bodyPr/>
          <a:lstStyle/>
          <a:p>
            <a:r>
              <a:rPr lang="en-US" dirty="0"/>
              <a:t>Measuring Volume </a:t>
            </a:r>
            <a:r>
              <a:rPr lang="en-US" sz="2000" b="0" dirty="0"/>
              <a:t>(1 of 2)</a:t>
            </a:r>
          </a:p>
        </p:txBody>
      </p:sp>
      <p:sp>
        <p:nvSpPr>
          <p:cNvPr id="4" name="Content Placeholder 3">
            <a:extLst>
              <a:ext uri="{FF2B5EF4-FFF2-40B4-BE49-F238E27FC236}">
                <a16:creationId xmlns:a16="http://schemas.microsoft.com/office/drawing/2014/main" id="{EADBA4F0-F73C-41EA-97D8-E18A111ED222}"/>
              </a:ext>
            </a:extLst>
          </p:cNvPr>
          <p:cNvSpPr>
            <a:spLocks noGrp="1"/>
          </p:cNvSpPr>
          <p:nvPr>
            <p:ph sz="quarter" idx="14"/>
          </p:nvPr>
        </p:nvSpPr>
        <p:spPr>
          <a:xfrm>
            <a:off x="457200" y="1555200"/>
            <a:ext cx="2901600" cy="396000"/>
          </a:xfrm>
          <a:noFill/>
          <a:ln>
            <a:noFill/>
          </a:ln>
        </p:spPr>
        <p:txBody>
          <a:bodyPr lIns="0" tIns="0" rIns="0" bIns="0" anchor="t" anchorCtr="0"/>
          <a:lstStyle/>
          <a:p>
            <a:pPr marL="432" indent="0">
              <a:buNone/>
            </a:pPr>
            <a:r>
              <a:rPr lang="en-US" sz="2200" dirty="0"/>
              <a:t>The </a:t>
            </a:r>
            <a:r>
              <a:rPr lang="en-US" sz="2200" b="1" dirty="0"/>
              <a:t>cubic centimeter</a:t>
            </a:r>
          </a:p>
        </p:txBody>
      </p:sp>
      <p:graphicFrame>
        <p:nvGraphicFramePr>
          <p:cNvPr id="17" name="Object 16" descr="c m cubed">
            <a:extLst>
              <a:ext uri="{FF2B5EF4-FFF2-40B4-BE49-F238E27FC236}">
                <a16:creationId xmlns:a16="http://schemas.microsoft.com/office/drawing/2014/main" id="{01A99359-8C28-4CAD-B596-8D6147F03785}"/>
              </a:ext>
            </a:extLst>
          </p:cNvPr>
          <p:cNvGraphicFramePr>
            <a:graphicFrameLocks noChangeAspect="1"/>
          </p:cNvGraphicFramePr>
          <p:nvPr>
            <p:extLst/>
          </p:nvPr>
        </p:nvGraphicFramePr>
        <p:xfrm>
          <a:off x="3429001" y="1525391"/>
          <a:ext cx="635000" cy="393700"/>
        </p:xfrm>
        <a:graphic>
          <a:graphicData uri="http://schemas.openxmlformats.org/presentationml/2006/ole">
            <mc:AlternateContent xmlns:mc="http://schemas.openxmlformats.org/markup-compatibility/2006">
              <mc:Choice xmlns:v="urn:schemas-microsoft-com:vml" Requires="v">
                <p:oleObj spid="_x0000_s26626" name="Equation" r:id="rId4" imgW="634680" imgH="393480" progId="Equation.DSMT4">
                  <p:embed/>
                </p:oleObj>
              </mc:Choice>
              <mc:Fallback>
                <p:oleObj name="Equation" r:id="rId4" imgW="634680" imgH="393480" progId="Equation.DSMT4">
                  <p:embed/>
                  <p:pic>
                    <p:nvPicPr>
                      <p:cNvPr id="17" name="Object 16" descr="c m cubed">
                        <a:extLst>
                          <a:ext uri="{FF2B5EF4-FFF2-40B4-BE49-F238E27FC236}">
                            <a16:creationId xmlns:a16="http://schemas.microsoft.com/office/drawing/2014/main" id="{01A99359-8C28-4CAD-B596-8D6147F03785}"/>
                          </a:ext>
                        </a:extLst>
                      </p:cNvPr>
                      <p:cNvPicPr/>
                      <p:nvPr/>
                    </p:nvPicPr>
                    <p:blipFill>
                      <a:blip r:embed="rId5"/>
                      <a:stretch>
                        <a:fillRect/>
                      </a:stretch>
                    </p:blipFill>
                    <p:spPr>
                      <a:xfrm>
                        <a:off x="3429001" y="1525391"/>
                        <a:ext cx="635000" cy="393700"/>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951D598D-AD01-4F0C-8432-C67C3120B021}"/>
              </a:ext>
            </a:extLst>
          </p:cNvPr>
          <p:cNvSpPr>
            <a:spLocks noGrp="1"/>
          </p:cNvSpPr>
          <p:nvPr>
            <p:ph sz="quarter" idx="15"/>
          </p:nvPr>
        </p:nvSpPr>
        <p:spPr>
          <a:xfrm>
            <a:off x="4143336" y="1555200"/>
            <a:ext cx="4546639" cy="396000"/>
          </a:xfrm>
          <a:noFill/>
          <a:ln>
            <a:noFill/>
          </a:ln>
        </p:spPr>
        <p:txBody>
          <a:bodyPr lIns="0" tIns="0" rIns="0" bIns="0" anchor="t" anchorCtr="0"/>
          <a:lstStyle/>
          <a:p>
            <a:pPr marL="432" indent="0">
              <a:buNone/>
            </a:pPr>
            <a:r>
              <a:rPr lang="en-IN" sz="2200" b="1" dirty="0">
                <a:ea typeface="ＭＳ Ｐゴシック" charset="0"/>
                <a:cs typeface="Times New Roman" charset="0"/>
              </a:rPr>
              <a:t>or c</a:t>
            </a:r>
            <a:r>
              <a:rPr lang="en-IN" sz="100" b="1" dirty="0">
                <a:ea typeface="ＭＳ Ｐゴシック" charset="0"/>
                <a:cs typeface="Times New Roman" charset="0"/>
              </a:rPr>
              <a:t> </a:t>
            </a:r>
            <a:r>
              <a:rPr lang="en-IN" sz="2200" b="1" dirty="0">
                <a:ea typeface="ＭＳ Ｐゴシック" charset="0"/>
                <a:cs typeface="Times New Roman" charset="0"/>
              </a:rPr>
              <a:t>c</a:t>
            </a:r>
            <a:r>
              <a:rPr lang="en-IN" sz="2200" dirty="0">
                <a:ea typeface="ＭＳ Ｐゴシック" charset="0"/>
                <a:cs typeface="Times New Roman" charset="0"/>
              </a:rPr>
              <a:t> is the volume of a cube with</a:t>
            </a:r>
          </a:p>
        </p:txBody>
      </p:sp>
      <p:sp>
        <p:nvSpPr>
          <p:cNvPr id="3" name="Content Placeholder 2">
            <a:extLst>
              <a:ext uri="{FF2B5EF4-FFF2-40B4-BE49-F238E27FC236}">
                <a16:creationId xmlns:a16="http://schemas.microsoft.com/office/drawing/2014/main" id="{C44AA340-3321-4C72-B03E-44239F7B7975}"/>
              </a:ext>
            </a:extLst>
          </p:cNvPr>
          <p:cNvSpPr>
            <a:spLocks noGrp="1"/>
          </p:cNvSpPr>
          <p:nvPr>
            <p:ph sz="quarter" idx="16"/>
          </p:nvPr>
        </p:nvSpPr>
        <p:spPr>
          <a:xfrm>
            <a:off x="457200" y="2000664"/>
            <a:ext cx="2016000" cy="396000"/>
          </a:xfrm>
        </p:spPr>
        <p:txBody>
          <a:bodyPr/>
          <a:lstStyle/>
          <a:p>
            <a:pPr marL="432" indent="0">
              <a:buNone/>
            </a:pPr>
            <a:r>
              <a:rPr lang="en-US" sz="2200" dirty="0">
                <a:ea typeface="ＭＳ Ｐゴシック" charset="0"/>
                <a:cs typeface="Times New Roman" charset="0"/>
              </a:rPr>
              <a:t>the dimensions</a:t>
            </a:r>
            <a:endParaRPr lang="en-US" sz="2200" dirty="0"/>
          </a:p>
        </p:txBody>
      </p:sp>
      <p:graphicFrame>
        <p:nvGraphicFramePr>
          <p:cNvPr id="23" name="Object 22" descr="1 centimeter times 1 centimeter times 1 centimeter">
            <a:extLst>
              <a:ext uri="{FF2B5EF4-FFF2-40B4-BE49-F238E27FC236}">
                <a16:creationId xmlns:a16="http://schemas.microsoft.com/office/drawing/2014/main" id="{36C166E0-F183-4810-B55D-74DCE6A61BF0}"/>
              </a:ext>
            </a:extLst>
          </p:cNvPr>
          <p:cNvGraphicFramePr>
            <a:graphicFrameLocks noChangeAspect="1"/>
          </p:cNvGraphicFramePr>
          <p:nvPr>
            <p:extLst/>
          </p:nvPr>
        </p:nvGraphicFramePr>
        <p:xfrm>
          <a:off x="2553423" y="2051050"/>
          <a:ext cx="2108200" cy="307975"/>
        </p:xfrm>
        <a:graphic>
          <a:graphicData uri="http://schemas.openxmlformats.org/presentationml/2006/ole">
            <mc:AlternateContent xmlns:mc="http://schemas.openxmlformats.org/markup-compatibility/2006">
              <mc:Choice xmlns:v="urn:schemas-microsoft-com:vml" Requires="v">
                <p:oleObj spid="_x0000_s26627" name="Equation" r:id="rId6" imgW="2171520" imgH="317160" progId="Equation.DSMT4">
                  <p:embed/>
                </p:oleObj>
              </mc:Choice>
              <mc:Fallback>
                <p:oleObj name="Equation" r:id="rId6" imgW="2171520" imgH="317160" progId="Equation.DSMT4">
                  <p:embed/>
                  <p:pic>
                    <p:nvPicPr>
                      <p:cNvPr id="23" name="Object 22" descr="1 centimeter times 1 centimeter times 1 centimeter">
                        <a:extLst>
                          <a:ext uri="{FF2B5EF4-FFF2-40B4-BE49-F238E27FC236}">
                            <a16:creationId xmlns:a16="http://schemas.microsoft.com/office/drawing/2014/main" id="{36C166E0-F183-4810-B55D-74DCE6A61BF0}"/>
                          </a:ext>
                        </a:extLst>
                      </p:cNvPr>
                      <p:cNvPicPr/>
                      <p:nvPr/>
                    </p:nvPicPr>
                    <p:blipFill>
                      <a:blip r:embed="rId7"/>
                      <a:stretch>
                        <a:fillRect/>
                      </a:stretch>
                    </p:blipFill>
                    <p:spPr>
                      <a:xfrm>
                        <a:off x="2553423" y="2051050"/>
                        <a:ext cx="2108200" cy="307975"/>
                      </a:xfrm>
                      <a:prstGeom prst="rect">
                        <a:avLst/>
                      </a:prstGeom>
                    </p:spPr>
                  </p:pic>
                </p:oleObj>
              </mc:Fallback>
            </mc:AlternateContent>
          </a:graphicData>
        </a:graphic>
      </p:graphicFrame>
      <p:pic>
        <p:nvPicPr>
          <p:cNvPr id="24" name="Content Placeholder 23" descr="A cube with dimensions 10 centimeters by 10 centimeters by 10 centimeters is comprised of smaller cubes of 1 centimeter by 1 centimeter by 1 centimeter. For long description in Notes pane, press F6.">
            <a:extLst>
              <a:ext uri="{FF2B5EF4-FFF2-40B4-BE49-F238E27FC236}">
                <a16:creationId xmlns:a16="http://schemas.microsoft.com/office/drawing/2014/main" id="{45C267FE-1D43-4E9B-ABC5-3963F961EAB1}"/>
              </a:ext>
            </a:extLst>
          </p:cNvPr>
          <p:cNvPicPr>
            <a:picLocks noGrp="1" noChangeAspect="1"/>
          </p:cNvPicPr>
          <p:nvPr>
            <p:ph sz="quarter" idx="17"/>
          </p:nvPr>
        </p:nvPicPr>
        <p:blipFill>
          <a:blip r:embed="rId8"/>
          <a:stretch>
            <a:fillRect/>
          </a:stretch>
        </p:blipFill>
        <p:spPr>
          <a:xfrm>
            <a:off x="2820709" y="2468400"/>
            <a:ext cx="3499407" cy="2450804"/>
          </a:xfrm>
          <a:prstGeom prst="rect">
            <a:avLst/>
          </a:prstGeom>
        </p:spPr>
      </p:pic>
      <p:sp>
        <p:nvSpPr>
          <p:cNvPr id="7" name="Content Placeholder 6">
            <a:extLst>
              <a:ext uri="{FF2B5EF4-FFF2-40B4-BE49-F238E27FC236}">
                <a16:creationId xmlns:a16="http://schemas.microsoft.com/office/drawing/2014/main" id="{5B108DCE-3166-44E8-8643-0E8B70D00779}"/>
              </a:ext>
            </a:extLst>
          </p:cNvPr>
          <p:cNvSpPr>
            <a:spLocks noGrp="1"/>
          </p:cNvSpPr>
          <p:nvPr>
            <p:ph sz="quarter" idx="18"/>
          </p:nvPr>
        </p:nvSpPr>
        <p:spPr>
          <a:xfrm>
            <a:off x="457200" y="4997360"/>
            <a:ext cx="7021286" cy="396000"/>
          </a:xfrm>
        </p:spPr>
        <p:txBody>
          <a:bodyPr/>
          <a:lstStyle/>
          <a:p>
            <a:pPr marL="432" indent="0">
              <a:buNone/>
            </a:pPr>
            <a:r>
              <a:rPr lang="en-IN" sz="2200" dirty="0"/>
              <a:t>A cube measuring 10 c</a:t>
            </a:r>
            <a:r>
              <a:rPr lang="en-IN" sz="100" dirty="0"/>
              <a:t>enti</a:t>
            </a:r>
            <a:r>
              <a:rPr lang="en-IN" sz="2200" dirty="0"/>
              <a:t>m</a:t>
            </a:r>
            <a:r>
              <a:rPr lang="en-IN" sz="100" dirty="0"/>
              <a:t>eters</a:t>
            </a:r>
            <a:r>
              <a:rPr lang="en-IN" sz="2200" dirty="0"/>
              <a:t> on each side has a volume of</a:t>
            </a:r>
          </a:p>
        </p:txBody>
      </p:sp>
      <p:graphicFrame>
        <p:nvGraphicFramePr>
          <p:cNvPr id="14" name="Object 13" descr="1000 centimeters cubed, ">
            <a:extLst>
              <a:ext uri="{FF2B5EF4-FFF2-40B4-BE49-F238E27FC236}">
                <a16:creationId xmlns:a16="http://schemas.microsoft.com/office/drawing/2014/main" id="{FC486DB4-32C4-40C4-ABC1-582D02C038CF}"/>
              </a:ext>
            </a:extLst>
          </p:cNvPr>
          <p:cNvGraphicFramePr>
            <a:graphicFrameLocks noChangeAspect="1"/>
          </p:cNvGraphicFramePr>
          <p:nvPr>
            <p:extLst/>
          </p:nvPr>
        </p:nvGraphicFramePr>
        <p:xfrm>
          <a:off x="7565414" y="4968191"/>
          <a:ext cx="1270000" cy="406400"/>
        </p:xfrm>
        <a:graphic>
          <a:graphicData uri="http://schemas.openxmlformats.org/presentationml/2006/ole">
            <mc:AlternateContent xmlns:mc="http://schemas.openxmlformats.org/markup-compatibility/2006">
              <mc:Choice xmlns:v="urn:schemas-microsoft-com:vml" Requires="v">
                <p:oleObj spid="_x0000_s26628" name="Equation" r:id="rId9" imgW="1269720" imgH="406080" progId="Equation.DSMT4">
                  <p:embed/>
                </p:oleObj>
              </mc:Choice>
              <mc:Fallback>
                <p:oleObj name="Equation" r:id="rId9" imgW="1269720" imgH="406080" progId="Equation.DSMT4">
                  <p:embed/>
                  <p:pic>
                    <p:nvPicPr>
                      <p:cNvPr id="14" name="Object 13" descr="1000 centimeters cubed, ">
                        <a:extLst>
                          <a:ext uri="{FF2B5EF4-FFF2-40B4-BE49-F238E27FC236}">
                            <a16:creationId xmlns:a16="http://schemas.microsoft.com/office/drawing/2014/main" id="{FC486DB4-32C4-40C4-ABC1-582D02C038CF}"/>
                          </a:ext>
                        </a:extLst>
                      </p:cNvPr>
                      <p:cNvPicPr/>
                      <p:nvPr/>
                    </p:nvPicPr>
                    <p:blipFill>
                      <a:blip r:embed="rId10"/>
                      <a:stretch>
                        <a:fillRect/>
                      </a:stretch>
                    </p:blipFill>
                    <p:spPr>
                      <a:xfrm>
                        <a:off x="7565414" y="4968191"/>
                        <a:ext cx="1270000" cy="4064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8E894AD7-103E-46DC-BB5B-5A20130739C8}"/>
              </a:ext>
            </a:extLst>
          </p:cNvPr>
          <p:cNvSpPr>
            <a:spLocks noGrp="1"/>
          </p:cNvSpPr>
          <p:nvPr>
            <p:ph sz="quarter" idx="19"/>
          </p:nvPr>
        </p:nvSpPr>
        <p:spPr>
          <a:xfrm>
            <a:off x="457200" y="5447721"/>
            <a:ext cx="8232776" cy="396000"/>
          </a:xfrm>
          <a:noFill/>
          <a:ln>
            <a:noFill/>
          </a:ln>
        </p:spPr>
        <p:txBody>
          <a:bodyPr lIns="0" tIns="0" rIns="0" bIns="0" anchor="t" anchorCtr="0"/>
          <a:lstStyle/>
          <a:p>
            <a:pPr marL="432" indent="0">
              <a:buNone/>
            </a:pPr>
            <a:r>
              <a:rPr lang="en-IN" sz="2200" dirty="0"/>
              <a:t>or 1 L</a:t>
            </a:r>
            <a:r>
              <a:rPr lang="en-IN" sz="100" dirty="0"/>
              <a:t>iter</a:t>
            </a:r>
            <a:r>
              <a:rPr lang="en-IN" sz="2200" dirty="0"/>
              <a:t>; a cube measuring 1 c</a:t>
            </a:r>
            <a:r>
              <a:rPr lang="en-IN" sz="100" dirty="0"/>
              <a:t>enti</a:t>
            </a:r>
            <a:r>
              <a:rPr lang="en-IN" sz="2200" dirty="0"/>
              <a:t>m</a:t>
            </a:r>
            <a:r>
              <a:rPr lang="en-IN" sz="100" dirty="0"/>
              <a:t>eters</a:t>
            </a:r>
            <a:r>
              <a:rPr lang="en-IN" sz="2200" dirty="0"/>
              <a:t> on each side has a volume of</a:t>
            </a:r>
          </a:p>
        </p:txBody>
      </p:sp>
      <p:graphicFrame>
        <p:nvGraphicFramePr>
          <p:cNvPr id="15" name="Object 14" descr="1 centimeter cubed,">
            <a:extLst>
              <a:ext uri="{FF2B5EF4-FFF2-40B4-BE49-F238E27FC236}">
                <a16:creationId xmlns:a16="http://schemas.microsoft.com/office/drawing/2014/main" id="{71480B2E-4F50-4725-AEDD-2020A768DD01}"/>
              </a:ext>
            </a:extLst>
          </p:cNvPr>
          <p:cNvGraphicFramePr>
            <a:graphicFrameLocks noChangeAspect="1"/>
          </p:cNvGraphicFramePr>
          <p:nvPr>
            <p:extLst/>
          </p:nvPr>
        </p:nvGraphicFramePr>
        <p:xfrm>
          <a:off x="457200" y="5900522"/>
          <a:ext cx="762000" cy="406400"/>
        </p:xfrm>
        <a:graphic>
          <a:graphicData uri="http://schemas.openxmlformats.org/presentationml/2006/ole">
            <mc:AlternateContent xmlns:mc="http://schemas.openxmlformats.org/markup-compatibility/2006">
              <mc:Choice xmlns:v="urn:schemas-microsoft-com:vml" Requires="v">
                <p:oleObj spid="_x0000_s26629" name="Equation" r:id="rId11" imgW="761760" imgH="406080" progId="Equation.DSMT4">
                  <p:embed/>
                </p:oleObj>
              </mc:Choice>
              <mc:Fallback>
                <p:oleObj name="Equation" r:id="rId11" imgW="761760" imgH="406080" progId="Equation.DSMT4">
                  <p:embed/>
                  <p:pic>
                    <p:nvPicPr>
                      <p:cNvPr id="15" name="Object 14" descr="1 centimeter cubed,">
                        <a:extLst>
                          <a:ext uri="{FF2B5EF4-FFF2-40B4-BE49-F238E27FC236}">
                            <a16:creationId xmlns:a16="http://schemas.microsoft.com/office/drawing/2014/main" id="{71480B2E-4F50-4725-AEDD-2020A768DD01}"/>
                          </a:ext>
                        </a:extLst>
                      </p:cNvPr>
                      <p:cNvPicPr/>
                      <p:nvPr/>
                    </p:nvPicPr>
                    <p:blipFill>
                      <a:blip r:embed="rId12"/>
                      <a:stretch>
                        <a:fillRect/>
                      </a:stretch>
                    </p:blipFill>
                    <p:spPr>
                      <a:xfrm>
                        <a:off x="457200" y="5900522"/>
                        <a:ext cx="762000" cy="406400"/>
                      </a:xfrm>
                      <a:prstGeom prst="rect">
                        <a:avLst/>
                      </a:prstGeom>
                    </p:spPr>
                  </p:pic>
                </p:oleObj>
              </mc:Fallback>
            </mc:AlternateContent>
          </a:graphicData>
        </a:graphic>
      </p:graphicFrame>
      <p:sp>
        <p:nvSpPr>
          <p:cNvPr id="19" name="Content Placeholder 18">
            <a:extLst>
              <a:ext uri="{FF2B5EF4-FFF2-40B4-BE49-F238E27FC236}">
                <a16:creationId xmlns:a16="http://schemas.microsoft.com/office/drawing/2014/main" id="{05CD45EC-A55A-49C2-ACB4-FA7C65A9DF0B}"/>
              </a:ext>
            </a:extLst>
          </p:cNvPr>
          <p:cNvSpPr>
            <a:spLocks noGrp="1"/>
          </p:cNvSpPr>
          <p:nvPr>
            <p:ph sz="quarter" idx="20"/>
          </p:nvPr>
        </p:nvSpPr>
        <p:spPr>
          <a:xfrm>
            <a:off x="1314119" y="5922051"/>
            <a:ext cx="7375857" cy="396000"/>
          </a:xfrm>
          <a:noFill/>
          <a:ln>
            <a:noFill/>
          </a:ln>
        </p:spPr>
        <p:txBody>
          <a:bodyPr lIns="0" tIns="0" rIns="0" bIns="0" anchor="t" anchorCtr="0"/>
          <a:lstStyle/>
          <a:p>
            <a:pPr marL="432" indent="0">
              <a:buNone/>
            </a:pPr>
            <a:r>
              <a:rPr lang="en-IN" sz="2200" dirty="0"/>
              <a:t>1 c</a:t>
            </a:r>
            <a:r>
              <a:rPr lang="en-IN" sz="100" dirty="0"/>
              <a:t>ubic</a:t>
            </a:r>
            <a:r>
              <a:rPr lang="en-IN" sz="2200" dirty="0"/>
              <a:t>c</a:t>
            </a:r>
            <a:r>
              <a:rPr lang="en-IN" sz="100" dirty="0"/>
              <a:t>entimeter</a:t>
            </a:r>
            <a:r>
              <a:rPr lang="en-IN" sz="2200" dirty="0"/>
              <a:t>, or 1 m</a:t>
            </a:r>
            <a:r>
              <a:rPr lang="en-IN" sz="100" dirty="0"/>
              <a:t>illi</a:t>
            </a:r>
            <a:r>
              <a:rPr lang="en-IN" sz="2200" dirty="0"/>
              <a:t>L</a:t>
            </a:r>
            <a:r>
              <a:rPr lang="en-IN" sz="100" dirty="0"/>
              <a:t>iter</a:t>
            </a:r>
            <a:r>
              <a:rPr lang="en-IN" sz="2200" dirty="0"/>
              <a:t>.</a:t>
            </a:r>
          </a:p>
        </p:txBody>
      </p:sp>
    </p:spTree>
    <p:extLst>
      <p:ext uri="{BB962C8B-B14F-4D97-AF65-F5344CB8AC3E}">
        <p14:creationId xmlns:p14="http://schemas.microsoft.com/office/powerpoint/2010/main" val="2879483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6CA9-290A-4B10-81C7-97C15074D31C}"/>
              </a:ext>
            </a:extLst>
          </p:cNvPr>
          <p:cNvSpPr>
            <a:spLocks noGrp="1"/>
          </p:cNvSpPr>
          <p:nvPr>
            <p:ph type="title"/>
          </p:nvPr>
        </p:nvSpPr>
        <p:spPr/>
        <p:txBody>
          <a:bodyPr/>
          <a:lstStyle/>
          <a:p>
            <a:r>
              <a:rPr lang="en-US" dirty="0"/>
              <a:t>Measuring Volume </a:t>
            </a:r>
            <a:r>
              <a:rPr lang="en-US" sz="2000" b="0" dirty="0"/>
              <a:t>(2 of 2)</a:t>
            </a:r>
            <a:endParaRPr lang="en-US" dirty="0"/>
          </a:p>
        </p:txBody>
      </p:sp>
      <p:sp>
        <p:nvSpPr>
          <p:cNvPr id="3" name="Content Placeholder 2">
            <a:extLst>
              <a:ext uri="{FF2B5EF4-FFF2-40B4-BE49-F238E27FC236}">
                <a16:creationId xmlns:a16="http://schemas.microsoft.com/office/drawing/2014/main" id="{76897BA5-BF61-49FB-8690-64C868142D3D}"/>
              </a:ext>
            </a:extLst>
          </p:cNvPr>
          <p:cNvSpPr>
            <a:spLocks noGrp="1"/>
          </p:cNvSpPr>
          <p:nvPr>
            <p:ph sz="quarter" idx="13"/>
          </p:nvPr>
        </p:nvSpPr>
        <p:spPr>
          <a:xfrm>
            <a:off x="457200" y="1556327"/>
            <a:ext cx="5208814" cy="1350159"/>
          </a:xfrm>
        </p:spPr>
        <p:txBody>
          <a:bodyPr/>
          <a:lstStyle/>
          <a:p>
            <a:pPr marL="432" indent="0">
              <a:buNone/>
            </a:pPr>
            <a:r>
              <a:rPr lang="en-US" sz="2400" dirty="0"/>
              <a:t>A </a:t>
            </a:r>
            <a:r>
              <a:rPr lang="en-US" sz="2400" b="1" dirty="0"/>
              <a:t>cubic centimeter</a:t>
            </a:r>
            <a:r>
              <a:rPr lang="en-US" sz="2400" dirty="0"/>
              <a:t> (c</a:t>
            </a:r>
            <a:r>
              <a:rPr lang="en-US" sz="100" dirty="0"/>
              <a:t> </a:t>
            </a:r>
            <a:r>
              <a:rPr lang="en-US" sz="2400" dirty="0"/>
              <a:t>c) has the same volume as a milliliter, and the units are often used interchangeably.</a:t>
            </a:r>
          </a:p>
        </p:txBody>
      </p:sp>
      <p:graphicFrame>
        <p:nvGraphicFramePr>
          <p:cNvPr id="5" name="Object 4" descr="1.0 centimeter cubed = 1.0 cubic centimeters = 1.0 milliliters.">
            <a:extLst>
              <a:ext uri="{FF2B5EF4-FFF2-40B4-BE49-F238E27FC236}">
                <a16:creationId xmlns:a16="http://schemas.microsoft.com/office/drawing/2014/main" id="{E57CB887-FA9F-460D-85E8-A4F7379B5FE7}"/>
              </a:ext>
            </a:extLst>
          </p:cNvPr>
          <p:cNvGraphicFramePr>
            <a:graphicFrameLocks noChangeAspect="1"/>
          </p:cNvGraphicFramePr>
          <p:nvPr>
            <p:extLst/>
          </p:nvPr>
        </p:nvGraphicFramePr>
        <p:xfrm>
          <a:off x="480149" y="3272556"/>
          <a:ext cx="3403600" cy="444500"/>
        </p:xfrm>
        <a:graphic>
          <a:graphicData uri="http://schemas.openxmlformats.org/presentationml/2006/ole">
            <mc:AlternateContent xmlns:mc="http://schemas.openxmlformats.org/markup-compatibility/2006">
              <mc:Choice xmlns:v="urn:schemas-microsoft-com:vml" Requires="v">
                <p:oleObj spid="_x0000_s27650" name="Equation" r:id="rId4" imgW="3403440" imgH="444240" progId="Equation.DSMT4">
                  <p:embed/>
                </p:oleObj>
              </mc:Choice>
              <mc:Fallback>
                <p:oleObj name="Equation" r:id="rId4" imgW="3403440" imgH="444240" progId="Equation.DSMT4">
                  <p:embed/>
                  <p:pic>
                    <p:nvPicPr>
                      <p:cNvPr id="5" name="Object 4" descr="1.0 centimeter cubed = 1.0 cubic centimeters = 1.0 milliliters.">
                        <a:extLst>
                          <a:ext uri="{FF2B5EF4-FFF2-40B4-BE49-F238E27FC236}">
                            <a16:creationId xmlns:a16="http://schemas.microsoft.com/office/drawing/2014/main" id="{E57CB887-FA9F-460D-85E8-A4F7379B5FE7}"/>
                          </a:ext>
                        </a:extLst>
                      </p:cNvPr>
                      <p:cNvPicPr/>
                      <p:nvPr/>
                    </p:nvPicPr>
                    <p:blipFill>
                      <a:blip r:embed="rId5"/>
                      <a:stretch>
                        <a:fillRect/>
                      </a:stretch>
                    </p:blipFill>
                    <p:spPr>
                      <a:xfrm>
                        <a:off x="480149" y="3272556"/>
                        <a:ext cx="3403600" cy="444500"/>
                      </a:xfrm>
                      <a:prstGeom prst="rect">
                        <a:avLst/>
                      </a:prstGeom>
                    </p:spPr>
                  </p:pic>
                </p:oleObj>
              </mc:Fallback>
            </mc:AlternateContent>
          </a:graphicData>
        </a:graphic>
      </p:graphicFrame>
      <p:pic>
        <p:nvPicPr>
          <p:cNvPr id="7" name="Content Placeholder 6" descr="The syringe is divided into five 1 milliliter segments. For long description in Notes pane, press F6.">
            <a:extLst>
              <a:ext uri="{FF2B5EF4-FFF2-40B4-BE49-F238E27FC236}">
                <a16:creationId xmlns:a16="http://schemas.microsoft.com/office/drawing/2014/main" id="{BDF2AB45-0197-427B-8A03-0B958655DA95}"/>
              </a:ext>
            </a:extLst>
          </p:cNvPr>
          <p:cNvPicPr>
            <a:picLocks noGrp="1" noChangeAspect="1"/>
          </p:cNvPicPr>
          <p:nvPr>
            <p:ph sz="quarter" idx="14"/>
          </p:nvPr>
        </p:nvPicPr>
        <p:blipFill>
          <a:blip r:embed="rId6"/>
          <a:stretch>
            <a:fillRect/>
          </a:stretch>
        </p:blipFill>
        <p:spPr>
          <a:xfrm>
            <a:off x="6078923" y="1556327"/>
            <a:ext cx="2584928" cy="4194412"/>
          </a:xfrm>
          <a:prstGeom prst="rect">
            <a:avLst/>
          </a:prstGeom>
        </p:spPr>
      </p:pic>
    </p:spTree>
    <p:extLst>
      <p:ext uri="{BB962C8B-B14F-4D97-AF65-F5344CB8AC3E}">
        <p14:creationId xmlns:p14="http://schemas.microsoft.com/office/powerpoint/2010/main" val="2135260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C5F6-F6BE-423E-9728-512B10A23A6D}"/>
              </a:ext>
            </a:extLst>
          </p:cNvPr>
          <p:cNvSpPr>
            <a:spLocks noGrp="1"/>
          </p:cNvSpPr>
          <p:nvPr>
            <p:ph type="title"/>
          </p:nvPr>
        </p:nvSpPr>
        <p:spPr/>
        <p:txBody>
          <a:bodyPr/>
          <a:lstStyle/>
          <a:p>
            <a:r>
              <a:rPr lang="en-US" dirty="0"/>
              <a:t>Measuring Mass: Equalities</a:t>
            </a:r>
          </a:p>
        </p:txBody>
      </p:sp>
      <p:sp>
        <p:nvSpPr>
          <p:cNvPr id="3" name="Content Placeholder 2">
            <a:extLst>
              <a:ext uri="{FF2B5EF4-FFF2-40B4-BE49-F238E27FC236}">
                <a16:creationId xmlns:a16="http://schemas.microsoft.com/office/drawing/2014/main" id="{B4AFA1B8-1046-46FF-BCAE-BF62FDB8B5E2}"/>
              </a:ext>
            </a:extLst>
          </p:cNvPr>
          <p:cNvSpPr>
            <a:spLocks noGrp="1"/>
          </p:cNvSpPr>
          <p:nvPr>
            <p:ph sz="quarter" idx="14"/>
          </p:nvPr>
        </p:nvSpPr>
        <p:spPr>
          <a:xfrm>
            <a:off x="457199" y="1555201"/>
            <a:ext cx="8229600" cy="779786"/>
          </a:xfrm>
        </p:spPr>
        <p:txBody>
          <a:bodyPr/>
          <a:lstStyle/>
          <a:p>
            <a:pPr marL="432" indent="0">
              <a:buNone/>
            </a:pPr>
            <a:r>
              <a:rPr lang="en-US" sz="2400" dirty="0"/>
              <a:t>When you visit the doctor for a physical examination, he or she records your mass in kilograms (k</a:t>
            </a:r>
            <a:r>
              <a:rPr lang="en-US" sz="100" dirty="0"/>
              <a:t> </a:t>
            </a:r>
            <a:r>
              <a:rPr lang="en-US" sz="2400" dirty="0"/>
              <a:t>g) and laboratory</a:t>
            </a:r>
          </a:p>
        </p:txBody>
      </p:sp>
      <p:sp>
        <p:nvSpPr>
          <p:cNvPr id="5" name="Content Placeholder 4">
            <a:extLst>
              <a:ext uri="{FF2B5EF4-FFF2-40B4-BE49-F238E27FC236}">
                <a16:creationId xmlns:a16="http://schemas.microsoft.com/office/drawing/2014/main" id="{309B1051-9A06-49F1-868B-C7B99CA4512A}"/>
              </a:ext>
            </a:extLst>
          </p:cNvPr>
          <p:cNvSpPr>
            <a:spLocks noGrp="1"/>
          </p:cNvSpPr>
          <p:nvPr>
            <p:ph sz="quarter" idx="15"/>
          </p:nvPr>
        </p:nvSpPr>
        <p:spPr>
          <a:xfrm>
            <a:off x="457200" y="2397823"/>
            <a:ext cx="3060000" cy="396000"/>
          </a:xfrm>
        </p:spPr>
        <p:txBody>
          <a:bodyPr/>
          <a:lstStyle/>
          <a:p>
            <a:pPr marL="432" indent="0">
              <a:buNone/>
            </a:pPr>
            <a:r>
              <a:rPr lang="en-IN" sz="2400" dirty="0"/>
              <a:t>results in micrograms</a:t>
            </a:r>
          </a:p>
        </p:txBody>
      </p:sp>
      <p:graphicFrame>
        <p:nvGraphicFramePr>
          <p:cNvPr id="14" name="Object 13" descr="mu g or m c g.">
            <a:extLst>
              <a:ext uri="{FF2B5EF4-FFF2-40B4-BE49-F238E27FC236}">
                <a16:creationId xmlns:a16="http://schemas.microsoft.com/office/drawing/2014/main" id="{8AE82902-272E-441F-9133-FC8E472FFAE8}"/>
              </a:ext>
            </a:extLst>
          </p:cNvPr>
          <p:cNvGraphicFramePr>
            <a:graphicFrameLocks noChangeAspect="1"/>
          </p:cNvGraphicFramePr>
          <p:nvPr>
            <p:extLst/>
          </p:nvPr>
        </p:nvGraphicFramePr>
        <p:xfrm>
          <a:off x="3591522" y="2419414"/>
          <a:ext cx="1701800" cy="355600"/>
        </p:xfrm>
        <a:graphic>
          <a:graphicData uri="http://schemas.openxmlformats.org/presentationml/2006/ole">
            <mc:AlternateContent xmlns:mc="http://schemas.openxmlformats.org/markup-compatibility/2006">
              <mc:Choice xmlns:v="urn:schemas-microsoft-com:vml" Requires="v">
                <p:oleObj spid="_x0000_s28674" name="Equation" r:id="rId3" imgW="1701720" imgH="355320" progId="Equation.DSMT4">
                  <p:embed/>
                </p:oleObj>
              </mc:Choice>
              <mc:Fallback>
                <p:oleObj name="Equation" r:id="rId3" imgW="1701720" imgH="355320" progId="Equation.DSMT4">
                  <p:embed/>
                  <p:pic>
                    <p:nvPicPr>
                      <p:cNvPr id="14" name="Object 13" descr="mu g or m c g.">
                        <a:extLst>
                          <a:ext uri="{FF2B5EF4-FFF2-40B4-BE49-F238E27FC236}">
                            <a16:creationId xmlns:a16="http://schemas.microsoft.com/office/drawing/2014/main" id="{8AE82902-272E-441F-9133-FC8E472FFAE8}"/>
                          </a:ext>
                        </a:extLst>
                      </p:cNvPr>
                      <p:cNvPicPr/>
                      <p:nvPr/>
                    </p:nvPicPr>
                    <p:blipFill>
                      <a:blip r:embed="rId4"/>
                      <a:stretch>
                        <a:fillRect/>
                      </a:stretch>
                    </p:blipFill>
                    <p:spPr>
                      <a:xfrm>
                        <a:off x="3591522" y="2419414"/>
                        <a:ext cx="1701800" cy="3556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39B485C-83A8-48DB-AD97-916277E1DE32}"/>
              </a:ext>
            </a:extLst>
          </p:cNvPr>
          <p:cNvSpPr>
            <a:spLocks noGrp="1"/>
          </p:cNvSpPr>
          <p:nvPr>
            <p:ph sz="quarter" idx="16"/>
          </p:nvPr>
        </p:nvSpPr>
        <p:spPr>
          <a:xfrm>
            <a:off x="454672" y="2909547"/>
            <a:ext cx="8235304" cy="764382"/>
          </a:xfrm>
          <a:noFill/>
          <a:ln>
            <a:noFill/>
          </a:ln>
        </p:spPr>
        <p:txBody>
          <a:bodyPr lIns="0" tIns="0" rIns="0" bIns="0" anchor="t" anchorCtr="0"/>
          <a:lstStyle/>
          <a:p>
            <a:pPr marL="432" indent="0">
              <a:buNone/>
            </a:pPr>
            <a:r>
              <a:rPr lang="en-IN" sz="2400" dirty="0"/>
              <a:t>The following are examples of equalities between different metric units of mass:</a:t>
            </a:r>
          </a:p>
        </p:txBody>
      </p:sp>
      <p:graphicFrame>
        <p:nvGraphicFramePr>
          <p:cNvPr id="4" name="Object 3" descr="First. 1 kilogram = 1000 grams = 1 times 10 raised to the third power grams. Second. 1 gram = 1000 milligrams = 1 times 10 raised to the third power milligrams. Third. 1 gram = 100 centigrams = 1 times 10 raised to the second power centigrams. Fourth. 1 milligram = 1000 micrograms = 1 times 10 raised to the third power micrograms.">
            <a:extLst>
              <a:ext uri="{FF2B5EF4-FFF2-40B4-BE49-F238E27FC236}">
                <a16:creationId xmlns:a16="http://schemas.microsoft.com/office/drawing/2014/main" id="{44F49FE7-4408-4414-81CE-38FC1CBF36BF}"/>
              </a:ext>
            </a:extLst>
          </p:cNvPr>
          <p:cNvGraphicFramePr>
            <a:graphicFrameLocks noChangeAspect="1"/>
          </p:cNvGraphicFramePr>
          <p:nvPr>
            <p:extLst/>
          </p:nvPr>
        </p:nvGraphicFramePr>
        <p:xfrm>
          <a:off x="1714499" y="3844337"/>
          <a:ext cx="5715000" cy="2311400"/>
        </p:xfrm>
        <a:graphic>
          <a:graphicData uri="http://schemas.openxmlformats.org/presentationml/2006/ole">
            <mc:AlternateContent xmlns:mc="http://schemas.openxmlformats.org/markup-compatibility/2006">
              <mc:Choice xmlns:v="urn:schemas-microsoft-com:vml" Requires="v">
                <p:oleObj spid="_x0000_s28675" name="Equation" r:id="rId5" imgW="5715000" imgH="2311200" progId="Equation.DSMT4">
                  <p:embed/>
                </p:oleObj>
              </mc:Choice>
              <mc:Fallback>
                <p:oleObj name="Equation" r:id="rId5" imgW="5715000" imgH="2311200" progId="Equation.DSMT4">
                  <p:embed/>
                  <p:pic>
                    <p:nvPicPr>
                      <p:cNvPr id="4" name="Object 3" descr="First. 1 kilogram = 1000 grams = 1 times 10 raised to the third power grams. Second. 1 gram = 1000 milligrams = 1 times 10 raised to the third power milligrams. Third. 1 gram = 100 centigrams = 1 times 10 raised to the second power centigrams. Fourth. 1 milligram = 1000 micrograms = 1 times 10 raised to the third power micrograms.">
                        <a:extLst>
                          <a:ext uri="{FF2B5EF4-FFF2-40B4-BE49-F238E27FC236}">
                            <a16:creationId xmlns:a16="http://schemas.microsoft.com/office/drawing/2014/main" id="{44F49FE7-4408-4414-81CE-38FC1CBF36BF}"/>
                          </a:ext>
                        </a:extLst>
                      </p:cNvPr>
                      <p:cNvPicPr/>
                      <p:nvPr/>
                    </p:nvPicPr>
                    <p:blipFill>
                      <a:blip r:embed="rId6"/>
                      <a:stretch>
                        <a:fillRect/>
                      </a:stretch>
                    </p:blipFill>
                    <p:spPr>
                      <a:xfrm>
                        <a:off x="1714499" y="3844337"/>
                        <a:ext cx="5715000" cy="2311400"/>
                      </a:xfrm>
                      <a:prstGeom prst="rect">
                        <a:avLst/>
                      </a:prstGeom>
                    </p:spPr>
                  </p:pic>
                </p:oleObj>
              </mc:Fallback>
            </mc:AlternateContent>
          </a:graphicData>
        </a:graphic>
      </p:graphicFrame>
    </p:spTree>
    <p:extLst>
      <p:ext uri="{BB962C8B-B14F-4D97-AF65-F5344CB8AC3E}">
        <p14:creationId xmlns:p14="http://schemas.microsoft.com/office/powerpoint/2010/main" val="249517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0AB5-98C5-4E0B-89D4-0D6F21CC050E}"/>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DE224EFF-90E7-4D62-8620-08F72D57AE3B}"/>
              </a:ext>
            </a:extLst>
          </p:cNvPr>
          <p:cNvSpPr>
            <a:spLocks noGrp="1"/>
          </p:cNvSpPr>
          <p:nvPr>
            <p:ph sz="quarter" idx="13"/>
          </p:nvPr>
        </p:nvSpPr>
        <p:spPr>
          <a:xfrm>
            <a:off x="457200" y="1556327"/>
            <a:ext cx="8229600" cy="1562430"/>
          </a:xfrm>
        </p:spPr>
        <p:txBody>
          <a:bodyPr/>
          <a:lstStyle/>
          <a:p>
            <a:pPr marL="432" indent="0">
              <a:buNone/>
            </a:pPr>
            <a:r>
              <a:rPr lang="en-IN" sz="2400" dirty="0">
                <a:solidFill>
                  <a:schemeClr val="tx1"/>
                </a:solidFill>
              </a:rPr>
              <a:t>Identify the larger unit in each of the following:</a:t>
            </a:r>
          </a:p>
          <a:p>
            <a:pPr marL="432" indent="0">
              <a:buNone/>
            </a:pPr>
            <a:r>
              <a:rPr lang="en-IN" sz="2400" b="1" dirty="0">
                <a:solidFill>
                  <a:srgbClr val="007FA3"/>
                </a:solidFill>
              </a:rPr>
              <a:t>A.</a:t>
            </a:r>
            <a:r>
              <a:rPr lang="en-IN" sz="2400" dirty="0">
                <a:solidFill>
                  <a:srgbClr val="007FA3"/>
                </a:solidFill>
              </a:rPr>
              <a:t> </a:t>
            </a:r>
            <a:r>
              <a:rPr lang="en-IN" sz="2400" dirty="0">
                <a:solidFill>
                  <a:schemeClr val="tx1"/>
                </a:solidFill>
              </a:rPr>
              <a:t>m</a:t>
            </a:r>
            <a:r>
              <a:rPr lang="en-IN" sz="100" dirty="0">
                <a:solidFill>
                  <a:schemeClr val="tx1"/>
                </a:solidFill>
              </a:rPr>
              <a:t>illi</a:t>
            </a:r>
            <a:r>
              <a:rPr lang="en-IN" sz="2400" dirty="0">
                <a:solidFill>
                  <a:schemeClr val="tx1"/>
                </a:solidFill>
              </a:rPr>
              <a:t>m</a:t>
            </a:r>
            <a:r>
              <a:rPr lang="en-IN" sz="100" dirty="0">
                <a:solidFill>
                  <a:schemeClr val="tx1"/>
                </a:solidFill>
              </a:rPr>
              <a:t>eter</a:t>
            </a:r>
            <a:r>
              <a:rPr lang="en-IN" sz="2400" dirty="0">
                <a:solidFill>
                  <a:schemeClr val="tx1"/>
                </a:solidFill>
              </a:rPr>
              <a:t> or c</a:t>
            </a:r>
            <a:r>
              <a:rPr lang="en-IN" sz="100" dirty="0">
                <a:solidFill>
                  <a:schemeClr val="tx1"/>
                </a:solidFill>
              </a:rPr>
              <a:t>enti</a:t>
            </a:r>
            <a:r>
              <a:rPr lang="en-IN" sz="2400" dirty="0">
                <a:solidFill>
                  <a:schemeClr val="tx1"/>
                </a:solidFill>
              </a:rPr>
              <a:t>m</a:t>
            </a:r>
            <a:r>
              <a:rPr lang="en-IN" sz="100" dirty="0">
                <a:solidFill>
                  <a:schemeClr val="tx1"/>
                </a:solidFill>
              </a:rPr>
              <a:t>eter</a:t>
            </a:r>
          </a:p>
          <a:p>
            <a:pPr marL="432" indent="0">
              <a:buNone/>
            </a:pPr>
            <a:r>
              <a:rPr lang="en-IN" sz="2400" b="1" dirty="0">
                <a:solidFill>
                  <a:srgbClr val="007FA3"/>
                </a:solidFill>
              </a:rPr>
              <a:t>B.</a:t>
            </a:r>
            <a:r>
              <a:rPr lang="en-IN" sz="2400" dirty="0">
                <a:solidFill>
                  <a:srgbClr val="007FA3"/>
                </a:solidFill>
              </a:rPr>
              <a:t> </a:t>
            </a:r>
            <a:r>
              <a:rPr lang="en-IN" sz="2400" dirty="0">
                <a:solidFill>
                  <a:schemeClr val="tx1"/>
                </a:solidFill>
              </a:rPr>
              <a:t>kilogram or centigram</a:t>
            </a:r>
          </a:p>
        </p:txBody>
      </p:sp>
      <p:graphicFrame>
        <p:nvGraphicFramePr>
          <p:cNvPr id="5" name="Object 4" descr="C. deciliters or microliters">
            <a:extLst>
              <a:ext uri="{FF2B5EF4-FFF2-40B4-BE49-F238E27FC236}">
                <a16:creationId xmlns:a16="http://schemas.microsoft.com/office/drawing/2014/main" id="{394F8C8C-7C58-4AAD-BDD8-CBB2F8D9F7A9}"/>
              </a:ext>
            </a:extLst>
          </p:cNvPr>
          <p:cNvGraphicFramePr>
            <a:graphicFrameLocks noChangeAspect="1"/>
          </p:cNvGraphicFramePr>
          <p:nvPr>
            <p:extLst/>
          </p:nvPr>
        </p:nvGraphicFramePr>
        <p:xfrm>
          <a:off x="440871" y="3303360"/>
          <a:ext cx="1536700" cy="355600"/>
        </p:xfrm>
        <a:graphic>
          <a:graphicData uri="http://schemas.openxmlformats.org/presentationml/2006/ole">
            <mc:AlternateContent xmlns:mc="http://schemas.openxmlformats.org/markup-compatibility/2006">
              <mc:Choice xmlns:v="urn:schemas-microsoft-com:vml" Requires="v">
                <p:oleObj spid="_x0000_s29698" name="Equation" r:id="rId3" imgW="1536480" imgH="355320" progId="Equation.DSMT4">
                  <p:embed/>
                </p:oleObj>
              </mc:Choice>
              <mc:Fallback>
                <p:oleObj name="Equation" r:id="rId3" imgW="1536480" imgH="355320" progId="Equation.DSMT4">
                  <p:embed/>
                  <p:pic>
                    <p:nvPicPr>
                      <p:cNvPr id="5" name="Object 4" descr="C. deciliters or microliters">
                        <a:extLst>
                          <a:ext uri="{FF2B5EF4-FFF2-40B4-BE49-F238E27FC236}">
                            <a16:creationId xmlns:a16="http://schemas.microsoft.com/office/drawing/2014/main" id="{394F8C8C-7C58-4AAD-BDD8-CBB2F8D9F7A9}"/>
                          </a:ext>
                        </a:extLst>
                      </p:cNvPr>
                      <p:cNvPicPr/>
                      <p:nvPr/>
                    </p:nvPicPr>
                    <p:blipFill>
                      <a:blip r:embed="rId4"/>
                      <a:stretch>
                        <a:fillRect/>
                      </a:stretch>
                    </p:blipFill>
                    <p:spPr>
                      <a:xfrm>
                        <a:off x="440871" y="3303360"/>
                        <a:ext cx="1536700" cy="3556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23AA93B2-8547-41AF-A211-A22FD112DBA8}"/>
              </a:ext>
            </a:extLst>
          </p:cNvPr>
          <p:cNvSpPr>
            <a:spLocks noGrp="1"/>
          </p:cNvSpPr>
          <p:nvPr>
            <p:ph sz="quarter" idx="14"/>
          </p:nvPr>
        </p:nvSpPr>
        <p:spPr>
          <a:xfrm>
            <a:off x="457200" y="3890279"/>
            <a:ext cx="8229600" cy="2249264"/>
          </a:xfrm>
        </p:spPr>
        <p:txBody>
          <a:bodyPr/>
          <a:lstStyle/>
          <a:p>
            <a:pPr marL="432" indent="0">
              <a:buNone/>
            </a:pPr>
            <a:r>
              <a:rPr lang="en-IN" sz="2400" b="1" dirty="0">
                <a:solidFill>
                  <a:srgbClr val="007FA3"/>
                </a:solidFill>
              </a:rPr>
              <a:t>D.</a:t>
            </a:r>
            <a:r>
              <a:rPr lang="en-IN" sz="2400" dirty="0">
                <a:solidFill>
                  <a:srgbClr val="007FA3"/>
                </a:solidFill>
              </a:rPr>
              <a:t> </a:t>
            </a:r>
            <a:r>
              <a:rPr lang="en-IN" sz="2400" dirty="0"/>
              <a:t>m</a:t>
            </a:r>
            <a:r>
              <a:rPr lang="en-IN" sz="100" dirty="0"/>
              <a:t> </a:t>
            </a:r>
            <a:r>
              <a:rPr lang="en-IN" sz="2400" dirty="0"/>
              <a:t>c</a:t>
            </a:r>
            <a:r>
              <a:rPr lang="en-IN" sz="100" dirty="0"/>
              <a:t> </a:t>
            </a:r>
            <a:r>
              <a:rPr lang="en-IN" sz="2400" dirty="0"/>
              <a:t>g or m</a:t>
            </a:r>
            <a:r>
              <a:rPr lang="en-IN" sz="100" dirty="0"/>
              <a:t>icro</a:t>
            </a:r>
            <a:r>
              <a:rPr lang="en-IN" sz="2400" dirty="0"/>
              <a:t>g</a:t>
            </a:r>
            <a:r>
              <a:rPr lang="en-IN" sz="100" dirty="0"/>
              <a:t>rams</a:t>
            </a:r>
          </a:p>
        </p:txBody>
      </p:sp>
    </p:spTree>
    <p:extLst>
      <p:ext uri="{BB962C8B-B14F-4D97-AF65-F5344CB8AC3E}">
        <p14:creationId xmlns:p14="http://schemas.microsoft.com/office/powerpoint/2010/main" val="1063392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0AB5-98C5-4E0B-89D4-0D6F21CC050E}"/>
              </a:ext>
            </a:extLst>
          </p:cNvPr>
          <p:cNvSpPr>
            <a:spLocks noGrp="1"/>
          </p:cNvSpPr>
          <p:nvPr>
            <p:ph type="title"/>
          </p:nvPr>
        </p:nvSpPr>
        <p:spPr/>
        <p:txBody>
          <a:bodyPr/>
          <a:lstStyle/>
          <a:p>
            <a:r>
              <a:rPr lang="en-US" dirty="0"/>
              <a:t>Solution 2</a:t>
            </a:r>
          </a:p>
        </p:txBody>
      </p:sp>
      <p:sp>
        <p:nvSpPr>
          <p:cNvPr id="3" name="Content Placeholder 2">
            <a:extLst>
              <a:ext uri="{FF2B5EF4-FFF2-40B4-BE49-F238E27FC236}">
                <a16:creationId xmlns:a16="http://schemas.microsoft.com/office/drawing/2014/main" id="{DE224EFF-90E7-4D62-8620-08F72D57AE3B}"/>
              </a:ext>
            </a:extLst>
          </p:cNvPr>
          <p:cNvSpPr>
            <a:spLocks noGrp="1"/>
          </p:cNvSpPr>
          <p:nvPr>
            <p:ph sz="quarter" idx="13"/>
          </p:nvPr>
        </p:nvSpPr>
        <p:spPr>
          <a:xfrm>
            <a:off x="457200" y="1556327"/>
            <a:ext cx="8229600" cy="2473232"/>
          </a:xfrm>
        </p:spPr>
        <p:txBody>
          <a:bodyPr/>
          <a:lstStyle/>
          <a:p>
            <a:pPr marL="432" indent="0">
              <a:buNone/>
            </a:pPr>
            <a:r>
              <a:rPr lang="en-IN" sz="2200" dirty="0">
                <a:solidFill>
                  <a:schemeClr val="tx1"/>
                </a:solidFill>
              </a:rPr>
              <a:t>Identify the larger unit in each of the following:</a:t>
            </a:r>
          </a:p>
          <a:p>
            <a:pPr marL="432" indent="0">
              <a:buNone/>
            </a:pPr>
            <a:r>
              <a:rPr lang="en-IN" sz="2200" b="1" dirty="0">
                <a:solidFill>
                  <a:srgbClr val="007FA3"/>
                </a:solidFill>
              </a:rPr>
              <a:t>A.</a:t>
            </a:r>
            <a:r>
              <a:rPr lang="en-IN" sz="2200" dirty="0">
                <a:solidFill>
                  <a:srgbClr val="007FA3"/>
                </a:solidFill>
              </a:rPr>
              <a:t> </a:t>
            </a:r>
            <a:r>
              <a:rPr lang="en-IN" sz="2200" dirty="0">
                <a:solidFill>
                  <a:schemeClr val="tx1"/>
                </a:solidFill>
              </a:rPr>
              <a:t>m</a:t>
            </a:r>
            <a:r>
              <a:rPr lang="en-IN" sz="100" dirty="0">
                <a:solidFill>
                  <a:schemeClr val="tx1"/>
                </a:solidFill>
              </a:rPr>
              <a:t>illi</a:t>
            </a:r>
            <a:r>
              <a:rPr lang="en-IN" sz="2200" dirty="0">
                <a:solidFill>
                  <a:schemeClr val="tx1"/>
                </a:solidFill>
              </a:rPr>
              <a:t>m</a:t>
            </a:r>
            <a:r>
              <a:rPr lang="en-IN" sz="100" dirty="0">
                <a:solidFill>
                  <a:schemeClr val="tx1"/>
                </a:solidFill>
              </a:rPr>
              <a:t>eter</a:t>
            </a:r>
            <a:r>
              <a:rPr lang="en-IN" sz="2200" dirty="0">
                <a:solidFill>
                  <a:schemeClr val="tx1"/>
                </a:solidFill>
              </a:rPr>
              <a:t> or c</a:t>
            </a:r>
            <a:r>
              <a:rPr lang="en-IN" sz="100" dirty="0">
                <a:solidFill>
                  <a:schemeClr val="tx1"/>
                </a:solidFill>
              </a:rPr>
              <a:t>enti</a:t>
            </a:r>
            <a:r>
              <a:rPr lang="en-IN" sz="2200" dirty="0">
                <a:solidFill>
                  <a:schemeClr val="tx1"/>
                </a:solidFill>
              </a:rPr>
              <a:t>m</a:t>
            </a:r>
            <a:r>
              <a:rPr lang="en-IN" sz="100" dirty="0">
                <a:solidFill>
                  <a:schemeClr val="tx1"/>
                </a:solidFill>
              </a:rPr>
              <a:t>eter</a:t>
            </a:r>
          </a:p>
          <a:p>
            <a:pPr marL="360000" indent="0">
              <a:buNone/>
            </a:pPr>
            <a:r>
              <a:rPr lang="en-IN" sz="2200" dirty="0">
                <a:solidFill>
                  <a:schemeClr val="tx1"/>
                </a:solidFill>
              </a:rPr>
              <a:t>A millimeter is 0.001 m</a:t>
            </a:r>
            <a:r>
              <a:rPr lang="en-IN" sz="100" dirty="0">
                <a:solidFill>
                  <a:schemeClr val="tx1"/>
                </a:solidFill>
              </a:rPr>
              <a:t>eter</a:t>
            </a:r>
            <a:r>
              <a:rPr lang="en-IN" sz="2200" dirty="0">
                <a:solidFill>
                  <a:schemeClr val="tx1"/>
                </a:solidFill>
              </a:rPr>
              <a:t>, smaller than a centimeter, 0.01 m</a:t>
            </a:r>
            <a:r>
              <a:rPr lang="en-IN" sz="100" dirty="0">
                <a:solidFill>
                  <a:schemeClr val="tx1"/>
                </a:solidFill>
              </a:rPr>
              <a:t>eter</a:t>
            </a:r>
            <a:r>
              <a:rPr lang="en-IN" sz="2200" dirty="0">
                <a:solidFill>
                  <a:schemeClr val="tx1"/>
                </a:solidFill>
              </a:rPr>
              <a:t>.</a:t>
            </a:r>
          </a:p>
          <a:p>
            <a:pPr marL="432" indent="0">
              <a:buNone/>
            </a:pPr>
            <a:r>
              <a:rPr lang="en-IN" sz="2200" b="1" dirty="0">
                <a:solidFill>
                  <a:srgbClr val="007FA3"/>
                </a:solidFill>
              </a:rPr>
              <a:t>B.</a:t>
            </a:r>
            <a:r>
              <a:rPr lang="en-IN" sz="2200" dirty="0">
                <a:solidFill>
                  <a:srgbClr val="007FA3"/>
                </a:solidFill>
              </a:rPr>
              <a:t> </a:t>
            </a:r>
            <a:r>
              <a:rPr lang="en-IN" sz="2200" dirty="0">
                <a:solidFill>
                  <a:schemeClr val="tx1"/>
                </a:solidFill>
              </a:rPr>
              <a:t>kilogram or centigram</a:t>
            </a:r>
          </a:p>
          <a:p>
            <a:pPr marL="360000" indent="0">
              <a:buNone/>
            </a:pPr>
            <a:r>
              <a:rPr lang="en-IN" sz="2200" dirty="0">
                <a:solidFill>
                  <a:schemeClr val="tx1"/>
                </a:solidFill>
              </a:rPr>
              <a:t>A kilogram is 1000 g</a:t>
            </a:r>
            <a:r>
              <a:rPr lang="en-IN" sz="100" dirty="0">
                <a:solidFill>
                  <a:schemeClr val="tx1"/>
                </a:solidFill>
              </a:rPr>
              <a:t>rams</a:t>
            </a:r>
            <a:r>
              <a:rPr lang="en-IN" sz="2200" dirty="0">
                <a:solidFill>
                  <a:schemeClr val="tx1"/>
                </a:solidFill>
              </a:rPr>
              <a:t>, larger than a centigram, 0.01 g</a:t>
            </a:r>
            <a:r>
              <a:rPr lang="en-IN" sz="100" dirty="0">
                <a:solidFill>
                  <a:schemeClr val="tx1"/>
                </a:solidFill>
              </a:rPr>
              <a:t>rams</a:t>
            </a:r>
            <a:r>
              <a:rPr lang="en-IN" sz="2200" dirty="0">
                <a:solidFill>
                  <a:schemeClr val="tx1"/>
                </a:solidFill>
              </a:rPr>
              <a:t>.</a:t>
            </a:r>
          </a:p>
        </p:txBody>
      </p:sp>
      <p:graphicFrame>
        <p:nvGraphicFramePr>
          <p:cNvPr id="5" name="Object 4" descr="C. deciliters or microliters">
            <a:extLst>
              <a:ext uri="{FF2B5EF4-FFF2-40B4-BE49-F238E27FC236}">
                <a16:creationId xmlns:a16="http://schemas.microsoft.com/office/drawing/2014/main" id="{394F8C8C-7C58-4AAD-BDD8-CBB2F8D9F7A9}"/>
              </a:ext>
            </a:extLst>
          </p:cNvPr>
          <p:cNvGraphicFramePr>
            <a:graphicFrameLocks noChangeAspect="1"/>
          </p:cNvGraphicFramePr>
          <p:nvPr>
            <p:extLst/>
          </p:nvPr>
        </p:nvGraphicFramePr>
        <p:xfrm>
          <a:off x="442833" y="4152821"/>
          <a:ext cx="1409700" cy="330200"/>
        </p:xfrm>
        <a:graphic>
          <a:graphicData uri="http://schemas.openxmlformats.org/presentationml/2006/ole">
            <mc:AlternateContent xmlns:mc="http://schemas.openxmlformats.org/markup-compatibility/2006">
              <mc:Choice xmlns:v="urn:schemas-microsoft-com:vml" Requires="v">
                <p:oleObj spid="_x0000_s30722" name="Equation" r:id="rId3" imgW="1409400" imgH="330120" progId="Equation.DSMT4">
                  <p:embed/>
                </p:oleObj>
              </mc:Choice>
              <mc:Fallback>
                <p:oleObj name="Equation" r:id="rId3" imgW="1409400" imgH="330120" progId="Equation.DSMT4">
                  <p:embed/>
                  <p:pic>
                    <p:nvPicPr>
                      <p:cNvPr id="5" name="Object 4" descr="C. deciliters or microliters">
                        <a:extLst>
                          <a:ext uri="{FF2B5EF4-FFF2-40B4-BE49-F238E27FC236}">
                            <a16:creationId xmlns:a16="http://schemas.microsoft.com/office/drawing/2014/main" id="{394F8C8C-7C58-4AAD-BDD8-CBB2F8D9F7A9}"/>
                          </a:ext>
                        </a:extLst>
                      </p:cNvPr>
                      <p:cNvPicPr/>
                      <p:nvPr/>
                    </p:nvPicPr>
                    <p:blipFill>
                      <a:blip r:embed="rId4"/>
                      <a:stretch>
                        <a:fillRect/>
                      </a:stretch>
                    </p:blipFill>
                    <p:spPr>
                      <a:xfrm>
                        <a:off x="442833" y="4152821"/>
                        <a:ext cx="1409700" cy="3302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23AA93B2-8547-41AF-A211-A22FD112DBA8}"/>
              </a:ext>
            </a:extLst>
          </p:cNvPr>
          <p:cNvSpPr>
            <a:spLocks noGrp="1"/>
          </p:cNvSpPr>
          <p:nvPr>
            <p:ph sz="quarter" idx="14"/>
          </p:nvPr>
        </p:nvSpPr>
        <p:spPr>
          <a:xfrm>
            <a:off x="457200" y="4622077"/>
            <a:ext cx="8229600" cy="1515252"/>
          </a:xfrm>
        </p:spPr>
        <p:txBody>
          <a:bodyPr/>
          <a:lstStyle/>
          <a:p>
            <a:pPr marL="360000" indent="0">
              <a:buNone/>
            </a:pPr>
            <a:r>
              <a:rPr lang="en-IN" sz="2200" dirty="0"/>
              <a:t>A deciliter is 0.1 L</a:t>
            </a:r>
            <a:r>
              <a:rPr lang="en-IN" sz="100" dirty="0"/>
              <a:t>iter</a:t>
            </a:r>
            <a:r>
              <a:rPr lang="en-IN" sz="2200" dirty="0"/>
              <a:t>, larger than a microliter, 0.000 001 L</a:t>
            </a:r>
            <a:r>
              <a:rPr lang="en-IN" sz="100" dirty="0"/>
              <a:t>iter</a:t>
            </a:r>
            <a:r>
              <a:rPr lang="en-IN" sz="2200" dirty="0"/>
              <a:t>.</a:t>
            </a:r>
          </a:p>
          <a:p>
            <a:pPr marL="432" indent="0">
              <a:buNone/>
            </a:pPr>
            <a:r>
              <a:rPr lang="en-IN" sz="2200" b="1" dirty="0">
                <a:solidFill>
                  <a:srgbClr val="007FA3"/>
                </a:solidFill>
              </a:rPr>
              <a:t>D.</a:t>
            </a:r>
            <a:r>
              <a:rPr lang="en-IN" sz="2200" dirty="0">
                <a:solidFill>
                  <a:srgbClr val="007FA3"/>
                </a:solidFill>
              </a:rPr>
              <a:t> </a:t>
            </a:r>
            <a:r>
              <a:rPr lang="en-IN" sz="2200" dirty="0"/>
              <a:t>m</a:t>
            </a:r>
            <a:r>
              <a:rPr lang="en-IN" sz="100" dirty="0"/>
              <a:t> </a:t>
            </a:r>
            <a:r>
              <a:rPr lang="en-IN" sz="2200" dirty="0"/>
              <a:t>c</a:t>
            </a:r>
            <a:r>
              <a:rPr lang="en-IN" sz="100" dirty="0"/>
              <a:t> </a:t>
            </a:r>
            <a:r>
              <a:rPr lang="en-IN" sz="2200" dirty="0"/>
              <a:t>g or micrograms</a:t>
            </a:r>
          </a:p>
          <a:p>
            <a:pPr marL="360000" indent="0">
              <a:buNone/>
            </a:pPr>
            <a:r>
              <a:rPr lang="en-IN" sz="2200" dirty="0"/>
              <a:t>A milligram is 0.001 g</a:t>
            </a:r>
            <a:r>
              <a:rPr lang="en-IN" sz="100" dirty="0"/>
              <a:t>rams</a:t>
            </a:r>
            <a:r>
              <a:rPr lang="en-IN" sz="2200" dirty="0"/>
              <a:t>, larger than a microgram, 0.000 001 g</a:t>
            </a:r>
            <a:r>
              <a:rPr lang="en-IN" sz="100" dirty="0"/>
              <a:t>rams</a:t>
            </a:r>
            <a:r>
              <a:rPr lang="en-IN" sz="2200" dirty="0"/>
              <a:t>.</a:t>
            </a:r>
          </a:p>
        </p:txBody>
      </p:sp>
    </p:spTree>
    <p:extLst>
      <p:ext uri="{BB962C8B-B14F-4D97-AF65-F5344CB8AC3E}">
        <p14:creationId xmlns:p14="http://schemas.microsoft.com/office/powerpoint/2010/main" val="1028052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2EB4-D8CA-4673-B5EF-0813E4955EED}"/>
              </a:ext>
            </a:extLst>
          </p:cNvPr>
          <p:cNvSpPr>
            <a:spLocks noGrp="1"/>
          </p:cNvSpPr>
          <p:nvPr>
            <p:ph type="title"/>
          </p:nvPr>
        </p:nvSpPr>
        <p:spPr/>
        <p:txBody>
          <a:bodyPr/>
          <a:lstStyle/>
          <a:p>
            <a:r>
              <a:rPr lang="en-US" dirty="0"/>
              <a:t>Length </a:t>
            </a:r>
            <a:r>
              <a:rPr lang="en-US" sz="2000" b="0" dirty="0"/>
              <a:t>(1 of 2)</a:t>
            </a:r>
          </a:p>
        </p:txBody>
      </p:sp>
      <p:sp>
        <p:nvSpPr>
          <p:cNvPr id="3" name="Content Placeholder 2">
            <a:extLst>
              <a:ext uri="{FF2B5EF4-FFF2-40B4-BE49-F238E27FC236}">
                <a16:creationId xmlns:a16="http://schemas.microsoft.com/office/drawing/2014/main" id="{9AFB0DA1-5C7B-421C-BFAF-B05E414FEDDF}"/>
              </a:ext>
            </a:extLst>
          </p:cNvPr>
          <p:cNvSpPr>
            <a:spLocks noGrp="1"/>
          </p:cNvSpPr>
          <p:nvPr>
            <p:ph sz="quarter" idx="13"/>
          </p:nvPr>
        </p:nvSpPr>
        <p:spPr>
          <a:xfrm>
            <a:off x="457200" y="1556326"/>
            <a:ext cx="8229600" cy="1534743"/>
          </a:xfrm>
        </p:spPr>
        <p:txBody>
          <a:bodyPr/>
          <a:lstStyle/>
          <a:p>
            <a:pPr marL="0" indent="0" eaLnBrk="1" hangingPunct="1">
              <a:buNone/>
              <a:defRPr/>
            </a:pPr>
            <a:r>
              <a:rPr lang="en-US" sz="2400" dirty="0">
                <a:solidFill>
                  <a:srgbClr val="000000"/>
                </a:solidFill>
                <a:ea typeface="ＭＳ Ｐゴシック"/>
                <a:cs typeface="Times New Roman"/>
              </a:rPr>
              <a:t>Length is measured in</a:t>
            </a:r>
          </a:p>
          <a:p>
            <a:pPr>
              <a:defRPr/>
            </a:pPr>
            <a:r>
              <a:rPr lang="en-US" sz="2400" dirty="0">
                <a:solidFill>
                  <a:srgbClr val="000000"/>
                </a:solidFill>
                <a:ea typeface="ＭＳ Ｐゴシック"/>
                <a:cs typeface="Times New Roman"/>
              </a:rPr>
              <a:t>units of meters (m) in both the metric and S</a:t>
            </a:r>
            <a:r>
              <a:rPr lang="en-US" sz="100" dirty="0">
                <a:solidFill>
                  <a:srgbClr val="000000"/>
                </a:solidFill>
                <a:ea typeface="ＭＳ Ｐゴシック"/>
                <a:cs typeface="Times New Roman"/>
              </a:rPr>
              <a:t> </a:t>
            </a:r>
            <a:r>
              <a:rPr lang="en-US" sz="2400" dirty="0">
                <a:solidFill>
                  <a:srgbClr val="000000"/>
                </a:solidFill>
                <a:ea typeface="ＭＳ Ｐゴシック"/>
                <a:cs typeface="Times New Roman"/>
              </a:rPr>
              <a:t>I systems.</a:t>
            </a:r>
          </a:p>
          <a:p>
            <a:pPr>
              <a:defRPr/>
            </a:pPr>
            <a:r>
              <a:rPr lang="en-US" sz="2400" dirty="0">
                <a:solidFill>
                  <a:srgbClr val="000000"/>
                </a:solidFill>
                <a:ea typeface="ＭＳ Ｐゴシック"/>
                <a:cs typeface="Times New Roman"/>
              </a:rPr>
              <a:t>units of centimeters (c</a:t>
            </a:r>
            <a:r>
              <a:rPr lang="en-US" sz="100" dirty="0">
                <a:solidFill>
                  <a:srgbClr val="000000"/>
                </a:solidFill>
                <a:ea typeface="ＭＳ Ｐゴシック"/>
                <a:cs typeface="Times New Roman"/>
              </a:rPr>
              <a:t> </a:t>
            </a:r>
            <a:r>
              <a:rPr lang="en-US" sz="2400" dirty="0">
                <a:solidFill>
                  <a:srgbClr val="000000"/>
                </a:solidFill>
                <a:ea typeface="ＭＳ Ｐゴシック"/>
                <a:cs typeface="Times New Roman"/>
              </a:rPr>
              <a:t>m) by chemists.</a:t>
            </a:r>
            <a:endParaRPr lang="en-US" sz="2400" dirty="0"/>
          </a:p>
        </p:txBody>
      </p:sp>
      <p:pic>
        <p:nvPicPr>
          <p:cNvPr id="6" name="Content Placeholder 5" descr="A meter stick measures 1 meter, or 100 centimeters. A yardstick measures 3 feet, or 36 inches. 1 meter = 39.4 inches. 1 inch = 2.54 centimeters."/>
          <p:cNvPicPr>
            <a:picLocks noGrp="1" noChangeAspect="1"/>
          </p:cNvPicPr>
          <p:nvPr>
            <p:ph sz="quarter" idx="14"/>
          </p:nvPr>
        </p:nvPicPr>
        <p:blipFill>
          <a:blip r:embed="rId2"/>
          <a:stretch>
            <a:fillRect/>
          </a:stretch>
        </p:blipFill>
        <p:spPr>
          <a:xfrm>
            <a:off x="2185121" y="3214150"/>
            <a:ext cx="4773758" cy="2952192"/>
          </a:xfrm>
          <a:prstGeom prst="rect">
            <a:avLst/>
          </a:prstGeom>
        </p:spPr>
      </p:pic>
    </p:spTree>
    <p:extLst>
      <p:ext uri="{BB962C8B-B14F-4D97-AF65-F5344CB8AC3E}">
        <p14:creationId xmlns:p14="http://schemas.microsoft.com/office/powerpoint/2010/main" val="20017843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6A190-233A-4B5C-AC35-0B1C66F19DAE}"/>
              </a:ext>
            </a:extLst>
          </p:cNvPr>
          <p:cNvSpPr>
            <a:spLocks noGrp="1"/>
          </p:cNvSpPr>
          <p:nvPr>
            <p:ph type="title"/>
          </p:nvPr>
        </p:nvSpPr>
        <p:spPr/>
        <p:txBody>
          <a:bodyPr/>
          <a:lstStyle/>
          <a:p>
            <a:r>
              <a:rPr lang="en-US" dirty="0"/>
              <a:t>Learning Check 3</a:t>
            </a:r>
          </a:p>
        </p:txBody>
      </p:sp>
      <p:sp>
        <p:nvSpPr>
          <p:cNvPr id="5" name="Content Placeholder 4">
            <a:extLst>
              <a:ext uri="{FF2B5EF4-FFF2-40B4-BE49-F238E27FC236}">
                <a16:creationId xmlns:a16="http://schemas.microsoft.com/office/drawing/2014/main" id="{E0ABBB6D-0770-40B9-B191-EE2EC96F2F2A}"/>
              </a:ext>
            </a:extLst>
          </p:cNvPr>
          <p:cNvSpPr>
            <a:spLocks noGrp="1"/>
          </p:cNvSpPr>
          <p:nvPr>
            <p:ph sz="quarter" idx="14"/>
          </p:nvPr>
        </p:nvSpPr>
        <p:spPr>
          <a:xfrm>
            <a:off x="457201" y="1520784"/>
            <a:ext cx="8229600" cy="789009"/>
          </a:xfrm>
        </p:spPr>
        <p:txBody>
          <a:bodyPr/>
          <a:lstStyle/>
          <a:p>
            <a:pPr marL="432" indent="0">
              <a:buNone/>
            </a:pPr>
            <a:r>
              <a:rPr lang="en-US" sz="2400" dirty="0"/>
              <a:t>Indicate the unit that completes each of the following equalities:</a:t>
            </a:r>
            <a:endParaRPr lang="en-US" sz="1200" dirty="0">
              <a:solidFill>
                <a:schemeClr val="tx1"/>
              </a:solidFill>
            </a:endParaRPr>
          </a:p>
        </p:txBody>
      </p:sp>
      <p:sp>
        <p:nvSpPr>
          <p:cNvPr id="6" name="Content Placeholder 5">
            <a:extLst>
              <a:ext uri="{FF2B5EF4-FFF2-40B4-BE49-F238E27FC236}">
                <a16:creationId xmlns:a16="http://schemas.microsoft.com/office/drawing/2014/main" id="{4DF33D05-9F07-4FC3-969C-728757CC7C32}"/>
              </a:ext>
            </a:extLst>
          </p:cNvPr>
          <p:cNvSpPr>
            <a:spLocks noGrp="1"/>
          </p:cNvSpPr>
          <p:nvPr>
            <p:ph sz="quarter" idx="15"/>
          </p:nvPr>
        </p:nvSpPr>
        <p:spPr>
          <a:xfrm>
            <a:off x="485103" y="2639624"/>
            <a:ext cx="2980771" cy="488446"/>
          </a:xfrm>
        </p:spPr>
        <p:txBody>
          <a:bodyPr/>
          <a:lstStyle/>
          <a:p>
            <a:pPr marL="432" indent="0">
              <a:buNone/>
            </a:pPr>
            <a:r>
              <a:rPr lang="en-US" sz="2400" b="1" dirty="0">
                <a:solidFill>
                  <a:srgbClr val="007FA3"/>
                </a:solidFill>
              </a:rPr>
              <a:t>A.</a:t>
            </a:r>
            <a:r>
              <a:rPr lang="en-US" sz="2400" dirty="0">
                <a:solidFill>
                  <a:srgbClr val="007FA3"/>
                </a:solidFill>
              </a:rPr>
              <a:t> </a:t>
            </a:r>
            <a:r>
              <a:rPr lang="en-US" sz="2400" dirty="0"/>
              <a:t>1000 m</a:t>
            </a:r>
            <a:r>
              <a:rPr lang="en-US" sz="100" dirty="0">
                <a:solidFill>
                  <a:schemeClr val="tx1"/>
                </a:solidFill>
              </a:rPr>
              <a:t>eter </a:t>
            </a:r>
            <a:r>
              <a:rPr lang="en-US" sz="2400" dirty="0"/>
              <a:t>= </a:t>
            </a:r>
            <a:r>
              <a:rPr lang="en-IN" sz="1200" dirty="0">
                <a:solidFill>
                  <a:schemeClr val="tx1"/>
                </a:solidFill>
              </a:rPr>
              <a:t>Fill in the blank</a:t>
            </a:r>
            <a:endParaRPr lang="en-US" sz="1200" dirty="0">
              <a:solidFill>
                <a:schemeClr val="tx1"/>
              </a:solidFill>
            </a:endParaRPr>
          </a:p>
        </p:txBody>
      </p:sp>
      <p:cxnSp>
        <p:nvCxnSpPr>
          <p:cNvPr id="15" name="Straight Connector 14">
            <a:extLst>
              <a:ext uri="{FF2B5EF4-FFF2-40B4-BE49-F238E27FC236}">
                <a16:creationId xmlns:a16="http://schemas.microsoft.com/office/drawing/2014/main" id="{62357AFF-6AFF-4CC0-AA18-EF513EA99066}"/>
              </a:ext>
              <a:ext uri="{C183D7F6-B498-43B3-948B-1728B52AA6E4}">
                <adec:decorative xmlns:adec="http://schemas.microsoft.com/office/drawing/2017/decorative" val="1"/>
              </a:ext>
            </a:extLst>
          </p:cNvPr>
          <p:cNvCxnSpPr/>
          <p:nvPr/>
        </p:nvCxnSpPr>
        <p:spPr>
          <a:xfrm>
            <a:off x="2197513" y="3019660"/>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Content Placeholder 6">
            <a:extLst>
              <a:ext uri="{FF2B5EF4-FFF2-40B4-BE49-F238E27FC236}">
                <a16:creationId xmlns:a16="http://schemas.microsoft.com/office/drawing/2014/main" id="{C68A7449-F091-4857-8890-11E70A9D270B}"/>
              </a:ext>
            </a:extLst>
          </p:cNvPr>
          <p:cNvSpPr>
            <a:spLocks noGrp="1"/>
          </p:cNvSpPr>
          <p:nvPr>
            <p:ph sz="quarter" idx="16"/>
          </p:nvPr>
        </p:nvSpPr>
        <p:spPr>
          <a:xfrm>
            <a:off x="634051" y="3489862"/>
            <a:ext cx="1310639" cy="461085"/>
          </a:xfrm>
        </p:spPr>
        <p:txBody>
          <a:bodyPr/>
          <a:lstStyle/>
          <a:p>
            <a:pPr marL="432" indent="0">
              <a:buNone/>
            </a:pPr>
            <a:r>
              <a:rPr lang="en-US" sz="2400" dirty="0">
                <a:solidFill>
                  <a:srgbClr val="007FA3"/>
                </a:solidFill>
              </a:rPr>
              <a:t>1.</a:t>
            </a:r>
            <a:r>
              <a:rPr lang="en-US" sz="2400" dirty="0"/>
              <a:t> 1 </a:t>
            </a:r>
            <a:r>
              <a:rPr lang="en-US" sz="2400" dirty="0">
                <a:solidFill>
                  <a:schemeClr val="tx1"/>
                </a:solidFill>
              </a:rPr>
              <a:t>m</a:t>
            </a:r>
            <a:r>
              <a:rPr lang="en-US" sz="100" dirty="0">
                <a:solidFill>
                  <a:schemeClr val="tx1"/>
                </a:solidFill>
              </a:rPr>
              <a:t>illi</a:t>
            </a:r>
            <a:r>
              <a:rPr lang="en-US" sz="2400" dirty="0">
                <a:solidFill>
                  <a:schemeClr val="tx1"/>
                </a:solidFill>
              </a:rPr>
              <a:t>m</a:t>
            </a:r>
            <a:r>
              <a:rPr lang="en-US" sz="100" dirty="0">
                <a:solidFill>
                  <a:schemeClr val="tx1"/>
                </a:solidFill>
              </a:rPr>
              <a:t>eter</a:t>
            </a:r>
            <a:endParaRPr lang="en-US" sz="2400" dirty="0"/>
          </a:p>
        </p:txBody>
      </p:sp>
      <p:sp>
        <p:nvSpPr>
          <p:cNvPr id="8" name="Content Placeholder 7">
            <a:extLst>
              <a:ext uri="{FF2B5EF4-FFF2-40B4-BE49-F238E27FC236}">
                <a16:creationId xmlns:a16="http://schemas.microsoft.com/office/drawing/2014/main" id="{D427DD71-4FA3-4408-9FC5-42FF5415B935}"/>
              </a:ext>
            </a:extLst>
          </p:cNvPr>
          <p:cNvSpPr>
            <a:spLocks noGrp="1"/>
          </p:cNvSpPr>
          <p:nvPr>
            <p:ph sz="quarter" idx="17"/>
          </p:nvPr>
        </p:nvSpPr>
        <p:spPr>
          <a:xfrm>
            <a:off x="3197870" y="3402333"/>
            <a:ext cx="1284536" cy="454168"/>
          </a:xfrm>
        </p:spPr>
        <p:txBody>
          <a:bodyPr/>
          <a:lstStyle/>
          <a:p>
            <a:pPr marL="432" indent="0">
              <a:buNone/>
            </a:pPr>
            <a:r>
              <a:rPr lang="en-US" sz="2400" dirty="0">
                <a:solidFill>
                  <a:srgbClr val="007FA3"/>
                </a:solidFill>
              </a:rPr>
              <a:t>2.</a:t>
            </a:r>
            <a:r>
              <a:rPr lang="en-US" sz="2400" dirty="0"/>
              <a:t> 1 k</a:t>
            </a:r>
            <a:r>
              <a:rPr lang="en-US" sz="100" dirty="0">
                <a:solidFill>
                  <a:schemeClr val="bg1"/>
                </a:solidFill>
              </a:rPr>
              <a:t>ilo</a:t>
            </a:r>
            <a:r>
              <a:rPr lang="en-US" sz="2400" dirty="0"/>
              <a:t>m</a:t>
            </a:r>
            <a:r>
              <a:rPr lang="en-US" sz="100" dirty="0">
                <a:solidFill>
                  <a:schemeClr val="bg1"/>
                </a:solidFill>
              </a:rPr>
              <a:t>eter</a:t>
            </a:r>
          </a:p>
        </p:txBody>
      </p:sp>
      <p:sp>
        <p:nvSpPr>
          <p:cNvPr id="9" name="Content Placeholder 8">
            <a:extLst>
              <a:ext uri="{FF2B5EF4-FFF2-40B4-BE49-F238E27FC236}">
                <a16:creationId xmlns:a16="http://schemas.microsoft.com/office/drawing/2014/main" id="{BA1FA0D3-910B-4EF2-AE78-970A966615D6}"/>
              </a:ext>
            </a:extLst>
          </p:cNvPr>
          <p:cNvSpPr>
            <a:spLocks noGrp="1"/>
          </p:cNvSpPr>
          <p:nvPr>
            <p:ph sz="quarter" idx="18"/>
          </p:nvPr>
        </p:nvSpPr>
        <p:spPr>
          <a:xfrm>
            <a:off x="5678127" y="3401364"/>
            <a:ext cx="1284537" cy="455137"/>
          </a:xfrm>
        </p:spPr>
        <p:txBody>
          <a:bodyPr/>
          <a:lstStyle/>
          <a:p>
            <a:pPr marL="432" indent="0">
              <a:buNone/>
            </a:pPr>
            <a:r>
              <a:rPr lang="en-US" sz="2400" dirty="0">
                <a:solidFill>
                  <a:srgbClr val="007FA3"/>
                </a:solidFill>
              </a:rPr>
              <a:t>3.</a:t>
            </a:r>
            <a:r>
              <a:rPr lang="en-US" sz="2400" dirty="0"/>
              <a:t> 1 d</a:t>
            </a:r>
            <a:r>
              <a:rPr lang="en-US" sz="100" dirty="0">
                <a:solidFill>
                  <a:schemeClr val="bg1"/>
                </a:solidFill>
              </a:rPr>
              <a:t>eci</a:t>
            </a:r>
            <a:r>
              <a:rPr lang="en-US" sz="2400" dirty="0"/>
              <a:t>m</a:t>
            </a:r>
            <a:r>
              <a:rPr lang="en-US" sz="100" dirty="0">
                <a:solidFill>
                  <a:schemeClr val="bg1"/>
                </a:solidFill>
              </a:rPr>
              <a:t>eter</a:t>
            </a:r>
          </a:p>
        </p:txBody>
      </p:sp>
      <p:sp>
        <p:nvSpPr>
          <p:cNvPr id="10" name="Content Placeholder 9">
            <a:extLst>
              <a:ext uri="{FF2B5EF4-FFF2-40B4-BE49-F238E27FC236}">
                <a16:creationId xmlns:a16="http://schemas.microsoft.com/office/drawing/2014/main" id="{DA98843F-6B8B-4F43-9EFB-3943E546AD61}"/>
              </a:ext>
            </a:extLst>
          </p:cNvPr>
          <p:cNvSpPr>
            <a:spLocks noGrp="1"/>
          </p:cNvSpPr>
          <p:nvPr>
            <p:ph sz="quarter" idx="19"/>
          </p:nvPr>
        </p:nvSpPr>
        <p:spPr>
          <a:xfrm>
            <a:off x="457201" y="4225210"/>
            <a:ext cx="4748980" cy="527984"/>
          </a:xfrm>
        </p:spPr>
        <p:txBody>
          <a:bodyPr/>
          <a:lstStyle/>
          <a:p>
            <a:pPr marL="0" indent="0">
              <a:buNone/>
            </a:pPr>
            <a:r>
              <a:rPr lang="en-US" sz="2400" b="1" dirty="0">
                <a:solidFill>
                  <a:srgbClr val="007FA3"/>
                </a:solidFill>
              </a:rPr>
              <a:t>B.</a:t>
            </a:r>
            <a:r>
              <a:rPr lang="en-US" sz="2400" dirty="0">
                <a:solidFill>
                  <a:srgbClr val="007FA3"/>
                </a:solidFill>
              </a:rPr>
              <a:t> </a:t>
            </a:r>
            <a:r>
              <a:rPr lang="en-US" sz="2400" dirty="0"/>
              <a:t>0.01 m</a:t>
            </a:r>
            <a:r>
              <a:rPr lang="en-US" sz="100" dirty="0">
                <a:solidFill>
                  <a:schemeClr val="bg1"/>
                </a:solidFill>
              </a:rPr>
              <a:t>eter</a:t>
            </a:r>
            <a:r>
              <a:rPr lang="en-US" sz="2400" dirty="0"/>
              <a:t> = </a:t>
            </a:r>
            <a:r>
              <a:rPr lang="en-US" sz="1200" dirty="0">
                <a:solidFill>
                  <a:schemeClr val="tx1"/>
                </a:solidFill>
              </a:rPr>
              <a:t>Fill in the blank</a:t>
            </a:r>
          </a:p>
        </p:txBody>
      </p:sp>
      <p:cxnSp>
        <p:nvCxnSpPr>
          <p:cNvPr id="16" name="Straight Connector 15">
            <a:extLst>
              <a:ext uri="{FF2B5EF4-FFF2-40B4-BE49-F238E27FC236}">
                <a16:creationId xmlns:a16="http://schemas.microsoft.com/office/drawing/2014/main" id="{49D05AA8-0A4E-4AC1-ADF2-BC95DD2683FD}"/>
              </a:ext>
              <a:ext uri="{C183D7F6-B498-43B3-948B-1728B52AA6E4}">
                <adec:decorative xmlns:adec="http://schemas.microsoft.com/office/drawing/2017/decorative" val="1"/>
              </a:ext>
            </a:extLst>
          </p:cNvPr>
          <p:cNvCxnSpPr/>
          <p:nvPr/>
        </p:nvCxnSpPr>
        <p:spPr>
          <a:xfrm>
            <a:off x="2099194" y="4573162"/>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Content Placeholder 10">
            <a:extLst>
              <a:ext uri="{FF2B5EF4-FFF2-40B4-BE49-F238E27FC236}">
                <a16:creationId xmlns:a16="http://schemas.microsoft.com/office/drawing/2014/main" id="{EC8C1D92-FCE5-411B-82C8-A7BDA5F05AF6}"/>
              </a:ext>
            </a:extLst>
          </p:cNvPr>
          <p:cNvSpPr>
            <a:spLocks noGrp="1"/>
          </p:cNvSpPr>
          <p:nvPr>
            <p:ph sz="quarter" idx="20"/>
          </p:nvPr>
        </p:nvSpPr>
        <p:spPr>
          <a:xfrm>
            <a:off x="852880" y="4973329"/>
            <a:ext cx="1344634" cy="454078"/>
          </a:xfrm>
        </p:spPr>
        <p:txBody>
          <a:bodyPr/>
          <a:lstStyle/>
          <a:p>
            <a:pPr marL="101600" indent="0">
              <a:buNone/>
            </a:pPr>
            <a:r>
              <a:rPr lang="en-US" sz="2400" dirty="0">
                <a:solidFill>
                  <a:srgbClr val="007FA3"/>
                </a:solidFill>
              </a:rPr>
              <a:t>1.</a:t>
            </a:r>
            <a:r>
              <a:rPr lang="en-US" sz="2400" dirty="0"/>
              <a:t> 1 c</a:t>
            </a:r>
            <a:r>
              <a:rPr lang="en-US" sz="100" dirty="0">
                <a:solidFill>
                  <a:schemeClr val="bg1"/>
                </a:solidFill>
              </a:rPr>
              <a:t>enti</a:t>
            </a:r>
            <a:r>
              <a:rPr lang="en-US" sz="2400" dirty="0"/>
              <a:t>m</a:t>
            </a:r>
            <a:r>
              <a:rPr lang="en-US" sz="100" dirty="0">
                <a:solidFill>
                  <a:schemeClr val="bg1"/>
                </a:solidFill>
              </a:rPr>
              <a:t>eter</a:t>
            </a:r>
          </a:p>
        </p:txBody>
      </p:sp>
      <p:sp>
        <p:nvSpPr>
          <p:cNvPr id="12" name="Content Placeholder 11">
            <a:extLst>
              <a:ext uri="{FF2B5EF4-FFF2-40B4-BE49-F238E27FC236}">
                <a16:creationId xmlns:a16="http://schemas.microsoft.com/office/drawing/2014/main" id="{E389737D-8CD0-4F79-8D4C-59F3C8F255C7}"/>
              </a:ext>
            </a:extLst>
          </p:cNvPr>
          <p:cNvSpPr>
            <a:spLocks noGrp="1"/>
          </p:cNvSpPr>
          <p:nvPr>
            <p:ph sz="quarter" idx="21"/>
          </p:nvPr>
        </p:nvSpPr>
        <p:spPr>
          <a:xfrm>
            <a:off x="3219489" y="4973328"/>
            <a:ext cx="1352511" cy="454079"/>
          </a:xfrm>
        </p:spPr>
        <p:txBody>
          <a:bodyPr/>
          <a:lstStyle/>
          <a:p>
            <a:pPr marL="432" indent="0">
              <a:buNone/>
            </a:pPr>
            <a:r>
              <a:rPr lang="en-US" sz="2400" dirty="0">
                <a:solidFill>
                  <a:srgbClr val="007FA3"/>
                </a:solidFill>
              </a:rPr>
              <a:t>2.</a:t>
            </a:r>
            <a:r>
              <a:rPr lang="en-US" sz="2400" dirty="0"/>
              <a:t> 1 m</a:t>
            </a:r>
            <a:r>
              <a:rPr lang="en-US" sz="100" dirty="0">
                <a:solidFill>
                  <a:schemeClr val="bg1"/>
                </a:solidFill>
              </a:rPr>
              <a:t>illi</a:t>
            </a:r>
            <a:r>
              <a:rPr lang="en-US" sz="2400" dirty="0"/>
              <a:t>m</a:t>
            </a:r>
            <a:r>
              <a:rPr lang="en-US" sz="100" dirty="0">
                <a:solidFill>
                  <a:schemeClr val="bg1"/>
                </a:solidFill>
              </a:rPr>
              <a:t>eter</a:t>
            </a:r>
          </a:p>
        </p:txBody>
      </p:sp>
      <p:sp>
        <p:nvSpPr>
          <p:cNvPr id="13" name="Content Placeholder 12">
            <a:extLst>
              <a:ext uri="{FF2B5EF4-FFF2-40B4-BE49-F238E27FC236}">
                <a16:creationId xmlns:a16="http://schemas.microsoft.com/office/drawing/2014/main" id="{7C015A4B-1A04-4F63-9D33-B4D87BC50D63}"/>
              </a:ext>
            </a:extLst>
          </p:cNvPr>
          <p:cNvSpPr>
            <a:spLocks noGrp="1"/>
          </p:cNvSpPr>
          <p:nvPr>
            <p:ph sz="quarter" idx="22"/>
          </p:nvPr>
        </p:nvSpPr>
        <p:spPr>
          <a:xfrm>
            <a:off x="5678128" y="4973329"/>
            <a:ext cx="2374492" cy="454078"/>
          </a:xfrm>
        </p:spPr>
        <p:txBody>
          <a:bodyPr/>
          <a:lstStyle/>
          <a:p>
            <a:pPr marL="432" indent="0">
              <a:buNone/>
            </a:pPr>
            <a:r>
              <a:rPr lang="en-US" sz="2400" dirty="0">
                <a:solidFill>
                  <a:srgbClr val="007FA3"/>
                </a:solidFill>
              </a:rPr>
              <a:t>3.</a:t>
            </a:r>
            <a:r>
              <a:rPr lang="en-US" sz="2400" dirty="0"/>
              <a:t> 1 d</a:t>
            </a:r>
            <a:r>
              <a:rPr lang="en-US" sz="100" dirty="0">
                <a:solidFill>
                  <a:schemeClr val="bg1"/>
                </a:solidFill>
              </a:rPr>
              <a:t>eci</a:t>
            </a:r>
            <a:r>
              <a:rPr lang="en-US" sz="2400" dirty="0"/>
              <a:t>m</a:t>
            </a:r>
            <a:r>
              <a:rPr lang="en-US" sz="100" dirty="0">
                <a:solidFill>
                  <a:schemeClr val="bg1"/>
                </a:solidFill>
              </a:rPr>
              <a:t>eter</a:t>
            </a:r>
          </a:p>
        </p:txBody>
      </p:sp>
    </p:spTree>
    <p:extLst>
      <p:ext uri="{BB962C8B-B14F-4D97-AF65-F5344CB8AC3E}">
        <p14:creationId xmlns:p14="http://schemas.microsoft.com/office/powerpoint/2010/main" val="2931525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295E-CF79-4139-BB90-22CDE56691F7}"/>
              </a:ext>
            </a:extLst>
          </p:cNvPr>
          <p:cNvSpPr>
            <a:spLocks noGrp="1"/>
          </p:cNvSpPr>
          <p:nvPr>
            <p:ph type="title"/>
          </p:nvPr>
        </p:nvSpPr>
        <p:spPr/>
        <p:txBody>
          <a:bodyPr/>
          <a:lstStyle/>
          <a:p>
            <a:r>
              <a:rPr lang="en-US" dirty="0"/>
              <a:t>Solution 3</a:t>
            </a:r>
          </a:p>
        </p:txBody>
      </p:sp>
      <p:sp>
        <p:nvSpPr>
          <p:cNvPr id="3" name="Content Placeholder 2">
            <a:extLst>
              <a:ext uri="{FF2B5EF4-FFF2-40B4-BE49-F238E27FC236}">
                <a16:creationId xmlns:a16="http://schemas.microsoft.com/office/drawing/2014/main" id="{4C0159F9-E430-415C-B2BF-7A18895FCD2A}"/>
              </a:ext>
            </a:extLst>
          </p:cNvPr>
          <p:cNvSpPr>
            <a:spLocks noGrp="1"/>
          </p:cNvSpPr>
          <p:nvPr>
            <p:ph sz="quarter" idx="13"/>
          </p:nvPr>
        </p:nvSpPr>
        <p:spPr>
          <a:xfrm>
            <a:off x="457200" y="1556055"/>
            <a:ext cx="8229600" cy="4467955"/>
          </a:xfrm>
        </p:spPr>
        <p:txBody>
          <a:bodyPr/>
          <a:lstStyle/>
          <a:p>
            <a:pPr marL="0" indent="0" eaLnBrk="1" hangingPunct="1">
              <a:buFontTx/>
              <a:buNone/>
              <a:defRPr/>
            </a:pPr>
            <a:r>
              <a:rPr lang="en-US" dirty="0">
                <a:cs typeface="Times New Roman"/>
              </a:rPr>
              <a:t>Indicate the unit that completes each of the following equalities:</a:t>
            </a:r>
          </a:p>
          <a:p>
            <a:pPr marL="0" indent="0">
              <a:buNone/>
              <a:defRPr/>
            </a:pPr>
            <a:r>
              <a:rPr lang="en-US" b="1" dirty="0">
                <a:solidFill>
                  <a:srgbClr val="007FA3"/>
                </a:solidFill>
                <a:cs typeface="Times New Roman"/>
              </a:rPr>
              <a:t>A. </a:t>
            </a:r>
            <a:r>
              <a:rPr lang="en-US" dirty="0">
                <a:cs typeface="Times New Roman"/>
              </a:rPr>
              <a:t>1000 m</a:t>
            </a:r>
            <a:r>
              <a:rPr lang="en-US" sz="100" dirty="0">
                <a:solidFill>
                  <a:schemeClr val="bg1"/>
                </a:solidFill>
                <a:cs typeface="Times New Roman"/>
              </a:rPr>
              <a:t>eter</a:t>
            </a:r>
            <a:r>
              <a:rPr lang="en-US" dirty="0">
                <a:cs typeface="Times New Roman"/>
              </a:rPr>
              <a:t> = </a:t>
            </a:r>
            <a:r>
              <a:rPr lang="en-IN" sz="1200" dirty="0">
                <a:solidFill>
                  <a:schemeClr val="tx1"/>
                </a:solidFill>
              </a:rPr>
              <a:t>Fill in the blank</a:t>
            </a:r>
            <a:endParaRPr lang="en-US" sz="1200" b="1" dirty="0">
              <a:solidFill>
                <a:schemeClr val="tx1"/>
              </a:solidFill>
              <a:cs typeface="Times New Roman"/>
            </a:endParaRPr>
          </a:p>
          <a:p>
            <a:pPr marL="398463" indent="0" eaLnBrk="1" hangingPunct="1">
              <a:buNone/>
              <a:defRPr/>
            </a:pPr>
            <a:r>
              <a:rPr lang="en-US" b="1" dirty="0">
                <a:solidFill>
                  <a:srgbClr val="007FA3"/>
                </a:solidFill>
                <a:cs typeface="Times New Roman"/>
              </a:rPr>
              <a:t>2.</a:t>
            </a:r>
            <a:r>
              <a:rPr lang="en-US" b="1" dirty="0">
                <a:cs typeface="Times New Roman"/>
              </a:rPr>
              <a:t> 1 k</a:t>
            </a:r>
            <a:r>
              <a:rPr lang="en-US" sz="100" b="1" dirty="0">
                <a:solidFill>
                  <a:schemeClr val="bg1"/>
                </a:solidFill>
                <a:cs typeface="Times New Roman"/>
              </a:rPr>
              <a:t>ilo</a:t>
            </a:r>
            <a:r>
              <a:rPr lang="en-US" b="1" dirty="0">
                <a:cs typeface="Times New Roman"/>
              </a:rPr>
              <a:t>m</a:t>
            </a:r>
            <a:r>
              <a:rPr lang="en-US" sz="100" b="1" dirty="0">
                <a:solidFill>
                  <a:schemeClr val="bg1"/>
                </a:solidFill>
                <a:cs typeface="Times New Roman"/>
              </a:rPr>
              <a:t>eter</a:t>
            </a:r>
            <a:endParaRPr lang="en-US" sz="100" dirty="0">
              <a:solidFill>
                <a:schemeClr val="bg1"/>
              </a:solidFill>
              <a:cs typeface="Times New Roman"/>
            </a:endParaRPr>
          </a:p>
          <a:p>
            <a:pPr marL="0" indent="0" eaLnBrk="1" hangingPunct="1">
              <a:buNone/>
              <a:defRPr/>
            </a:pPr>
            <a:r>
              <a:rPr lang="en-US" b="1" dirty="0">
                <a:solidFill>
                  <a:srgbClr val="007FA3"/>
                </a:solidFill>
                <a:cs typeface="Times New Roman"/>
              </a:rPr>
              <a:t>B. </a:t>
            </a:r>
            <a:r>
              <a:rPr lang="en-US" dirty="0">
                <a:cs typeface="Times New Roman"/>
              </a:rPr>
              <a:t>0.01 m</a:t>
            </a:r>
            <a:r>
              <a:rPr lang="en-US" sz="100" dirty="0">
                <a:solidFill>
                  <a:schemeClr val="bg1"/>
                </a:solidFill>
                <a:cs typeface="Times New Roman"/>
              </a:rPr>
              <a:t>eter</a:t>
            </a:r>
            <a:r>
              <a:rPr lang="en-US" dirty="0">
                <a:cs typeface="Times New Roman"/>
              </a:rPr>
              <a:t> = </a:t>
            </a:r>
            <a:r>
              <a:rPr lang="en-IN" sz="1200" dirty="0">
                <a:solidFill>
                  <a:schemeClr val="tx1"/>
                </a:solidFill>
              </a:rPr>
              <a:t>Fill in the blank</a:t>
            </a:r>
            <a:endParaRPr lang="en-US" sz="1200" dirty="0">
              <a:solidFill>
                <a:schemeClr val="tx1"/>
              </a:solidFill>
              <a:cs typeface="Times New Roman"/>
            </a:endParaRPr>
          </a:p>
          <a:p>
            <a:pPr marL="398463" indent="0" eaLnBrk="1" hangingPunct="1">
              <a:buNone/>
              <a:defRPr/>
            </a:pPr>
            <a:r>
              <a:rPr lang="en-US" b="1" dirty="0">
                <a:solidFill>
                  <a:srgbClr val="007FA3"/>
                </a:solidFill>
                <a:cs typeface="Times New Roman"/>
              </a:rPr>
              <a:t>1.</a:t>
            </a:r>
            <a:r>
              <a:rPr lang="en-US" b="1" dirty="0">
                <a:cs typeface="Times New Roman"/>
              </a:rPr>
              <a:t> 1 c</a:t>
            </a:r>
            <a:r>
              <a:rPr lang="en-US" sz="100" b="1" dirty="0">
                <a:solidFill>
                  <a:schemeClr val="bg1"/>
                </a:solidFill>
                <a:cs typeface="Times New Roman"/>
              </a:rPr>
              <a:t>enti</a:t>
            </a:r>
            <a:r>
              <a:rPr lang="en-US" b="1" dirty="0">
                <a:cs typeface="Times New Roman"/>
              </a:rPr>
              <a:t>m</a:t>
            </a:r>
            <a:r>
              <a:rPr lang="en-US" sz="100" b="1" dirty="0">
                <a:solidFill>
                  <a:schemeClr val="bg1"/>
                </a:solidFill>
                <a:cs typeface="Times New Roman"/>
              </a:rPr>
              <a:t>eter</a:t>
            </a:r>
            <a:endParaRPr lang="en-US" sz="100" dirty="0">
              <a:solidFill>
                <a:schemeClr val="bg1"/>
              </a:solidFill>
              <a:latin typeface="Times New Roman"/>
              <a:cs typeface="Times New Roman"/>
            </a:endParaRPr>
          </a:p>
        </p:txBody>
      </p:sp>
      <p:cxnSp>
        <p:nvCxnSpPr>
          <p:cNvPr id="4" name="Straight Connector 3">
            <a:extLst>
              <a:ext uri="{FF2B5EF4-FFF2-40B4-BE49-F238E27FC236}">
                <a16:creationId xmlns:a16="http://schemas.microsoft.com/office/drawing/2014/main" id="{4512900B-E484-4974-A9E4-EDD8FEC92722}"/>
              </a:ext>
              <a:ext uri="{C183D7F6-B498-43B3-948B-1728B52AA6E4}">
                <adec:decorative xmlns:adec="http://schemas.microsoft.com/office/drawing/2017/decorative" val="1"/>
              </a:ext>
            </a:extLst>
          </p:cNvPr>
          <p:cNvCxnSpPr/>
          <p:nvPr/>
        </p:nvCxnSpPr>
        <p:spPr>
          <a:xfrm>
            <a:off x="2227008" y="2798431"/>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6D224D4C-A52B-4D35-AADA-FFC3F2B8289B}"/>
              </a:ext>
              <a:ext uri="{C183D7F6-B498-43B3-948B-1728B52AA6E4}">
                <adec:decorative xmlns:adec="http://schemas.microsoft.com/office/drawing/2017/decorative" val="1"/>
              </a:ext>
            </a:extLst>
          </p:cNvPr>
          <p:cNvCxnSpPr/>
          <p:nvPr/>
        </p:nvCxnSpPr>
        <p:spPr>
          <a:xfrm>
            <a:off x="2149801" y="3918081"/>
            <a:ext cx="102197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50571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6A190-233A-4B5C-AC35-0B1C66F19DAE}"/>
              </a:ext>
            </a:extLst>
          </p:cNvPr>
          <p:cNvSpPr>
            <a:spLocks noGrp="1"/>
          </p:cNvSpPr>
          <p:nvPr>
            <p:ph type="title"/>
          </p:nvPr>
        </p:nvSpPr>
        <p:spPr/>
        <p:txBody>
          <a:bodyPr/>
          <a:lstStyle/>
          <a:p>
            <a:r>
              <a:rPr lang="en-US" dirty="0"/>
              <a:t>Learning Check 4</a:t>
            </a:r>
          </a:p>
        </p:txBody>
      </p:sp>
      <p:sp>
        <p:nvSpPr>
          <p:cNvPr id="5" name="Content Placeholder 4">
            <a:extLst>
              <a:ext uri="{FF2B5EF4-FFF2-40B4-BE49-F238E27FC236}">
                <a16:creationId xmlns:a16="http://schemas.microsoft.com/office/drawing/2014/main" id="{E0ABBB6D-0770-40B9-B191-EE2EC96F2F2A}"/>
              </a:ext>
            </a:extLst>
          </p:cNvPr>
          <p:cNvSpPr>
            <a:spLocks noGrp="1"/>
          </p:cNvSpPr>
          <p:nvPr>
            <p:ph sz="quarter" idx="14"/>
          </p:nvPr>
        </p:nvSpPr>
        <p:spPr>
          <a:xfrm>
            <a:off x="457201" y="1511875"/>
            <a:ext cx="8229599" cy="469326"/>
          </a:xfrm>
        </p:spPr>
        <p:txBody>
          <a:bodyPr/>
          <a:lstStyle/>
          <a:p>
            <a:pPr marL="432" indent="0">
              <a:buNone/>
            </a:pPr>
            <a:r>
              <a:rPr lang="en-US" sz="2400" dirty="0"/>
              <a:t>Complete each of the following equalities:</a:t>
            </a:r>
          </a:p>
        </p:txBody>
      </p:sp>
      <p:sp>
        <p:nvSpPr>
          <p:cNvPr id="6" name="Content Placeholder 5">
            <a:extLst>
              <a:ext uri="{FF2B5EF4-FFF2-40B4-BE49-F238E27FC236}">
                <a16:creationId xmlns:a16="http://schemas.microsoft.com/office/drawing/2014/main" id="{4DF33D05-9F07-4FC3-969C-728757CC7C32}"/>
              </a:ext>
            </a:extLst>
          </p:cNvPr>
          <p:cNvSpPr>
            <a:spLocks noGrp="1"/>
          </p:cNvSpPr>
          <p:nvPr>
            <p:ph sz="quarter" idx="15"/>
          </p:nvPr>
        </p:nvSpPr>
        <p:spPr>
          <a:xfrm>
            <a:off x="457201" y="2249257"/>
            <a:ext cx="2554983" cy="454168"/>
          </a:xfrm>
        </p:spPr>
        <p:txBody>
          <a:bodyPr/>
          <a:lstStyle/>
          <a:p>
            <a:pPr marL="432" indent="0">
              <a:buNone/>
            </a:pPr>
            <a:r>
              <a:rPr lang="en-US" sz="2400" b="1" dirty="0">
                <a:solidFill>
                  <a:srgbClr val="007FA3"/>
                </a:solidFill>
              </a:rPr>
              <a:t>A.</a:t>
            </a:r>
            <a:r>
              <a:rPr lang="en-US" sz="2400" dirty="0">
                <a:solidFill>
                  <a:srgbClr val="007FA3"/>
                </a:solidFill>
              </a:rPr>
              <a:t> </a:t>
            </a:r>
            <a:r>
              <a:rPr lang="en-US" sz="2400" dirty="0">
                <a:solidFill>
                  <a:schemeClr val="tx1"/>
                </a:solidFill>
              </a:rPr>
              <a:t>1 k</a:t>
            </a:r>
            <a:r>
              <a:rPr lang="en-US" sz="100" dirty="0">
                <a:solidFill>
                  <a:schemeClr val="tx1"/>
                </a:solidFill>
              </a:rPr>
              <a:t>ilo</a:t>
            </a:r>
            <a:r>
              <a:rPr lang="en-US" sz="2400" dirty="0">
                <a:solidFill>
                  <a:schemeClr val="tx1"/>
                </a:solidFill>
              </a:rPr>
              <a:t>g</a:t>
            </a:r>
            <a:r>
              <a:rPr lang="en-US" sz="100" dirty="0">
                <a:solidFill>
                  <a:schemeClr val="tx1"/>
                </a:solidFill>
              </a:rPr>
              <a:t>ram</a:t>
            </a:r>
            <a:r>
              <a:rPr lang="en-US" sz="2400" dirty="0">
                <a:solidFill>
                  <a:schemeClr val="tx1"/>
                </a:solidFill>
              </a:rPr>
              <a:t> = </a:t>
            </a:r>
            <a:r>
              <a:rPr lang="en-IN" sz="1200" dirty="0">
                <a:solidFill>
                  <a:schemeClr val="tx1"/>
                </a:solidFill>
              </a:rPr>
              <a:t>Fill in the blank</a:t>
            </a:r>
            <a:endParaRPr lang="en-US" sz="1200" dirty="0">
              <a:solidFill>
                <a:schemeClr val="tx1"/>
              </a:solidFill>
            </a:endParaRPr>
          </a:p>
        </p:txBody>
      </p:sp>
      <p:cxnSp>
        <p:nvCxnSpPr>
          <p:cNvPr id="15" name="Straight Connector 14">
            <a:extLst>
              <a:ext uri="{FF2B5EF4-FFF2-40B4-BE49-F238E27FC236}">
                <a16:creationId xmlns:a16="http://schemas.microsoft.com/office/drawing/2014/main" id="{62357AFF-6AFF-4CC0-AA18-EF513EA99066}"/>
              </a:ext>
              <a:ext uri="{C183D7F6-B498-43B3-948B-1728B52AA6E4}">
                <adec:decorative xmlns:adec="http://schemas.microsoft.com/office/drawing/2017/decorative" val="1"/>
              </a:ext>
            </a:extLst>
          </p:cNvPr>
          <p:cNvCxnSpPr/>
          <p:nvPr/>
        </p:nvCxnSpPr>
        <p:spPr>
          <a:xfrm>
            <a:off x="1802686" y="2595240"/>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Content Placeholder 6">
            <a:extLst>
              <a:ext uri="{FF2B5EF4-FFF2-40B4-BE49-F238E27FC236}">
                <a16:creationId xmlns:a16="http://schemas.microsoft.com/office/drawing/2014/main" id="{C68A7449-F091-4857-8890-11E70A9D270B}"/>
              </a:ext>
            </a:extLst>
          </p:cNvPr>
          <p:cNvSpPr>
            <a:spLocks noGrp="1"/>
          </p:cNvSpPr>
          <p:nvPr>
            <p:ph sz="quarter" idx="16"/>
          </p:nvPr>
        </p:nvSpPr>
        <p:spPr>
          <a:xfrm>
            <a:off x="852879" y="2976203"/>
            <a:ext cx="1021080" cy="418243"/>
          </a:xfrm>
        </p:spPr>
        <p:txBody>
          <a:bodyPr/>
          <a:lstStyle/>
          <a:p>
            <a:pPr marL="432" indent="0">
              <a:buNone/>
            </a:pPr>
            <a:r>
              <a:rPr lang="en-US" sz="2400" dirty="0">
                <a:solidFill>
                  <a:srgbClr val="007FA3"/>
                </a:solidFill>
              </a:rPr>
              <a:t>1.</a:t>
            </a:r>
            <a:r>
              <a:rPr lang="en-US" sz="2400" dirty="0"/>
              <a:t> 10 g</a:t>
            </a:r>
            <a:r>
              <a:rPr lang="en-US" sz="100" dirty="0">
                <a:solidFill>
                  <a:schemeClr val="bg1"/>
                </a:solidFill>
              </a:rPr>
              <a:t>rams</a:t>
            </a:r>
          </a:p>
        </p:txBody>
      </p:sp>
      <p:sp>
        <p:nvSpPr>
          <p:cNvPr id="8" name="Content Placeholder 7">
            <a:extLst>
              <a:ext uri="{FF2B5EF4-FFF2-40B4-BE49-F238E27FC236}">
                <a16:creationId xmlns:a16="http://schemas.microsoft.com/office/drawing/2014/main" id="{D427DD71-4FA3-4408-9FC5-42FF5415B935}"/>
              </a:ext>
            </a:extLst>
          </p:cNvPr>
          <p:cNvSpPr>
            <a:spLocks noGrp="1"/>
          </p:cNvSpPr>
          <p:nvPr>
            <p:ph sz="quarter" idx="17"/>
          </p:nvPr>
        </p:nvSpPr>
        <p:spPr>
          <a:xfrm>
            <a:off x="3197870" y="2948419"/>
            <a:ext cx="1536362" cy="454168"/>
          </a:xfrm>
        </p:spPr>
        <p:txBody>
          <a:bodyPr/>
          <a:lstStyle/>
          <a:p>
            <a:pPr marL="432" indent="0">
              <a:buNone/>
            </a:pPr>
            <a:r>
              <a:rPr lang="en-US" sz="2400" dirty="0">
                <a:solidFill>
                  <a:srgbClr val="007FA3"/>
                </a:solidFill>
              </a:rPr>
              <a:t>2.</a:t>
            </a:r>
            <a:r>
              <a:rPr lang="en-US" sz="2400" dirty="0"/>
              <a:t> 100 g</a:t>
            </a:r>
            <a:r>
              <a:rPr lang="en-US" sz="100" dirty="0">
                <a:solidFill>
                  <a:schemeClr val="bg1"/>
                </a:solidFill>
              </a:rPr>
              <a:t>rams</a:t>
            </a:r>
          </a:p>
        </p:txBody>
      </p:sp>
      <p:sp>
        <p:nvSpPr>
          <p:cNvPr id="9" name="Content Placeholder 8">
            <a:extLst>
              <a:ext uri="{FF2B5EF4-FFF2-40B4-BE49-F238E27FC236}">
                <a16:creationId xmlns:a16="http://schemas.microsoft.com/office/drawing/2014/main" id="{BA1FA0D3-910B-4EF2-AE78-970A966615D6}"/>
              </a:ext>
            </a:extLst>
          </p:cNvPr>
          <p:cNvSpPr>
            <a:spLocks noGrp="1"/>
          </p:cNvSpPr>
          <p:nvPr>
            <p:ph sz="quarter" idx="18"/>
          </p:nvPr>
        </p:nvSpPr>
        <p:spPr>
          <a:xfrm>
            <a:off x="5678127" y="2947450"/>
            <a:ext cx="1887796" cy="455137"/>
          </a:xfrm>
        </p:spPr>
        <p:txBody>
          <a:bodyPr/>
          <a:lstStyle/>
          <a:p>
            <a:pPr marL="432" indent="0">
              <a:buNone/>
            </a:pPr>
            <a:r>
              <a:rPr lang="en-US" sz="2400" dirty="0">
                <a:solidFill>
                  <a:srgbClr val="007FA3"/>
                </a:solidFill>
              </a:rPr>
              <a:t>3.</a:t>
            </a:r>
            <a:r>
              <a:rPr lang="en-US" sz="2400" dirty="0"/>
              <a:t> 1000 g</a:t>
            </a:r>
            <a:r>
              <a:rPr lang="en-US" sz="100" dirty="0">
                <a:solidFill>
                  <a:schemeClr val="bg1"/>
                </a:solidFill>
              </a:rPr>
              <a:t>rams</a:t>
            </a:r>
          </a:p>
        </p:txBody>
      </p:sp>
      <p:sp>
        <p:nvSpPr>
          <p:cNvPr id="10" name="Content Placeholder 9">
            <a:extLst>
              <a:ext uri="{FF2B5EF4-FFF2-40B4-BE49-F238E27FC236}">
                <a16:creationId xmlns:a16="http://schemas.microsoft.com/office/drawing/2014/main" id="{DA98843F-6B8B-4F43-9EFB-3943E546AD61}"/>
              </a:ext>
            </a:extLst>
          </p:cNvPr>
          <p:cNvSpPr>
            <a:spLocks noGrp="1"/>
          </p:cNvSpPr>
          <p:nvPr>
            <p:ph sz="quarter" idx="19"/>
          </p:nvPr>
        </p:nvSpPr>
        <p:spPr>
          <a:xfrm>
            <a:off x="457201" y="3771296"/>
            <a:ext cx="4748980" cy="451080"/>
          </a:xfrm>
        </p:spPr>
        <p:txBody>
          <a:bodyPr/>
          <a:lstStyle/>
          <a:p>
            <a:pPr marL="0" indent="0">
              <a:buNone/>
            </a:pPr>
            <a:r>
              <a:rPr lang="en-US" sz="2400" b="1" dirty="0">
                <a:solidFill>
                  <a:srgbClr val="007FA3"/>
                </a:solidFill>
              </a:rPr>
              <a:t>B.</a:t>
            </a:r>
            <a:r>
              <a:rPr lang="en-US" sz="2400" dirty="0">
                <a:solidFill>
                  <a:srgbClr val="007FA3"/>
                </a:solidFill>
              </a:rPr>
              <a:t> </a:t>
            </a:r>
            <a:r>
              <a:rPr lang="en-US" sz="2400" dirty="0">
                <a:solidFill>
                  <a:schemeClr val="tx1"/>
                </a:solidFill>
              </a:rPr>
              <a:t>0.01 c</a:t>
            </a:r>
            <a:r>
              <a:rPr lang="en-US" sz="100" dirty="0">
                <a:solidFill>
                  <a:schemeClr val="bg1"/>
                </a:solidFill>
              </a:rPr>
              <a:t>enti</a:t>
            </a:r>
            <a:r>
              <a:rPr lang="en-US" sz="2400" dirty="0">
                <a:solidFill>
                  <a:schemeClr val="tx1"/>
                </a:solidFill>
              </a:rPr>
              <a:t>L</a:t>
            </a:r>
            <a:r>
              <a:rPr lang="en-US" sz="100" dirty="0">
                <a:solidFill>
                  <a:schemeClr val="bg1"/>
                </a:solidFill>
              </a:rPr>
              <a:t>iter</a:t>
            </a:r>
            <a:r>
              <a:rPr lang="en-US" sz="2400" dirty="0">
                <a:solidFill>
                  <a:schemeClr val="tx1"/>
                </a:solidFill>
              </a:rPr>
              <a:t>= </a:t>
            </a:r>
            <a:r>
              <a:rPr lang="en-US" sz="1200" dirty="0">
                <a:solidFill>
                  <a:schemeClr val="tx1"/>
                </a:solidFill>
              </a:rPr>
              <a:t>Fill in the blank</a:t>
            </a:r>
          </a:p>
        </p:txBody>
      </p:sp>
      <p:cxnSp>
        <p:nvCxnSpPr>
          <p:cNvPr id="16" name="Straight Connector 15">
            <a:extLst>
              <a:ext uri="{FF2B5EF4-FFF2-40B4-BE49-F238E27FC236}">
                <a16:creationId xmlns:a16="http://schemas.microsoft.com/office/drawing/2014/main" id="{49D05AA8-0A4E-4AC1-ADF2-BC95DD2683FD}"/>
              </a:ext>
              <a:ext uri="{C183D7F6-B498-43B3-948B-1728B52AA6E4}">
                <adec:decorative xmlns:adec="http://schemas.microsoft.com/office/drawing/2017/decorative" val="1"/>
              </a:ext>
            </a:extLst>
          </p:cNvPr>
          <p:cNvCxnSpPr/>
          <p:nvPr/>
        </p:nvCxnSpPr>
        <p:spPr>
          <a:xfrm>
            <a:off x="2113942" y="4119248"/>
            <a:ext cx="1021976"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Content Placeholder 10">
            <a:extLst>
              <a:ext uri="{FF2B5EF4-FFF2-40B4-BE49-F238E27FC236}">
                <a16:creationId xmlns:a16="http://schemas.microsoft.com/office/drawing/2014/main" id="{EC8C1D92-FCE5-411B-82C8-A7BDA5F05AF6}"/>
              </a:ext>
            </a:extLst>
          </p:cNvPr>
          <p:cNvSpPr>
            <a:spLocks noGrp="1"/>
          </p:cNvSpPr>
          <p:nvPr>
            <p:ph sz="quarter" idx="20"/>
          </p:nvPr>
        </p:nvSpPr>
        <p:spPr>
          <a:xfrm>
            <a:off x="852879" y="4519415"/>
            <a:ext cx="1924157" cy="454078"/>
          </a:xfrm>
        </p:spPr>
        <p:txBody>
          <a:bodyPr/>
          <a:lstStyle/>
          <a:p>
            <a:pPr marL="101600" indent="0">
              <a:buNone/>
            </a:pPr>
            <a:r>
              <a:rPr lang="en-US" sz="2400" dirty="0">
                <a:solidFill>
                  <a:srgbClr val="007FA3"/>
                </a:solidFill>
              </a:rPr>
              <a:t>1.</a:t>
            </a:r>
            <a:r>
              <a:rPr lang="en-US" sz="2400" dirty="0"/>
              <a:t> 0.001 L</a:t>
            </a:r>
            <a:r>
              <a:rPr lang="en-US" sz="100" dirty="0">
                <a:solidFill>
                  <a:schemeClr val="bg1"/>
                </a:solidFill>
              </a:rPr>
              <a:t>iters</a:t>
            </a:r>
          </a:p>
        </p:txBody>
      </p:sp>
      <p:sp>
        <p:nvSpPr>
          <p:cNvPr id="12" name="Content Placeholder 11">
            <a:extLst>
              <a:ext uri="{FF2B5EF4-FFF2-40B4-BE49-F238E27FC236}">
                <a16:creationId xmlns:a16="http://schemas.microsoft.com/office/drawing/2014/main" id="{E389737D-8CD0-4F79-8D4C-59F3C8F255C7}"/>
              </a:ext>
            </a:extLst>
          </p:cNvPr>
          <p:cNvSpPr>
            <a:spLocks noGrp="1"/>
          </p:cNvSpPr>
          <p:nvPr>
            <p:ph sz="quarter" idx="21"/>
          </p:nvPr>
        </p:nvSpPr>
        <p:spPr>
          <a:xfrm>
            <a:off x="3219489" y="4519414"/>
            <a:ext cx="1352511" cy="454079"/>
          </a:xfrm>
        </p:spPr>
        <p:txBody>
          <a:bodyPr/>
          <a:lstStyle/>
          <a:p>
            <a:pPr marL="432" indent="0">
              <a:buNone/>
            </a:pPr>
            <a:r>
              <a:rPr lang="en-US" sz="2400" dirty="0">
                <a:solidFill>
                  <a:srgbClr val="007FA3"/>
                </a:solidFill>
              </a:rPr>
              <a:t>2.</a:t>
            </a:r>
            <a:r>
              <a:rPr lang="en-US" sz="2400" dirty="0"/>
              <a:t> 0.01 L</a:t>
            </a:r>
            <a:r>
              <a:rPr lang="en-US" sz="100" dirty="0">
                <a:solidFill>
                  <a:schemeClr val="bg1"/>
                </a:solidFill>
              </a:rPr>
              <a:t>iters</a:t>
            </a:r>
          </a:p>
        </p:txBody>
      </p:sp>
      <p:sp>
        <p:nvSpPr>
          <p:cNvPr id="13" name="Content Placeholder 12">
            <a:extLst>
              <a:ext uri="{FF2B5EF4-FFF2-40B4-BE49-F238E27FC236}">
                <a16:creationId xmlns:a16="http://schemas.microsoft.com/office/drawing/2014/main" id="{7C015A4B-1A04-4F63-9D33-B4D87BC50D63}"/>
              </a:ext>
            </a:extLst>
          </p:cNvPr>
          <p:cNvSpPr>
            <a:spLocks noGrp="1"/>
          </p:cNvSpPr>
          <p:nvPr>
            <p:ph sz="quarter" idx="22"/>
          </p:nvPr>
        </p:nvSpPr>
        <p:spPr>
          <a:xfrm>
            <a:off x="5678128" y="4519415"/>
            <a:ext cx="2374492" cy="454078"/>
          </a:xfrm>
        </p:spPr>
        <p:txBody>
          <a:bodyPr/>
          <a:lstStyle/>
          <a:p>
            <a:pPr marL="432" indent="0">
              <a:buNone/>
            </a:pPr>
            <a:r>
              <a:rPr lang="en-US" sz="2400" dirty="0">
                <a:solidFill>
                  <a:srgbClr val="007FA3"/>
                </a:solidFill>
              </a:rPr>
              <a:t>3.</a:t>
            </a:r>
            <a:r>
              <a:rPr lang="en-US" sz="2400" dirty="0"/>
              <a:t> 100 L</a:t>
            </a:r>
            <a:r>
              <a:rPr lang="en-US" sz="100" dirty="0">
                <a:solidFill>
                  <a:schemeClr val="bg1"/>
                </a:solidFill>
              </a:rPr>
              <a:t>iters</a:t>
            </a:r>
          </a:p>
        </p:txBody>
      </p:sp>
    </p:spTree>
    <p:extLst>
      <p:ext uri="{BB962C8B-B14F-4D97-AF65-F5344CB8AC3E}">
        <p14:creationId xmlns:p14="http://schemas.microsoft.com/office/powerpoint/2010/main" val="19066802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295E-CF79-4139-BB90-22CDE56691F7}"/>
              </a:ext>
            </a:extLst>
          </p:cNvPr>
          <p:cNvSpPr>
            <a:spLocks noGrp="1"/>
          </p:cNvSpPr>
          <p:nvPr>
            <p:ph type="title"/>
          </p:nvPr>
        </p:nvSpPr>
        <p:spPr/>
        <p:txBody>
          <a:bodyPr/>
          <a:lstStyle/>
          <a:p>
            <a:r>
              <a:rPr lang="en-US" dirty="0"/>
              <a:t>Solution 4</a:t>
            </a:r>
          </a:p>
        </p:txBody>
      </p:sp>
      <p:sp>
        <p:nvSpPr>
          <p:cNvPr id="3" name="Content Placeholder 2">
            <a:extLst>
              <a:ext uri="{FF2B5EF4-FFF2-40B4-BE49-F238E27FC236}">
                <a16:creationId xmlns:a16="http://schemas.microsoft.com/office/drawing/2014/main" id="{4C0159F9-E430-415C-B2BF-7A18895FCD2A}"/>
              </a:ext>
            </a:extLst>
          </p:cNvPr>
          <p:cNvSpPr>
            <a:spLocks noGrp="1"/>
          </p:cNvSpPr>
          <p:nvPr>
            <p:ph sz="quarter" idx="13"/>
          </p:nvPr>
        </p:nvSpPr>
        <p:spPr>
          <a:xfrm>
            <a:off x="457200" y="1556055"/>
            <a:ext cx="8229600" cy="4467955"/>
          </a:xfrm>
        </p:spPr>
        <p:txBody>
          <a:bodyPr/>
          <a:lstStyle/>
          <a:p>
            <a:pPr marL="0" indent="0" eaLnBrk="1" hangingPunct="1">
              <a:buFontTx/>
              <a:buNone/>
              <a:defRPr/>
            </a:pPr>
            <a:r>
              <a:rPr lang="en-US" dirty="0">
                <a:solidFill>
                  <a:schemeClr val="tx1"/>
                </a:solidFill>
                <a:cs typeface="Times New Roman"/>
              </a:rPr>
              <a:t>Complete each of the following equalities.</a:t>
            </a:r>
          </a:p>
          <a:p>
            <a:pPr marL="0" indent="0">
              <a:buNone/>
              <a:defRPr/>
            </a:pPr>
            <a:r>
              <a:rPr lang="en-US" b="1" dirty="0">
                <a:solidFill>
                  <a:srgbClr val="007FA3"/>
                </a:solidFill>
                <a:cs typeface="Times New Roman"/>
              </a:rPr>
              <a:t>A. </a:t>
            </a:r>
            <a:r>
              <a:rPr lang="en-US" dirty="0">
                <a:solidFill>
                  <a:schemeClr val="tx1"/>
                </a:solidFill>
                <a:cs typeface="Times New Roman"/>
              </a:rPr>
              <a:t>1 k</a:t>
            </a:r>
            <a:r>
              <a:rPr lang="en-US" sz="100" dirty="0">
                <a:solidFill>
                  <a:schemeClr val="bg1"/>
                </a:solidFill>
                <a:cs typeface="Times New Roman"/>
              </a:rPr>
              <a:t>ilo</a:t>
            </a:r>
            <a:r>
              <a:rPr lang="en-US" dirty="0">
                <a:solidFill>
                  <a:schemeClr val="tx1"/>
                </a:solidFill>
                <a:cs typeface="Times New Roman"/>
              </a:rPr>
              <a:t>g</a:t>
            </a:r>
            <a:r>
              <a:rPr lang="en-US" sz="100" dirty="0">
                <a:solidFill>
                  <a:schemeClr val="bg1"/>
                </a:solidFill>
                <a:cs typeface="Times New Roman"/>
              </a:rPr>
              <a:t>ram</a:t>
            </a:r>
            <a:r>
              <a:rPr lang="en-US" dirty="0">
                <a:solidFill>
                  <a:schemeClr val="tx1"/>
                </a:solidFill>
                <a:cs typeface="Times New Roman"/>
              </a:rPr>
              <a:t> = </a:t>
            </a:r>
            <a:r>
              <a:rPr lang="en-IN" sz="1200" dirty="0">
                <a:solidFill>
                  <a:schemeClr val="tx1"/>
                </a:solidFill>
              </a:rPr>
              <a:t>Fill in the blank</a:t>
            </a:r>
            <a:endParaRPr lang="en-US" sz="1200" b="1" dirty="0">
              <a:solidFill>
                <a:schemeClr val="tx1"/>
              </a:solidFill>
              <a:cs typeface="Times New Roman"/>
            </a:endParaRPr>
          </a:p>
          <a:p>
            <a:pPr marL="398463" indent="0" eaLnBrk="1" hangingPunct="1">
              <a:buNone/>
              <a:defRPr/>
            </a:pPr>
            <a:r>
              <a:rPr lang="en-US" b="1" dirty="0">
                <a:solidFill>
                  <a:srgbClr val="007FA3"/>
                </a:solidFill>
                <a:cs typeface="Times New Roman"/>
              </a:rPr>
              <a:t>3.</a:t>
            </a:r>
            <a:r>
              <a:rPr lang="en-US" b="1" dirty="0">
                <a:solidFill>
                  <a:schemeClr val="tx1"/>
                </a:solidFill>
                <a:cs typeface="Times New Roman"/>
              </a:rPr>
              <a:t> 1000 g</a:t>
            </a:r>
            <a:r>
              <a:rPr lang="en-US" sz="100" b="1" dirty="0">
                <a:solidFill>
                  <a:schemeClr val="bg1"/>
                </a:solidFill>
                <a:cs typeface="Times New Roman"/>
              </a:rPr>
              <a:t>rams</a:t>
            </a:r>
            <a:endParaRPr lang="en-US" sz="100" dirty="0">
              <a:solidFill>
                <a:schemeClr val="bg1"/>
              </a:solidFill>
              <a:cs typeface="Times New Roman"/>
            </a:endParaRPr>
          </a:p>
          <a:p>
            <a:pPr marL="0" indent="0" eaLnBrk="1" hangingPunct="1">
              <a:buNone/>
              <a:defRPr/>
            </a:pPr>
            <a:r>
              <a:rPr lang="en-US" b="1" dirty="0">
                <a:solidFill>
                  <a:srgbClr val="007FA3"/>
                </a:solidFill>
                <a:cs typeface="Times New Roman"/>
              </a:rPr>
              <a:t>B. </a:t>
            </a:r>
            <a:r>
              <a:rPr lang="en-US" dirty="0">
                <a:solidFill>
                  <a:schemeClr val="tx1"/>
                </a:solidFill>
                <a:cs typeface="Times New Roman"/>
              </a:rPr>
              <a:t>1 c</a:t>
            </a:r>
            <a:r>
              <a:rPr lang="en-US" sz="100" dirty="0">
                <a:solidFill>
                  <a:schemeClr val="bg1"/>
                </a:solidFill>
                <a:cs typeface="Times New Roman"/>
              </a:rPr>
              <a:t>enti</a:t>
            </a:r>
            <a:r>
              <a:rPr lang="en-US" dirty="0">
                <a:solidFill>
                  <a:schemeClr val="tx1"/>
                </a:solidFill>
                <a:cs typeface="Times New Roman"/>
              </a:rPr>
              <a:t>L</a:t>
            </a:r>
            <a:r>
              <a:rPr lang="en-US" sz="100" dirty="0">
                <a:solidFill>
                  <a:schemeClr val="bg1"/>
                </a:solidFill>
                <a:cs typeface="Times New Roman"/>
              </a:rPr>
              <a:t>iter</a:t>
            </a:r>
            <a:r>
              <a:rPr lang="en-US" dirty="0">
                <a:solidFill>
                  <a:schemeClr val="tx1"/>
                </a:solidFill>
                <a:cs typeface="Times New Roman"/>
              </a:rPr>
              <a:t> = </a:t>
            </a:r>
            <a:r>
              <a:rPr lang="en-IN" sz="1200" dirty="0">
                <a:solidFill>
                  <a:schemeClr val="tx1"/>
                </a:solidFill>
              </a:rPr>
              <a:t>Fill in the blank</a:t>
            </a:r>
            <a:endParaRPr lang="en-US" sz="1200" dirty="0">
              <a:solidFill>
                <a:schemeClr val="tx1"/>
              </a:solidFill>
              <a:cs typeface="Times New Roman"/>
            </a:endParaRPr>
          </a:p>
          <a:p>
            <a:pPr marL="398463" indent="0" eaLnBrk="1" hangingPunct="1">
              <a:buNone/>
              <a:defRPr/>
            </a:pPr>
            <a:r>
              <a:rPr lang="en-US" b="1" dirty="0">
                <a:solidFill>
                  <a:srgbClr val="007FA3"/>
                </a:solidFill>
                <a:cs typeface="Times New Roman"/>
              </a:rPr>
              <a:t>2.</a:t>
            </a:r>
            <a:r>
              <a:rPr lang="en-US" b="1" dirty="0">
                <a:solidFill>
                  <a:schemeClr val="tx1"/>
                </a:solidFill>
                <a:cs typeface="Times New Roman"/>
              </a:rPr>
              <a:t> 0.01 L</a:t>
            </a:r>
            <a:r>
              <a:rPr lang="en-US" sz="100" b="1" dirty="0">
                <a:solidFill>
                  <a:schemeClr val="bg1"/>
                </a:solidFill>
                <a:cs typeface="Times New Roman"/>
              </a:rPr>
              <a:t>iter</a:t>
            </a:r>
            <a:endParaRPr lang="en-US" sz="100" dirty="0">
              <a:solidFill>
                <a:schemeClr val="bg1"/>
              </a:solidFill>
              <a:latin typeface="Times New Roman"/>
              <a:cs typeface="Times New Roman"/>
            </a:endParaRPr>
          </a:p>
        </p:txBody>
      </p:sp>
      <p:cxnSp>
        <p:nvCxnSpPr>
          <p:cNvPr id="4" name="Straight Connector 3">
            <a:extLst>
              <a:ext uri="{FF2B5EF4-FFF2-40B4-BE49-F238E27FC236}">
                <a16:creationId xmlns:a16="http://schemas.microsoft.com/office/drawing/2014/main" id="{4512900B-E484-4974-A9E4-EDD8FEC92722}"/>
              </a:ext>
              <a:ext uri="{C183D7F6-B498-43B3-948B-1728B52AA6E4}">
                <adec:decorative xmlns:adec="http://schemas.microsoft.com/office/drawing/2017/decorative" val="1"/>
              </a:ext>
            </a:extLst>
          </p:cNvPr>
          <p:cNvCxnSpPr/>
          <p:nvPr/>
        </p:nvCxnSpPr>
        <p:spPr>
          <a:xfrm>
            <a:off x="1799308" y="2429725"/>
            <a:ext cx="10219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6D224D4C-A52B-4D35-AADA-FFC3F2B8289B}"/>
              </a:ext>
              <a:ext uri="{C183D7F6-B498-43B3-948B-1728B52AA6E4}">
                <adec:decorative xmlns:adec="http://schemas.microsoft.com/office/drawing/2017/decorative" val="1"/>
              </a:ext>
            </a:extLst>
          </p:cNvPr>
          <p:cNvCxnSpPr/>
          <p:nvPr/>
        </p:nvCxnSpPr>
        <p:spPr>
          <a:xfrm>
            <a:off x="1784258" y="3539850"/>
            <a:ext cx="102197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57183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21EC-17F2-4572-9571-83FDD61DC1B9}"/>
              </a:ext>
            </a:extLst>
          </p:cNvPr>
          <p:cNvSpPr>
            <a:spLocks noGrp="1"/>
          </p:cNvSpPr>
          <p:nvPr>
            <p:ph type="title"/>
          </p:nvPr>
        </p:nvSpPr>
        <p:spPr/>
        <p:txBody>
          <a:bodyPr/>
          <a:lstStyle/>
          <a:p>
            <a:r>
              <a:rPr lang="en-US" sz="3400" dirty="0"/>
              <a:t>2.5 Writing Conversion Factors</a:t>
            </a:r>
          </a:p>
        </p:txBody>
      </p:sp>
      <p:sp>
        <p:nvSpPr>
          <p:cNvPr id="3" name="Content Placeholder 2">
            <a:extLst>
              <a:ext uri="{FF2B5EF4-FFF2-40B4-BE49-F238E27FC236}">
                <a16:creationId xmlns:a16="http://schemas.microsoft.com/office/drawing/2014/main" id="{E01B8119-8344-4DF7-9F5E-E6742B7B0B49}"/>
              </a:ext>
            </a:extLst>
          </p:cNvPr>
          <p:cNvSpPr>
            <a:spLocks noGrp="1"/>
          </p:cNvSpPr>
          <p:nvPr>
            <p:ph sz="quarter" idx="14"/>
          </p:nvPr>
        </p:nvSpPr>
        <p:spPr>
          <a:xfrm>
            <a:off x="457199" y="1555199"/>
            <a:ext cx="3257551" cy="2007151"/>
          </a:xfrm>
        </p:spPr>
        <p:txBody>
          <a:bodyPr/>
          <a:lstStyle/>
          <a:p>
            <a:pPr marL="432" indent="0">
              <a:buNone/>
            </a:pPr>
            <a:r>
              <a:rPr lang="en-US" sz="2400" dirty="0"/>
              <a:t>In the United States, the contents of many packaged foods are listed in both U.S. and metric units.</a:t>
            </a:r>
          </a:p>
        </p:txBody>
      </p:sp>
      <p:pic>
        <p:nvPicPr>
          <p:cNvPr id="14" name="Content Placeholder 13" descr="A collection of grocery items showing the net weight on the label of each container, in U S and metric units.">
            <a:extLst>
              <a:ext uri="{FF2B5EF4-FFF2-40B4-BE49-F238E27FC236}">
                <a16:creationId xmlns:a16="http://schemas.microsoft.com/office/drawing/2014/main" id="{23242309-7C3F-46EB-9D83-A677540598D9}"/>
              </a:ext>
            </a:extLst>
          </p:cNvPr>
          <p:cNvPicPr>
            <a:picLocks noGrp="1" noChangeAspect="1"/>
          </p:cNvPicPr>
          <p:nvPr>
            <p:ph sz="quarter" idx="15"/>
          </p:nvPr>
        </p:nvPicPr>
        <p:blipFill>
          <a:blip r:embed="rId2"/>
          <a:stretch>
            <a:fillRect/>
          </a:stretch>
        </p:blipFill>
        <p:spPr>
          <a:xfrm>
            <a:off x="4129773" y="1555200"/>
            <a:ext cx="4560203" cy="3060457"/>
          </a:xfrm>
          <a:prstGeom prst="rect">
            <a:avLst/>
          </a:prstGeom>
        </p:spPr>
      </p:pic>
      <p:sp>
        <p:nvSpPr>
          <p:cNvPr id="6" name="Content Placeholder 5">
            <a:extLst>
              <a:ext uri="{FF2B5EF4-FFF2-40B4-BE49-F238E27FC236}">
                <a16:creationId xmlns:a16="http://schemas.microsoft.com/office/drawing/2014/main" id="{6AB33E27-52D3-4C77-95E0-1EFB627B129E}"/>
              </a:ext>
            </a:extLst>
          </p:cNvPr>
          <p:cNvSpPr>
            <a:spLocks noGrp="1"/>
          </p:cNvSpPr>
          <p:nvPr>
            <p:ph sz="quarter" idx="16"/>
          </p:nvPr>
        </p:nvSpPr>
        <p:spPr>
          <a:xfrm>
            <a:off x="457200" y="5476864"/>
            <a:ext cx="8229600" cy="790586"/>
          </a:xfrm>
        </p:spPr>
        <p:txBody>
          <a:bodyPr/>
          <a:lstStyle/>
          <a:p>
            <a:pPr marL="432" indent="0">
              <a:buNone/>
            </a:pPr>
            <a:r>
              <a:rPr lang="en-IN" sz="2400" b="1" dirty="0"/>
              <a:t>Learning Goal </a:t>
            </a:r>
            <a:r>
              <a:rPr lang="en-IN" sz="2400" dirty="0"/>
              <a:t>Write a conversion factor for two units that describe the same quantity.</a:t>
            </a:r>
          </a:p>
        </p:txBody>
      </p:sp>
    </p:spTree>
    <p:extLst>
      <p:ext uri="{BB962C8B-B14F-4D97-AF65-F5344CB8AC3E}">
        <p14:creationId xmlns:p14="http://schemas.microsoft.com/office/powerpoint/2010/main" val="2499459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32F00-9BEE-4371-A138-5F63945E02C8}"/>
              </a:ext>
            </a:extLst>
          </p:cNvPr>
          <p:cNvSpPr>
            <a:spLocks noGrp="1"/>
          </p:cNvSpPr>
          <p:nvPr>
            <p:ph type="title"/>
          </p:nvPr>
        </p:nvSpPr>
        <p:spPr/>
        <p:txBody>
          <a:bodyPr/>
          <a:lstStyle/>
          <a:p>
            <a:r>
              <a:rPr lang="en-US" dirty="0"/>
              <a:t>Equalities</a:t>
            </a:r>
          </a:p>
        </p:txBody>
      </p:sp>
      <p:sp>
        <p:nvSpPr>
          <p:cNvPr id="3" name="Content Placeholder 2">
            <a:extLst>
              <a:ext uri="{FF2B5EF4-FFF2-40B4-BE49-F238E27FC236}">
                <a16:creationId xmlns:a16="http://schemas.microsoft.com/office/drawing/2014/main" id="{E57358FF-0E58-4B3B-A03C-DCACFA1DB6AE}"/>
              </a:ext>
            </a:extLst>
          </p:cNvPr>
          <p:cNvSpPr>
            <a:spLocks noGrp="1"/>
          </p:cNvSpPr>
          <p:nvPr>
            <p:ph sz="quarter" idx="13"/>
          </p:nvPr>
        </p:nvSpPr>
        <p:spPr>
          <a:xfrm>
            <a:off x="457200" y="1556327"/>
            <a:ext cx="8229600" cy="1939041"/>
          </a:xfrm>
        </p:spPr>
        <p:txBody>
          <a:bodyPr/>
          <a:lstStyle/>
          <a:p>
            <a:pPr marL="432" indent="0">
              <a:buNone/>
            </a:pPr>
            <a:r>
              <a:rPr lang="en-US" sz="2400" b="1" dirty="0">
                <a:solidFill>
                  <a:schemeClr val="tx1"/>
                </a:solidFill>
              </a:rPr>
              <a:t>Equalities</a:t>
            </a:r>
          </a:p>
          <a:p>
            <a:r>
              <a:rPr lang="en-US" sz="2400" dirty="0">
                <a:solidFill>
                  <a:schemeClr val="tx1"/>
                </a:solidFill>
              </a:rPr>
              <a:t>use two different units to describe the same quantity</a:t>
            </a:r>
          </a:p>
          <a:p>
            <a:r>
              <a:rPr lang="en-US" sz="2400" dirty="0">
                <a:solidFill>
                  <a:schemeClr val="tx1"/>
                </a:solidFill>
              </a:rPr>
              <a:t>can be between units of the metric system, or between U.S. units, or between metric and U.S. units</a:t>
            </a:r>
          </a:p>
        </p:txBody>
      </p:sp>
      <p:sp>
        <p:nvSpPr>
          <p:cNvPr id="4" name="Content Placeholder 3">
            <a:extLst>
              <a:ext uri="{FF2B5EF4-FFF2-40B4-BE49-F238E27FC236}">
                <a16:creationId xmlns:a16="http://schemas.microsoft.com/office/drawing/2014/main" id="{B5C2BA15-1820-4F77-BAF7-89B4D976385A}"/>
              </a:ext>
            </a:extLst>
          </p:cNvPr>
          <p:cNvSpPr>
            <a:spLocks noGrp="1"/>
          </p:cNvSpPr>
          <p:nvPr>
            <p:ph sz="quarter" idx="14"/>
          </p:nvPr>
        </p:nvSpPr>
        <p:spPr>
          <a:xfrm>
            <a:off x="457200" y="3739045"/>
            <a:ext cx="8229600" cy="2105025"/>
          </a:xfrm>
        </p:spPr>
        <p:txBody>
          <a:bodyPr/>
          <a:lstStyle/>
          <a:p>
            <a:pPr marL="1090613" indent="0" algn="ctr">
              <a:buNone/>
            </a:pPr>
            <a:r>
              <a:rPr lang="en-US" sz="2400" dirty="0">
                <a:solidFill>
                  <a:schemeClr val="tx1"/>
                </a:solidFill>
              </a:rPr>
              <a:t>1 m</a:t>
            </a:r>
            <a:r>
              <a:rPr lang="en-US" sz="100" dirty="0">
                <a:solidFill>
                  <a:schemeClr val="tx1"/>
                </a:solidFill>
              </a:rPr>
              <a:t>eter</a:t>
            </a:r>
            <a:r>
              <a:rPr lang="en-US" sz="2400" dirty="0">
                <a:solidFill>
                  <a:schemeClr val="tx1"/>
                </a:solidFill>
              </a:rPr>
              <a:t> = 1000 m</a:t>
            </a:r>
            <a:r>
              <a:rPr lang="en-US" sz="100" dirty="0">
                <a:solidFill>
                  <a:schemeClr val="tx1"/>
                </a:solidFill>
              </a:rPr>
              <a:t>illi</a:t>
            </a:r>
            <a:r>
              <a:rPr lang="en-US" sz="2400" dirty="0">
                <a:solidFill>
                  <a:schemeClr val="tx1"/>
                </a:solidFill>
              </a:rPr>
              <a:t>m</a:t>
            </a:r>
            <a:r>
              <a:rPr lang="en-US" sz="100" dirty="0">
                <a:solidFill>
                  <a:schemeClr val="tx1"/>
                </a:solidFill>
              </a:rPr>
              <a:t>eter</a:t>
            </a:r>
          </a:p>
          <a:p>
            <a:pPr marL="574675" indent="0" algn="ctr">
              <a:buNone/>
            </a:pPr>
            <a:r>
              <a:rPr lang="en-US" altLang="en-US" sz="2400" dirty="0">
                <a:solidFill>
                  <a:schemeClr val="tx1"/>
                </a:solidFill>
                <a:ea typeface="ＭＳ Ｐゴシック" pitchFamily="34" charset="-128"/>
              </a:rPr>
              <a:t>1 l</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b</a:t>
            </a:r>
            <a:r>
              <a:rPr lang="en-US" sz="2400" dirty="0">
                <a:solidFill>
                  <a:schemeClr val="tx1"/>
                </a:solidFill>
                <a:cs typeface="Times New Roman"/>
              </a:rPr>
              <a:t> </a:t>
            </a:r>
            <a:r>
              <a:rPr lang="en-US" altLang="en-US" sz="2400" dirty="0">
                <a:solidFill>
                  <a:schemeClr val="tx1"/>
                </a:solidFill>
                <a:ea typeface="ＭＳ Ｐゴシック" pitchFamily="34" charset="-128"/>
              </a:rPr>
              <a:t>= 16 o</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z</a:t>
            </a:r>
            <a:endParaRPr lang="en-US" sz="2400" dirty="0">
              <a:solidFill>
                <a:schemeClr val="tx1"/>
              </a:solidFill>
            </a:endParaRPr>
          </a:p>
          <a:p>
            <a:pPr marL="432" indent="0" algn="ctr">
              <a:buNone/>
            </a:pPr>
            <a:r>
              <a:rPr lang="en-US" altLang="en-US" sz="2400" dirty="0">
                <a:solidFill>
                  <a:schemeClr val="tx1"/>
                </a:solidFill>
                <a:ea typeface="ＭＳ Ｐゴシック" pitchFamily="34" charset="-128"/>
              </a:rPr>
              <a:t>2.20 l</a:t>
            </a:r>
            <a:r>
              <a:rPr lang="en-US" altLang="en-US" sz="100" dirty="0">
                <a:solidFill>
                  <a:schemeClr val="tx1"/>
                </a:solidFill>
                <a:ea typeface="ＭＳ Ｐゴシック" pitchFamily="34" charset="-128"/>
              </a:rPr>
              <a:t> </a:t>
            </a:r>
            <a:r>
              <a:rPr lang="en-US" altLang="en-US" sz="2400" dirty="0">
                <a:solidFill>
                  <a:schemeClr val="tx1"/>
                </a:solidFill>
                <a:ea typeface="ＭＳ Ｐゴシック" pitchFamily="34" charset="-128"/>
              </a:rPr>
              <a:t>b</a:t>
            </a:r>
            <a:r>
              <a:rPr lang="en-US" sz="2400" dirty="0">
                <a:solidFill>
                  <a:schemeClr val="tx1"/>
                </a:solidFill>
                <a:cs typeface="Times New Roman"/>
              </a:rPr>
              <a:t> </a:t>
            </a:r>
            <a:r>
              <a:rPr lang="en-US" altLang="en-US" sz="2400" dirty="0">
                <a:solidFill>
                  <a:schemeClr val="tx1"/>
                </a:solidFill>
                <a:ea typeface="ＭＳ Ｐゴシック" pitchFamily="34" charset="-128"/>
              </a:rPr>
              <a:t>= 1 k</a:t>
            </a:r>
            <a:r>
              <a:rPr lang="en-US" altLang="en-US" sz="100" dirty="0">
                <a:solidFill>
                  <a:schemeClr val="tx1"/>
                </a:solidFill>
                <a:ea typeface="ＭＳ Ｐゴシック" pitchFamily="34" charset="-128"/>
              </a:rPr>
              <a:t>ilo</a:t>
            </a:r>
            <a:r>
              <a:rPr lang="en-US" altLang="en-US" sz="2400" dirty="0">
                <a:solidFill>
                  <a:schemeClr val="tx1"/>
                </a:solidFill>
                <a:ea typeface="ＭＳ Ｐゴシック" pitchFamily="34" charset="-128"/>
              </a:rPr>
              <a:t>g</a:t>
            </a:r>
            <a:r>
              <a:rPr lang="en-US" altLang="en-US" sz="100" dirty="0">
                <a:solidFill>
                  <a:schemeClr val="tx1"/>
                </a:solidFill>
                <a:ea typeface="ＭＳ Ｐゴシック" pitchFamily="34" charset="-128"/>
              </a:rPr>
              <a:t>ram</a:t>
            </a:r>
            <a:endParaRPr lang="en-US" sz="100" dirty="0">
              <a:solidFill>
                <a:schemeClr val="tx1"/>
              </a:solidFill>
            </a:endParaRPr>
          </a:p>
        </p:txBody>
      </p:sp>
    </p:spTree>
    <p:extLst>
      <p:ext uri="{BB962C8B-B14F-4D97-AF65-F5344CB8AC3E}">
        <p14:creationId xmlns:p14="http://schemas.microsoft.com/office/powerpoint/2010/main" val="1336691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B13-938E-4DCA-B42F-541143F5A5CD}"/>
              </a:ext>
            </a:extLst>
          </p:cNvPr>
          <p:cNvSpPr>
            <a:spLocks noGrp="1"/>
          </p:cNvSpPr>
          <p:nvPr>
            <p:ph type="title"/>
          </p:nvPr>
        </p:nvSpPr>
        <p:spPr/>
        <p:txBody>
          <a:bodyPr/>
          <a:lstStyle/>
          <a:p>
            <a:r>
              <a:rPr lang="en-US" dirty="0"/>
              <a:t>Equalities on Food Labels</a:t>
            </a:r>
          </a:p>
        </p:txBody>
      </p:sp>
      <p:sp>
        <p:nvSpPr>
          <p:cNvPr id="3" name="Content Placeholder 2">
            <a:extLst>
              <a:ext uri="{FF2B5EF4-FFF2-40B4-BE49-F238E27FC236}">
                <a16:creationId xmlns:a16="http://schemas.microsoft.com/office/drawing/2014/main" id="{07162BC8-1AEB-4947-86B7-74BC166974C6}"/>
              </a:ext>
            </a:extLst>
          </p:cNvPr>
          <p:cNvSpPr>
            <a:spLocks noGrp="1"/>
          </p:cNvSpPr>
          <p:nvPr>
            <p:ph sz="quarter" idx="14"/>
          </p:nvPr>
        </p:nvSpPr>
        <p:spPr>
          <a:xfrm>
            <a:off x="457200" y="1555200"/>
            <a:ext cx="4248150" cy="3016800"/>
          </a:xfrm>
        </p:spPr>
        <p:txBody>
          <a:bodyPr/>
          <a:lstStyle/>
          <a:p>
            <a:pPr marL="432" indent="0">
              <a:buNone/>
            </a:pPr>
            <a:r>
              <a:rPr lang="en-US" sz="2400" dirty="0"/>
              <a:t>The contents of many packaged foods</a:t>
            </a:r>
          </a:p>
          <a:p>
            <a:r>
              <a:rPr lang="en-US" sz="2400" dirty="0"/>
              <a:t>are listed in both metric and U.S. units.</a:t>
            </a:r>
          </a:p>
          <a:p>
            <a:r>
              <a:rPr lang="en-US" sz="2400" dirty="0"/>
              <a:t>indicate the same amount of a substance in two different units.</a:t>
            </a:r>
          </a:p>
        </p:txBody>
      </p:sp>
      <p:pic>
        <p:nvPicPr>
          <p:cNvPr id="14" name="Content Placeholder 13" descr="A collection of grocery items showing the net weight von the label of each container, in U S and metric units.">
            <a:extLst>
              <a:ext uri="{FF2B5EF4-FFF2-40B4-BE49-F238E27FC236}">
                <a16:creationId xmlns:a16="http://schemas.microsoft.com/office/drawing/2014/main" id="{453A3083-DCF4-402C-8020-9127C0A60861}"/>
              </a:ext>
            </a:extLst>
          </p:cNvPr>
          <p:cNvPicPr>
            <a:picLocks noGrp="1" noChangeAspect="1"/>
          </p:cNvPicPr>
          <p:nvPr>
            <p:ph sz="quarter" idx="15"/>
          </p:nvPr>
        </p:nvPicPr>
        <p:blipFill>
          <a:blip r:embed="rId2"/>
          <a:stretch>
            <a:fillRect/>
          </a:stretch>
        </p:blipFill>
        <p:spPr>
          <a:xfrm>
            <a:off x="4829478" y="1555200"/>
            <a:ext cx="3857322" cy="2588634"/>
          </a:xfrm>
          <a:prstGeom prst="rect">
            <a:avLst/>
          </a:prstGeom>
        </p:spPr>
      </p:pic>
      <p:sp>
        <p:nvSpPr>
          <p:cNvPr id="6" name="Content Placeholder 5">
            <a:extLst>
              <a:ext uri="{FF2B5EF4-FFF2-40B4-BE49-F238E27FC236}">
                <a16:creationId xmlns:a16="http://schemas.microsoft.com/office/drawing/2014/main" id="{6A36FBC1-3419-4022-95B2-2B282B9B7E86}"/>
              </a:ext>
            </a:extLst>
          </p:cNvPr>
          <p:cNvSpPr>
            <a:spLocks noGrp="1"/>
          </p:cNvSpPr>
          <p:nvPr>
            <p:ph sz="quarter" idx="16"/>
          </p:nvPr>
        </p:nvSpPr>
        <p:spPr>
          <a:xfrm>
            <a:off x="4829479" y="4531086"/>
            <a:ext cx="3857322" cy="1698264"/>
          </a:xfrm>
          <a:noFill/>
          <a:ln>
            <a:noFill/>
          </a:ln>
        </p:spPr>
        <p:txBody>
          <a:bodyPr lIns="0" tIns="0" rIns="0" bIns="0" anchor="t" anchorCtr="0"/>
          <a:lstStyle/>
          <a:p>
            <a:pPr marL="432" indent="0">
              <a:buNone/>
            </a:pPr>
            <a:r>
              <a:rPr lang="en-IN" sz="2400" dirty="0"/>
              <a:t>In the United States, the contents of many packaged foods are listed in both U.S. and metric units.</a:t>
            </a:r>
          </a:p>
        </p:txBody>
      </p:sp>
    </p:spTree>
    <p:extLst>
      <p:ext uri="{BB962C8B-B14F-4D97-AF65-F5344CB8AC3E}">
        <p14:creationId xmlns:p14="http://schemas.microsoft.com/office/powerpoint/2010/main" val="2159298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0487-F3B8-4C91-AE67-24A4F2BB015B}"/>
              </a:ext>
            </a:extLst>
          </p:cNvPr>
          <p:cNvSpPr>
            <a:spLocks noGrp="1"/>
          </p:cNvSpPr>
          <p:nvPr>
            <p:ph type="title"/>
          </p:nvPr>
        </p:nvSpPr>
        <p:spPr>
          <a:xfrm>
            <a:off x="457200" y="215371"/>
            <a:ext cx="8362334" cy="1097279"/>
          </a:xfrm>
        </p:spPr>
        <p:txBody>
          <a:bodyPr/>
          <a:lstStyle/>
          <a:p>
            <a:r>
              <a:rPr lang="en-US" dirty="0"/>
              <a:t>Equalities and Significant Figures </a:t>
            </a:r>
            <a:r>
              <a:rPr lang="en-US" sz="2000" b="0" dirty="0"/>
              <a:t>(1 of 2)</a:t>
            </a:r>
          </a:p>
        </p:txBody>
      </p:sp>
      <p:sp>
        <p:nvSpPr>
          <p:cNvPr id="3" name="Content Placeholder 2">
            <a:extLst>
              <a:ext uri="{FF2B5EF4-FFF2-40B4-BE49-F238E27FC236}">
                <a16:creationId xmlns:a16="http://schemas.microsoft.com/office/drawing/2014/main" id="{272D85C8-0B04-400B-9FFF-68971E863A9B}"/>
              </a:ext>
            </a:extLst>
          </p:cNvPr>
          <p:cNvSpPr>
            <a:spLocks noGrp="1"/>
          </p:cNvSpPr>
          <p:nvPr>
            <p:ph sz="quarter" idx="13"/>
          </p:nvPr>
        </p:nvSpPr>
        <p:spPr>
          <a:xfrm>
            <a:off x="457199" y="1556326"/>
            <a:ext cx="8362335" cy="4467955"/>
          </a:xfrm>
        </p:spPr>
        <p:txBody>
          <a:bodyPr/>
          <a:lstStyle/>
          <a:p>
            <a:pPr marL="432" indent="0">
              <a:buNone/>
            </a:pPr>
            <a:r>
              <a:rPr lang="en-US" dirty="0">
                <a:solidFill>
                  <a:schemeClr val="tx1"/>
                </a:solidFill>
              </a:rPr>
              <a:t>The numbers in any equality between two metric units or between two U.S. system units are definitions.</a:t>
            </a:r>
          </a:p>
          <a:p>
            <a:pPr marL="432" indent="0">
              <a:buNone/>
            </a:pPr>
            <a:r>
              <a:rPr lang="en-US" dirty="0">
                <a:solidFill>
                  <a:schemeClr val="tx1"/>
                </a:solidFill>
              </a:rPr>
              <a:t>Because numbers in a definition are exact, they are not used to determine significant figures (S</a:t>
            </a:r>
            <a:r>
              <a:rPr lang="en-US" sz="100" dirty="0">
                <a:solidFill>
                  <a:schemeClr val="tx1"/>
                </a:solidFill>
              </a:rPr>
              <a:t> </a:t>
            </a:r>
            <a:r>
              <a:rPr lang="en-US" dirty="0">
                <a:solidFill>
                  <a:schemeClr val="tx1"/>
                </a:solidFill>
              </a:rPr>
              <a:t>Fs).</a:t>
            </a:r>
          </a:p>
          <a:p>
            <a:pPr marL="914400" indent="0" algn="ctr">
              <a:buNone/>
            </a:pPr>
            <a:r>
              <a:rPr lang="en-US" dirty="0">
                <a:solidFill>
                  <a:schemeClr val="tx1"/>
                </a:solidFill>
              </a:rPr>
              <a:t>1 g</a:t>
            </a:r>
            <a:r>
              <a:rPr lang="en-US" sz="100" dirty="0">
                <a:solidFill>
                  <a:schemeClr val="tx1"/>
                </a:solidFill>
              </a:rPr>
              <a:t>ram</a:t>
            </a:r>
            <a:r>
              <a:rPr lang="en-US" dirty="0">
                <a:solidFill>
                  <a:schemeClr val="tx1"/>
                </a:solidFill>
              </a:rPr>
              <a:t> = 1000 m</a:t>
            </a:r>
            <a:r>
              <a:rPr lang="en-US" sz="100" dirty="0">
                <a:solidFill>
                  <a:schemeClr val="tx1"/>
                </a:solidFill>
              </a:rPr>
              <a:t>illi</a:t>
            </a:r>
            <a:r>
              <a:rPr lang="en-US" dirty="0">
                <a:solidFill>
                  <a:schemeClr val="tx1"/>
                </a:solidFill>
              </a:rPr>
              <a:t>g</a:t>
            </a:r>
            <a:r>
              <a:rPr lang="en-US" sz="100" dirty="0">
                <a:solidFill>
                  <a:schemeClr val="tx1"/>
                </a:solidFill>
              </a:rPr>
              <a:t>rams</a:t>
            </a:r>
          </a:p>
          <a:p>
            <a:pPr marL="457200" indent="0" algn="ctr">
              <a:buNone/>
            </a:pPr>
            <a:r>
              <a:rPr lang="en-US" dirty="0">
                <a:solidFill>
                  <a:schemeClr val="tx1"/>
                </a:solidFill>
              </a:rPr>
              <a:t>1 f</a:t>
            </a:r>
            <a:r>
              <a:rPr lang="en-US" sz="100" dirty="0">
                <a:solidFill>
                  <a:schemeClr val="tx1"/>
                </a:solidFill>
              </a:rPr>
              <a:t>oo</a:t>
            </a:r>
            <a:r>
              <a:rPr lang="en-US" dirty="0">
                <a:solidFill>
                  <a:schemeClr val="tx1"/>
                </a:solidFill>
              </a:rPr>
              <a:t>t = 12 in</a:t>
            </a:r>
            <a:r>
              <a:rPr lang="en-US" sz="100" dirty="0">
                <a:solidFill>
                  <a:schemeClr val="tx1"/>
                </a:solidFill>
              </a:rPr>
              <a:t>ches</a:t>
            </a:r>
            <a:r>
              <a:rPr lang="en-US" dirty="0">
                <a:solidFill>
                  <a:schemeClr val="tx1"/>
                </a:solidFill>
              </a:rPr>
              <a:t>.</a:t>
            </a:r>
          </a:p>
          <a:p>
            <a:pPr marL="432" indent="0" algn="ctr">
              <a:buNone/>
            </a:pPr>
            <a:r>
              <a:rPr lang="en-US" dirty="0">
                <a:solidFill>
                  <a:schemeClr val="tx1"/>
                </a:solidFill>
              </a:rPr>
              <a:t>1 min</a:t>
            </a:r>
            <a:r>
              <a:rPr lang="en-US" sz="100" dirty="0">
                <a:solidFill>
                  <a:schemeClr val="tx1"/>
                </a:solidFill>
              </a:rPr>
              <a:t>utes</a:t>
            </a:r>
            <a:r>
              <a:rPr lang="en-US" dirty="0">
                <a:solidFill>
                  <a:schemeClr val="tx1"/>
                </a:solidFill>
              </a:rPr>
              <a:t> = 60 s</a:t>
            </a:r>
            <a:r>
              <a:rPr lang="en-US" sz="100" dirty="0">
                <a:solidFill>
                  <a:schemeClr val="tx1"/>
                </a:solidFill>
              </a:rPr>
              <a:t>econds</a:t>
            </a:r>
          </a:p>
        </p:txBody>
      </p:sp>
    </p:spTree>
    <p:extLst>
      <p:ext uri="{BB962C8B-B14F-4D97-AF65-F5344CB8AC3E}">
        <p14:creationId xmlns:p14="http://schemas.microsoft.com/office/powerpoint/2010/main" val="42385673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5757-9534-41E1-8AAD-201788F734A9}"/>
              </a:ext>
            </a:extLst>
          </p:cNvPr>
          <p:cNvSpPr>
            <a:spLocks noGrp="1"/>
          </p:cNvSpPr>
          <p:nvPr>
            <p:ph type="title"/>
          </p:nvPr>
        </p:nvSpPr>
        <p:spPr>
          <a:xfrm>
            <a:off x="457200" y="215371"/>
            <a:ext cx="8391832" cy="1097279"/>
          </a:xfrm>
        </p:spPr>
        <p:txBody>
          <a:bodyPr/>
          <a:lstStyle/>
          <a:p>
            <a:r>
              <a:rPr lang="en-US" dirty="0"/>
              <a:t>Equalities and Significant Figures </a:t>
            </a:r>
            <a:r>
              <a:rPr lang="en-US" sz="2000" b="0" dirty="0"/>
              <a:t>(2 of 2)</a:t>
            </a:r>
            <a:endParaRPr lang="en-US" dirty="0"/>
          </a:p>
        </p:txBody>
      </p:sp>
      <p:sp>
        <p:nvSpPr>
          <p:cNvPr id="3" name="Content Placeholder 2">
            <a:extLst>
              <a:ext uri="{FF2B5EF4-FFF2-40B4-BE49-F238E27FC236}">
                <a16:creationId xmlns:a16="http://schemas.microsoft.com/office/drawing/2014/main" id="{6646ACBB-2D66-4461-9094-51A0C78FCDA6}"/>
              </a:ext>
            </a:extLst>
          </p:cNvPr>
          <p:cNvSpPr>
            <a:spLocks noGrp="1"/>
          </p:cNvSpPr>
          <p:nvPr>
            <p:ph sz="quarter" idx="13"/>
          </p:nvPr>
        </p:nvSpPr>
        <p:spPr>
          <a:xfrm>
            <a:off x="457199" y="1556326"/>
            <a:ext cx="7772401" cy="4730174"/>
          </a:xfrm>
        </p:spPr>
        <p:txBody>
          <a:bodyPr/>
          <a:lstStyle/>
          <a:p>
            <a:pPr marL="432" indent="0">
              <a:buNone/>
            </a:pPr>
            <a:r>
              <a:rPr lang="en-US" dirty="0">
                <a:solidFill>
                  <a:schemeClr val="tx1"/>
                </a:solidFill>
              </a:rPr>
              <a:t>When an equality consists of a metric unit and a U.S. unit, one of the numbers in the equality is obtained by measurement and counts toward the significant figures (S</a:t>
            </a:r>
            <a:r>
              <a:rPr lang="en-US" sz="100" dirty="0">
                <a:solidFill>
                  <a:schemeClr val="tx1"/>
                </a:solidFill>
              </a:rPr>
              <a:t> </a:t>
            </a:r>
            <a:r>
              <a:rPr lang="en-US" dirty="0">
                <a:solidFill>
                  <a:schemeClr val="tx1"/>
                </a:solidFill>
              </a:rPr>
              <a:t>Fs) in the answer.</a:t>
            </a:r>
          </a:p>
          <a:p>
            <a:pPr marL="236538" indent="0" algn="ctr">
              <a:buNone/>
            </a:pPr>
            <a:r>
              <a:rPr lang="en-US" dirty="0">
                <a:solidFill>
                  <a:schemeClr val="tx1"/>
                </a:solidFill>
              </a:rPr>
              <a:t>454 g = 1 l</a:t>
            </a:r>
            <a:r>
              <a:rPr lang="en-US" sz="100" dirty="0">
                <a:solidFill>
                  <a:schemeClr val="tx1"/>
                </a:solidFill>
              </a:rPr>
              <a:t> </a:t>
            </a:r>
            <a:r>
              <a:rPr lang="en-US" dirty="0">
                <a:solidFill>
                  <a:schemeClr val="tx1"/>
                </a:solidFill>
              </a:rPr>
              <a:t>b</a:t>
            </a:r>
          </a:p>
          <a:p>
            <a:pPr marL="432" indent="0" algn="ctr">
              <a:buNone/>
            </a:pPr>
            <a:r>
              <a:rPr lang="en-US" dirty="0">
                <a:solidFill>
                  <a:schemeClr val="tx1"/>
                </a:solidFill>
              </a:rPr>
              <a:t>946 </a:t>
            </a:r>
            <a:r>
              <a:rPr lang="en-US" dirty="0" err="1">
                <a:solidFill>
                  <a:schemeClr val="tx1"/>
                </a:solidFill>
              </a:rPr>
              <a:t>m</a:t>
            </a:r>
            <a:r>
              <a:rPr lang="en-US" sz="100" dirty="0" err="1">
                <a:solidFill>
                  <a:schemeClr val="tx1"/>
                </a:solidFill>
              </a:rPr>
              <a:t>illi</a:t>
            </a:r>
            <a:r>
              <a:rPr lang="en-US" dirty="0" err="1">
                <a:solidFill>
                  <a:schemeClr val="tx1"/>
                </a:solidFill>
              </a:rPr>
              <a:t>L</a:t>
            </a:r>
            <a:r>
              <a:rPr lang="en-US" sz="100" dirty="0" err="1">
                <a:solidFill>
                  <a:schemeClr val="tx1"/>
                </a:solidFill>
              </a:rPr>
              <a:t>iters</a:t>
            </a:r>
            <a:r>
              <a:rPr lang="en-US" dirty="0">
                <a:solidFill>
                  <a:schemeClr val="tx1"/>
                </a:solidFill>
              </a:rPr>
              <a:t> = 1 q</a:t>
            </a:r>
            <a:r>
              <a:rPr lang="en-US" sz="100" dirty="0">
                <a:solidFill>
                  <a:schemeClr val="tx1"/>
                </a:solidFill>
              </a:rPr>
              <a:t>uar</a:t>
            </a:r>
            <a:r>
              <a:rPr lang="en-US" dirty="0">
                <a:solidFill>
                  <a:schemeClr val="tx1"/>
                </a:solidFill>
              </a:rPr>
              <a:t>t</a:t>
            </a:r>
          </a:p>
          <a:p>
            <a:pPr marL="432" indent="0" algn="ctr">
              <a:buNone/>
            </a:pPr>
            <a:r>
              <a:rPr lang="en-US" dirty="0">
                <a:solidFill>
                  <a:schemeClr val="tx1"/>
                </a:solidFill>
              </a:rPr>
              <a:t>39.4 in</a:t>
            </a:r>
            <a:r>
              <a:rPr lang="en-US" sz="100" dirty="0">
                <a:solidFill>
                  <a:schemeClr val="tx1"/>
                </a:solidFill>
              </a:rPr>
              <a:t>ches</a:t>
            </a:r>
            <a:r>
              <a:rPr lang="en-US" dirty="0">
                <a:solidFill>
                  <a:schemeClr val="tx1"/>
                </a:solidFill>
              </a:rPr>
              <a:t>. = 1 m</a:t>
            </a:r>
            <a:r>
              <a:rPr lang="en-US" sz="100" dirty="0">
                <a:solidFill>
                  <a:schemeClr val="tx1"/>
                </a:solidFill>
              </a:rPr>
              <a:t>eter</a:t>
            </a:r>
          </a:p>
          <a:p>
            <a:pPr marL="432" indent="0">
              <a:buNone/>
            </a:pPr>
            <a:r>
              <a:rPr lang="en-US" b="1" dirty="0">
                <a:solidFill>
                  <a:schemeClr val="tx1"/>
                </a:solidFill>
              </a:rPr>
              <a:t>Exception:</a:t>
            </a:r>
            <a:r>
              <a:rPr lang="en-US" dirty="0">
                <a:solidFill>
                  <a:schemeClr val="tx1"/>
                </a:solidFill>
              </a:rPr>
              <a:t> The equality 1 in</a:t>
            </a:r>
            <a:r>
              <a:rPr lang="en-US" sz="100" dirty="0">
                <a:solidFill>
                  <a:schemeClr val="tx1"/>
                </a:solidFill>
              </a:rPr>
              <a:t>ch</a:t>
            </a:r>
            <a:r>
              <a:rPr lang="en-US" dirty="0">
                <a:solidFill>
                  <a:schemeClr val="tx1"/>
                </a:solidFill>
              </a:rPr>
              <a:t>. = 2.54 c</a:t>
            </a:r>
            <a:r>
              <a:rPr lang="en-US" sz="100" dirty="0">
                <a:solidFill>
                  <a:schemeClr val="tx1"/>
                </a:solidFill>
              </a:rPr>
              <a:t>enti</a:t>
            </a:r>
            <a:r>
              <a:rPr lang="en-US" dirty="0">
                <a:solidFill>
                  <a:schemeClr val="tx1"/>
                </a:solidFill>
              </a:rPr>
              <a:t>m</a:t>
            </a:r>
            <a:r>
              <a:rPr lang="en-US" sz="100" dirty="0">
                <a:solidFill>
                  <a:schemeClr val="tx1"/>
                </a:solidFill>
              </a:rPr>
              <a:t>eters</a:t>
            </a:r>
            <a:r>
              <a:rPr lang="en-US" dirty="0">
                <a:solidFill>
                  <a:schemeClr val="tx1"/>
                </a:solidFill>
              </a:rPr>
              <a:t> has been defined as an exact relationship, and therefore 2.54 is an exact number.</a:t>
            </a:r>
          </a:p>
        </p:txBody>
      </p:sp>
    </p:spTree>
    <p:extLst>
      <p:ext uri="{BB962C8B-B14F-4D97-AF65-F5344CB8AC3E}">
        <p14:creationId xmlns:p14="http://schemas.microsoft.com/office/powerpoint/2010/main" val="7961365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42E0-7DE5-4F6A-A167-3D72EAA4B5E4}"/>
              </a:ext>
            </a:extLst>
          </p:cNvPr>
          <p:cNvSpPr>
            <a:spLocks noGrp="1"/>
          </p:cNvSpPr>
          <p:nvPr>
            <p:ph type="title"/>
          </p:nvPr>
        </p:nvSpPr>
        <p:spPr/>
        <p:txBody>
          <a:bodyPr/>
          <a:lstStyle/>
          <a:p>
            <a:r>
              <a:rPr lang="en-US" dirty="0"/>
              <a:t>Conversion Factors</a:t>
            </a:r>
          </a:p>
        </p:txBody>
      </p:sp>
      <p:pic>
        <p:nvPicPr>
          <p:cNvPr id="29" name="Content Placeholder 28" descr="Core chemistry skill, writing conversion factors from equalities.">
            <a:extLst>
              <a:ext uri="{FF2B5EF4-FFF2-40B4-BE49-F238E27FC236}">
                <a16:creationId xmlns:a16="http://schemas.microsoft.com/office/drawing/2014/main" id="{F1463802-A884-4E86-8D21-A1A8BBAD40F6}"/>
              </a:ext>
            </a:extLst>
          </p:cNvPr>
          <p:cNvPicPr>
            <a:picLocks noGrp="1" noChangeAspect="1"/>
          </p:cNvPicPr>
          <p:nvPr>
            <p:ph sz="quarter" idx="14"/>
          </p:nvPr>
        </p:nvPicPr>
        <p:blipFill>
          <a:blip r:embed="rId4"/>
          <a:stretch>
            <a:fillRect/>
          </a:stretch>
        </p:blipFill>
        <p:spPr>
          <a:xfrm>
            <a:off x="457200" y="1555200"/>
            <a:ext cx="3621338" cy="1146147"/>
          </a:xfrm>
          <a:prstGeom prst="rect">
            <a:avLst/>
          </a:prstGeom>
        </p:spPr>
      </p:pic>
      <p:sp>
        <p:nvSpPr>
          <p:cNvPr id="20" name="Content Placeholder 19">
            <a:extLst>
              <a:ext uri="{FF2B5EF4-FFF2-40B4-BE49-F238E27FC236}">
                <a16:creationId xmlns:a16="http://schemas.microsoft.com/office/drawing/2014/main" id="{19A431B7-BEE0-4C41-B523-D07750A1ACB2}"/>
              </a:ext>
            </a:extLst>
          </p:cNvPr>
          <p:cNvSpPr>
            <a:spLocks noGrp="1"/>
          </p:cNvSpPr>
          <p:nvPr>
            <p:ph sz="quarter" idx="15"/>
          </p:nvPr>
        </p:nvSpPr>
        <p:spPr>
          <a:xfrm>
            <a:off x="457200" y="2773045"/>
            <a:ext cx="8235304" cy="1728617"/>
          </a:xfrm>
        </p:spPr>
        <p:txBody>
          <a:bodyPr/>
          <a:lstStyle/>
          <a:p>
            <a:pPr marL="432" indent="0">
              <a:buNone/>
            </a:pPr>
            <a:r>
              <a:rPr lang="en-IN" sz="2400" dirty="0"/>
              <a:t>Any equality can be written as fractions called </a:t>
            </a:r>
            <a:r>
              <a:rPr lang="en-IN" sz="2400" b="1" dirty="0"/>
              <a:t>conversion factors</a:t>
            </a:r>
            <a:r>
              <a:rPr lang="en-IN" sz="2400" dirty="0"/>
              <a:t>. Be sure to include units when you write conversion factors.</a:t>
            </a:r>
          </a:p>
          <a:p>
            <a:pPr marL="432" indent="0">
              <a:buNone/>
            </a:pPr>
            <a:r>
              <a:rPr lang="en-IN" sz="2400" b="1" dirty="0"/>
              <a:t>Conversion Factors for the Equality 1 h = 60 min</a:t>
            </a:r>
          </a:p>
        </p:txBody>
      </p:sp>
      <p:graphicFrame>
        <p:nvGraphicFramePr>
          <p:cNvPr id="7" name="Object 6" descr="start fraction numerator over denominator end fraction, start fraction 60 minutes over 1 hour end fraction and start fraction 1 hour over 60 minutes end fraction"/>
          <p:cNvGraphicFramePr>
            <a:graphicFrameLocks noChangeAspect="1"/>
          </p:cNvGraphicFramePr>
          <p:nvPr>
            <p:extLst/>
          </p:nvPr>
        </p:nvGraphicFramePr>
        <p:xfrm>
          <a:off x="2145981" y="4644379"/>
          <a:ext cx="4762500" cy="749300"/>
        </p:xfrm>
        <a:graphic>
          <a:graphicData uri="http://schemas.openxmlformats.org/presentationml/2006/ole">
            <mc:AlternateContent xmlns:mc="http://schemas.openxmlformats.org/markup-compatibility/2006">
              <mc:Choice xmlns:v="urn:schemas-microsoft-com:vml" Requires="v">
                <p:oleObj spid="_x0000_s31746" name="Equation" r:id="rId5" imgW="4762440" imgH="749160" progId="Equation.DSMT4">
                  <p:embed/>
                </p:oleObj>
              </mc:Choice>
              <mc:Fallback>
                <p:oleObj name="Equation" r:id="rId5" imgW="4762440" imgH="749160" progId="Equation.DSMT4">
                  <p:embed/>
                  <p:pic>
                    <p:nvPicPr>
                      <p:cNvPr id="7" name="Object 6" descr="start fraction numerator over denominator end fraction, start fraction 60 minutes over 1 hour end fraction and start fraction 1 hour over 60 minutes end fraction"/>
                      <p:cNvPicPr/>
                      <p:nvPr/>
                    </p:nvPicPr>
                    <p:blipFill>
                      <a:blip r:embed="rId6"/>
                      <a:stretch>
                        <a:fillRect/>
                      </a:stretch>
                    </p:blipFill>
                    <p:spPr>
                      <a:xfrm>
                        <a:off x="2145981" y="4644379"/>
                        <a:ext cx="4762500" cy="749300"/>
                      </a:xfrm>
                      <a:prstGeom prst="rect">
                        <a:avLst/>
                      </a:prstGeom>
                    </p:spPr>
                  </p:pic>
                </p:oleObj>
              </mc:Fallback>
            </mc:AlternateContent>
          </a:graphicData>
        </a:graphic>
      </p:graphicFrame>
      <p:sp>
        <p:nvSpPr>
          <p:cNvPr id="22" name="Content Placeholder 21">
            <a:extLst>
              <a:ext uri="{FF2B5EF4-FFF2-40B4-BE49-F238E27FC236}">
                <a16:creationId xmlns:a16="http://schemas.microsoft.com/office/drawing/2014/main" id="{851484A6-AE60-4388-A123-FC9F906A3ADB}"/>
              </a:ext>
            </a:extLst>
          </p:cNvPr>
          <p:cNvSpPr>
            <a:spLocks noGrp="1"/>
          </p:cNvSpPr>
          <p:nvPr>
            <p:ph sz="quarter" idx="17"/>
          </p:nvPr>
        </p:nvSpPr>
        <p:spPr>
          <a:xfrm>
            <a:off x="457200" y="5522691"/>
            <a:ext cx="8229600" cy="828758"/>
          </a:xfrm>
        </p:spPr>
        <p:txBody>
          <a:bodyPr/>
          <a:lstStyle/>
          <a:p>
            <a:pPr marL="432" indent="0">
              <a:buNone/>
            </a:pPr>
            <a:r>
              <a:rPr lang="en-IN" sz="2400" dirty="0"/>
              <a:t>These conversion factors are read as “60 minutes per hour” and “1 hour per 60 minutes.” The per means “divide.”</a:t>
            </a:r>
          </a:p>
        </p:txBody>
      </p:sp>
    </p:spTree>
    <p:extLst>
      <p:ext uri="{BB962C8B-B14F-4D97-AF65-F5344CB8AC3E}">
        <p14:creationId xmlns:p14="http://schemas.microsoft.com/office/powerpoint/2010/main" val="2260333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9749-41CE-4F7E-9068-6D4825C56605}"/>
              </a:ext>
            </a:extLst>
          </p:cNvPr>
          <p:cNvSpPr>
            <a:spLocks noGrp="1"/>
          </p:cNvSpPr>
          <p:nvPr>
            <p:ph type="title"/>
          </p:nvPr>
        </p:nvSpPr>
        <p:spPr/>
        <p:txBody>
          <a:bodyPr/>
          <a:lstStyle/>
          <a:p>
            <a:r>
              <a:rPr lang="en-US" dirty="0"/>
              <a:t>Length </a:t>
            </a:r>
            <a:r>
              <a:rPr lang="en-US" sz="2000" b="0" dirty="0"/>
              <a:t>(2 of 2)</a:t>
            </a:r>
            <a:endParaRPr lang="en-US" sz="2000" dirty="0"/>
          </a:p>
        </p:txBody>
      </p:sp>
      <p:sp>
        <p:nvSpPr>
          <p:cNvPr id="3" name="Content Placeholder 2">
            <a:extLst>
              <a:ext uri="{FF2B5EF4-FFF2-40B4-BE49-F238E27FC236}">
                <a16:creationId xmlns:a16="http://schemas.microsoft.com/office/drawing/2014/main" id="{332444DF-082F-4101-8D01-F10340EB0EFD}"/>
              </a:ext>
            </a:extLst>
          </p:cNvPr>
          <p:cNvSpPr>
            <a:spLocks noGrp="1"/>
          </p:cNvSpPr>
          <p:nvPr>
            <p:ph sz="quarter" idx="13"/>
          </p:nvPr>
        </p:nvSpPr>
        <p:spPr/>
        <p:txBody>
          <a:bodyPr/>
          <a:lstStyle/>
          <a:p>
            <a:pPr marL="432" indent="0">
              <a:buNone/>
            </a:pPr>
            <a:r>
              <a:rPr lang="en-US" dirty="0">
                <a:solidFill>
                  <a:schemeClr val="tx1"/>
                </a:solidFill>
                <a:ea typeface="ＭＳ Ｐゴシック"/>
                <a:cs typeface="Times New Roman"/>
              </a:rPr>
              <a:t>Useful relationships between units of length include:</a:t>
            </a:r>
          </a:p>
          <a:p>
            <a:pPr marL="1489075" indent="0">
              <a:buNone/>
            </a:pPr>
            <a:r>
              <a:rPr lang="en-US" dirty="0">
                <a:solidFill>
                  <a:schemeClr val="tx1"/>
                </a:solidFill>
              </a:rPr>
              <a:t>1 m = 100 c</a:t>
            </a:r>
            <a:r>
              <a:rPr lang="en-US" sz="100" dirty="0">
                <a:solidFill>
                  <a:schemeClr val="tx1"/>
                </a:solidFill>
              </a:rPr>
              <a:t>enti</a:t>
            </a:r>
            <a:r>
              <a:rPr lang="en-US" dirty="0">
                <a:solidFill>
                  <a:schemeClr val="tx1"/>
                </a:solidFill>
              </a:rPr>
              <a:t>m</a:t>
            </a:r>
            <a:r>
              <a:rPr lang="en-US" sz="100" dirty="0">
                <a:solidFill>
                  <a:schemeClr val="tx1"/>
                </a:solidFill>
              </a:rPr>
              <a:t>eters</a:t>
            </a:r>
          </a:p>
          <a:p>
            <a:pPr marL="1489075" indent="0">
              <a:buNone/>
            </a:pPr>
            <a:r>
              <a:rPr lang="en-US" dirty="0">
                <a:solidFill>
                  <a:schemeClr val="tx1"/>
                </a:solidFill>
              </a:rPr>
              <a:t>1 m = 39.4 in</a:t>
            </a:r>
            <a:r>
              <a:rPr lang="en-US" sz="100" dirty="0">
                <a:solidFill>
                  <a:schemeClr val="tx1"/>
                </a:solidFill>
              </a:rPr>
              <a:t>ch</a:t>
            </a:r>
            <a:r>
              <a:rPr lang="en-US" dirty="0">
                <a:solidFill>
                  <a:schemeClr val="tx1"/>
                </a:solidFill>
              </a:rPr>
              <a:t>.</a:t>
            </a:r>
          </a:p>
          <a:p>
            <a:pPr marL="1489075" indent="0">
              <a:buNone/>
            </a:pPr>
            <a:r>
              <a:rPr lang="en-US" dirty="0">
                <a:solidFill>
                  <a:schemeClr val="tx1"/>
                </a:solidFill>
              </a:rPr>
              <a:t>1 m = 1.09 y</a:t>
            </a:r>
            <a:r>
              <a:rPr lang="en-US" sz="100" dirty="0">
                <a:solidFill>
                  <a:schemeClr val="tx1"/>
                </a:solidFill>
              </a:rPr>
              <a:t>ar</a:t>
            </a:r>
            <a:r>
              <a:rPr lang="en-US" dirty="0">
                <a:solidFill>
                  <a:schemeClr val="tx1"/>
                </a:solidFill>
              </a:rPr>
              <a:t>d</a:t>
            </a:r>
          </a:p>
          <a:p>
            <a:pPr marL="914400" indent="0">
              <a:buNone/>
            </a:pPr>
            <a:r>
              <a:rPr lang="en-US" dirty="0">
                <a:solidFill>
                  <a:schemeClr val="tx1"/>
                </a:solidFill>
              </a:rPr>
              <a:t>2.54 c</a:t>
            </a:r>
            <a:r>
              <a:rPr lang="en-US" sz="100" dirty="0">
                <a:solidFill>
                  <a:schemeClr val="tx1"/>
                </a:solidFill>
              </a:rPr>
              <a:t>enti</a:t>
            </a:r>
            <a:r>
              <a:rPr lang="en-US" dirty="0">
                <a:solidFill>
                  <a:schemeClr val="tx1"/>
                </a:solidFill>
              </a:rPr>
              <a:t>m</a:t>
            </a:r>
            <a:r>
              <a:rPr lang="en-US" sz="100" dirty="0">
                <a:solidFill>
                  <a:schemeClr val="tx1"/>
                </a:solidFill>
              </a:rPr>
              <a:t>eters</a:t>
            </a:r>
            <a:r>
              <a:rPr lang="en-US" dirty="0">
                <a:solidFill>
                  <a:schemeClr val="tx1"/>
                </a:solidFill>
              </a:rPr>
              <a:t> = 1 in</a:t>
            </a:r>
            <a:r>
              <a:rPr lang="en-US" sz="100" dirty="0">
                <a:solidFill>
                  <a:schemeClr val="tx1"/>
                </a:solidFill>
              </a:rPr>
              <a:t>ch</a:t>
            </a:r>
            <a:r>
              <a:rPr lang="en-US" dirty="0">
                <a:solidFill>
                  <a:schemeClr val="tx1"/>
                </a:solidFill>
              </a:rPr>
              <a:t>.</a:t>
            </a:r>
          </a:p>
        </p:txBody>
      </p:sp>
    </p:spTree>
    <p:extLst>
      <p:ext uri="{BB962C8B-B14F-4D97-AF65-F5344CB8AC3E}">
        <p14:creationId xmlns:p14="http://schemas.microsoft.com/office/powerpoint/2010/main" val="13822228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49B0-AFBE-4937-94D4-13116DD398A1}"/>
              </a:ext>
            </a:extLst>
          </p:cNvPr>
          <p:cNvSpPr>
            <a:spLocks noGrp="1"/>
          </p:cNvSpPr>
          <p:nvPr>
            <p:ph type="title"/>
          </p:nvPr>
        </p:nvSpPr>
        <p:spPr/>
        <p:txBody>
          <a:bodyPr/>
          <a:lstStyle/>
          <a:p>
            <a:r>
              <a:rPr lang="en-US" dirty="0"/>
              <a:t>Some Common Equalities</a:t>
            </a:r>
          </a:p>
        </p:txBody>
      </p:sp>
      <p:sp>
        <p:nvSpPr>
          <p:cNvPr id="3" name="Content Placeholder 2">
            <a:extLst>
              <a:ext uri="{FF2B5EF4-FFF2-40B4-BE49-F238E27FC236}">
                <a16:creationId xmlns:a16="http://schemas.microsoft.com/office/drawing/2014/main" id="{5B60AE23-4A15-4323-B956-284AAA79D08B}"/>
              </a:ext>
            </a:extLst>
          </p:cNvPr>
          <p:cNvSpPr>
            <a:spLocks noGrp="1"/>
          </p:cNvSpPr>
          <p:nvPr>
            <p:ph sz="quarter" idx="14"/>
          </p:nvPr>
        </p:nvSpPr>
        <p:spPr>
          <a:xfrm>
            <a:off x="457199" y="1537271"/>
            <a:ext cx="8229600" cy="288000"/>
          </a:xfrm>
        </p:spPr>
        <p:txBody>
          <a:bodyPr/>
          <a:lstStyle/>
          <a:p>
            <a:pPr marL="432" indent="0">
              <a:buNone/>
            </a:pPr>
            <a:r>
              <a:rPr lang="en-US" sz="1800" b="1" dirty="0"/>
              <a:t>Table 2.7</a:t>
            </a:r>
            <a:r>
              <a:rPr lang="en-US" sz="1800" dirty="0"/>
              <a:t> Some Common Equalities</a:t>
            </a:r>
          </a:p>
        </p:txBody>
      </p:sp>
      <p:graphicFrame>
        <p:nvGraphicFramePr>
          <p:cNvPr id="15" name="Table 15">
            <a:extLst>
              <a:ext uri="{FF2B5EF4-FFF2-40B4-BE49-F238E27FC236}">
                <a16:creationId xmlns:a16="http://schemas.microsoft.com/office/drawing/2014/main" id="{62A30BEB-5BAC-4AF5-A131-56EFE7B439A5}"/>
              </a:ext>
            </a:extLst>
          </p:cNvPr>
          <p:cNvGraphicFramePr>
            <a:graphicFrameLocks noGrp="1"/>
          </p:cNvGraphicFramePr>
          <p:nvPr>
            <p:ph sz="quarter" idx="15"/>
            <p:extLst/>
          </p:nvPr>
        </p:nvGraphicFramePr>
        <p:xfrm>
          <a:off x="457200" y="1882800"/>
          <a:ext cx="8236800" cy="4304400"/>
        </p:xfrm>
        <a:graphic>
          <a:graphicData uri="http://schemas.openxmlformats.org/drawingml/2006/table">
            <a:tbl>
              <a:tblPr firstRow="1" bandRow="1">
                <a:tableStyleId>{2D5ABB26-0587-4C30-8999-92F81FD0307C}</a:tableStyleId>
              </a:tblPr>
              <a:tblGrid>
                <a:gridCol w="2059200">
                  <a:extLst>
                    <a:ext uri="{9D8B030D-6E8A-4147-A177-3AD203B41FA5}">
                      <a16:colId xmlns:a16="http://schemas.microsoft.com/office/drawing/2014/main" val="2831688297"/>
                    </a:ext>
                  </a:extLst>
                </a:gridCol>
                <a:gridCol w="2059200">
                  <a:extLst>
                    <a:ext uri="{9D8B030D-6E8A-4147-A177-3AD203B41FA5}">
                      <a16:colId xmlns:a16="http://schemas.microsoft.com/office/drawing/2014/main" val="4076166650"/>
                    </a:ext>
                  </a:extLst>
                </a:gridCol>
                <a:gridCol w="2059200">
                  <a:extLst>
                    <a:ext uri="{9D8B030D-6E8A-4147-A177-3AD203B41FA5}">
                      <a16:colId xmlns:a16="http://schemas.microsoft.com/office/drawing/2014/main" val="1065750964"/>
                    </a:ext>
                  </a:extLst>
                </a:gridCol>
                <a:gridCol w="2059200">
                  <a:extLst>
                    <a:ext uri="{9D8B030D-6E8A-4147-A177-3AD203B41FA5}">
                      <a16:colId xmlns:a16="http://schemas.microsoft.com/office/drawing/2014/main" val="119997439"/>
                    </a:ext>
                  </a:extLst>
                </a:gridCol>
              </a:tblGrid>
              <a:tr h="0">
                <a:tc>
                  <a:txBody>
                    <a:bodyPr/>
                    <a:lstStyle/>
                    <a:p>
                      <a:r>
                        <a:rPr lang="en-US" b="1" dirty="0">
                          <a:solidFill>
                            <a:schemeClr val="tx1"/>
                          </a:solidFill>
                          <a:latin typeface="+mn-lt"/>
                        </a:rPr>
                        <a:t>Quantity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Metric (SI)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mn-lt"/>
                        </a:rPr>
                        <a:t>Metric–U.S.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4576590"/>
                  </a:ext>
                </a:extLst>
              </a:tr>
              <a:tr h="0">
                <a:tc>
                  <a:txBody>
                    <a:bodyPr/>
                    <a:lstStyle/>
                    <a:p>
                      <a:r>
                        <a:rPr lang="en-US" b="1" dirty="0">
                          <a:solidFill>
                            <a:schemeClr val="tx1"/>
                          </a:solidFill>
                          <a:latin typeface="+mn-lt"/>
                        </a:rPr>
                        <a:t>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k</a:t>
                      </a:r>
                      <a:r>
                        <a:rPr lang="en-US" sz="100" dirty="0">
                          <a:solidFill>
                            <a:schemeClr val="tx1"/>
                          </a:solidFill>
                          <a:latin typeface="+mn-lt"/>
                        </a:rPr>
                        <a:t>ilo</a:t>
                      </a:r>
                      <a:r>
                        <a:rPr lang="en-US" dirty="0">
                          <a:solidFill>
                            <a:schemeClr val="tx1"/>
                          </a:solidFill>
                          <a:latin typeface="+mn-lt"/>
                        </a:rPr>
                        <a:t>m</a:t>
                      </a:r>
                      <a:r>
                        <a:rPr lang="en-US" sz="100" dirty="0">
                          <a:solidFill>
                            <a:schemeClr val="tx1"/>
                          </a:solidFill>
                          <a:latin typeface="+mn-lt"/>
                        </a:rPr>
                        <a:t>eter</a:t>
                      </a:r>
                      <a:r>
                        <a:rPr lang="en-US" dirty="0">
                          <a:solidFill>
                            <a:schemeClr val="tx1"/>
                          </a:solidFill>
                          <a:latin typeface="+mn-lt"/>
                        </a:rPr>
                        <a:t> = 1000 m</a:t>
                      </a:r>
                      <a:r>
                        <a:rPr lang="en-US" sz="100" dirty="0">
                          <a:solidFill>
                            <a:schemeClr val="tx1"/>
                          </a:solidFill>
                          <a:latin typeface="+mn-lt"/>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f</a:t>
                      </a:r>
                      <a:r>
                        <a:rPr lang="en-US" sz="100" dirty="0">
                          <a:solidFill>
                            <a:schemeClr val="tx1"/>
                          </a:solidFill>
                          <a:latin typeface="+mn-lt"/>
                        </a:rPr>
                        <a:t>oo</a:t>
                      </a:r>
                      <a:r>
                        <a:rPr lang="en-US" dirty="0">
                          <a:solidFill>
                            <a:schemeClr val="tx1"/>
                          </a:solidFill>
                          <a:latin typeface="+mn-lt"/>
                        </a:rPr>
                        <a:t>t = 12 in</a:t>
                      </a:r>
                      <a:r>
                        <a:rPr lang="en-US" sz="100" dirty="0">
                          <a:solidFill>
                            <a:schemeClr val="tx1"/>
                          </a:solidFill>
                          <a:latin typeface="+mn-lt"/>
                        </a:rPr>
                        <a:t>ches</a:t>
                      </a:r>
                      <a:r>
                        <a:rPr lang="en-US" dirty="0">
                          <a:solidFill>
                            <a:schemeClr val="tx1"/>
                          </a:solidFill>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2.54 c</a:t>
                      </a:r>
                      <a:r>
                        <a:rPr lang="en-US" sz="100" dirty="0">
                          <a:solidFill>
                            <a:schemeClr val="tx1"/>
                          </a:solidFill>
                          <a:latin typeface="+mn-lt"/>
                        </a:rPr>
                        <a:t>enti</a:t>
                      </a:r>
                      <a:r>
                        <a:rPr lang="en-US" dirty="0">
                          <a:solidFill>
                            <a:schemeClr val="tx1"/>
                          </a:solidFill>
                          <a:latin typeface="+mn-lt"/>
                        </a:rPr>
                        <a:t>m</a:t>
                      </a:r>
                      <a:r>
                        <a:rPr lang="en-US" sz="100" dirty="0">
                          <a:solidFill>
                            <a:schemeClr val="tx1"/>
                          </a:solidFill>
                          <a:latin typeface="+mn-lt"/>
                        </a:rPr>
                        <a:t>eters</a:t>
                      </a:r>
                      <a:r>
                        <a:rPr lang="en-US" dirty="0">
                          <a:solidFill>
                            <a:schemeClr val="tx1"/>
                          </a:solidFill>
                          <a:latin typeface="+mn-lt"/>
                        </a:rPr>
                        <a:t> = 1 in</a:t>
                      </a:r>
                      <a:r>
                        <a:rPr lang="en-US" sz="100" dirty="0">
                          <a:solidFill>
                            <a:schemeClr val="tx1"/>
                          </a:solidFill>
                          <a:latin typeface="+mn-lt"/>
                        </a:rPr>
                        <a:t>ch</a:t>
                      </a:r>
                      <a:r>
                        <a:rPr lang="en-US" dirty="0">
                          <a:solidFill>
                            <a:schemeClr val="tx1"/>
                          </a:solidFill>
                          <a:latin typeface="+mn-lt"/>
                        </a:rPr>
                        <a:t>.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989187"/>
                  </a:ext>
                </a:extLst>
              </a:tr>
              <a:tr h="0">
                <a:tc>
                  <a:txBody>
                    <a:bodyPr/>
                    <a:lstStyle/>
                    <a:p>
                      <a:r>
                        <a:rPr lang="en-US"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m</a:t>
                      </a:r>
                      <a:r>
                        <a:rPr lang="en-US" sz="100" dirty="0">
                          <a:solidFill>
                            <a:schemeClr val="tx1"/>
                          </a:solidFill>
                          <a:latin typeface="+mn-lt"/>
                        </a:rPr>
                        <a:t>eter</a:t>
                      </a:r>
                      <a:r>
                        <a:rPr lang="en-US" dirty="0">
                          <a:solidFill>
                            <a:schemeClr val="tx1"/>
                          </a:solidFill>
                          <a:latin typeface="+mn-lt"/>
                        </a:rPr>
                        <a:t> = 1000 m</a:t>
                      </a:r>
                      <a:r>
                        <a:rPr lang="en-US" sz="100" dirty="0">
                          <a:solidFill>
                            <a:schemeClr val="tx1"/>
                          </a:solidFill>
                          <a:latin typeface="+mn-lt"/>
                        </a:rPr>
                        <a:t>illi</a:t>
                      </a:r>
                      <a:r>
                        <a:rPr lang="en-US" dirty="0">
                          <a:solidFill>
                            <a:schemeClr val="tx1"/>
                          </a:solidFill>
                          <a:latin typeface="+mn-lt"/>
                        </a:rPr>
                        <a:t>m</a:t>
                      </a:r>
                      <a:r>
                        <a:rPr lang="en-US" sz="100" dirty="0">
                          <a:solidFill>
                            <a:schemeClr val="tx1"/>
                          </a:solidFill>
                          <a:latin typeface="+mn-lt"/>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y</a:t>
                      </a:r>
                      <a:r>
                        <a:rPr lang="en-US" sz="100" dirty="0">
                          <a:solidFill>
                            <a:schemeClr val="tx1"/>
                          </a:solidFill>
                          <a:latin typeface="+mn-lt"/>
                        </a:rPr>
                        <a:t>ar</a:t>
                      </a:r>
                      <a:r>
                        <a:rPr lang="en-US" dirty="0">
                          <a:solidFill>
                            <a:schemeClr val="tx1"/>
                          </a:solidFill>
                          <a:latin typeface="+mn-lt"/>
                        </a:rPr>
                        <a:t>d = 3 f</a:t>
                      </a:r>
                      <a:r>
                        <a:rPr lang="en-US" sz="100" dirty="0">
                          <a:solidFill>
                            <a:schemeClr val="tx1"/>
                          </a:solidFill>
                          <a:latin typeface="+mn-lt"/>
                        </a:rPr>
                        <a:t>oo</a:t>
                      </a:r>
                      <a:r>
                        <a:rPr lang="en-US" dirty="0">
                          <a:solidFill>
                            <a:schemeClr val="tx1"/>
                          </a:solidFill>
                          <a:latin typeface="+mn-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m</a:t>
                      </a:r>
                      <a:r>
                        <a:rPr lang="en-US" sz="100" dirty="0">
                          <a:solidFill>
                            <a:schemeClr val="tx1"/>
                          </a:solidFill>
                          <a:latin typeface="+mn-lt"/>
                        </a:rPr>
                        <a:t>eter</a:t>
                      </a:r>
                      <a:r>
                        <a:rPr lang="en-US" dirty="0">
                          <a:solidFill>
                            <a:schemeClr val="tx1"/>
                          </a:solidFill>
                          <a:latin typeface="+mn-lt"/>
                        </a:rPr>
                        <a:t> = 39.4 in</a:t>
                      </a:r>
                      <a:r>
                        <a:rPr lang="en-US" sz="100" dirty="0">
                          <a:solidFill>
                            <a:schemeClr val="tx1"/>
                          </a:solidFill>
                          <a:latin typeface="+mn-lt"/>
                        </a:rPr>
                        <a:t>ches</a:t>
                      </a:r>
                      <a:r>
                        <a:rPr lang="en-US" dirty="0">
                          <a:solidFill>
                            <a:schemeClr val="tx1"/>
                          </a:solidFill>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16102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c</a:t>
                      </a:r>
                      <a:r>
                        <a:rPr lang="en-US" sz="100" dirty="0">
                          <a:solidFill>
                            <a:schemeClr val="tx1"/>
                          </a:solidFill>
                          <a:latin typeface="+mn-lt"/>
                        </a:rPr>
                        <a:t>enti</a:t>
                      </a:r>
                      <a:r>
                        <a:rPr lang="en-US" dirty="0">
                          <a:solidFill>
                            <a:schemeClr val="tx1"/>
                          </a:solidFill>
                          <a:latin typeface="+mn-lt"/>
                        </a:rPr>
                        <a:t>m</a:t>
                      </a:r>
                      <a:r>
                        <a:rPr lang="en-US" sz="100" dirty="0">
                          <a:solidFill>
                            <a:schemeClr val="tx1"/>
                          </a:solidFill>
                          <a:latin typeface="+mn-lt"/>
                        </a:rPr>
                        <a:t>eter</a:t>
                      </a:r>
                      <a:r>
                        <a:rPr lang="en-US" dirty="0">
                          <a:solidFill>
                            <a:schemeClr val="tx1"/>
                          </a:solidFill>
                          <a:latin typeface="+mn-lt"/>
                        </a:rPr>
                        <a:t> = 10 m</a:t>
                      </a:r>
                      <a:r>
                        <a:rPr lang="en-US" sz="100" dirty="0">
                          <a:solidFill>
                            <a:schemeClr val="tx1"/>
                          </a:solidFill>
                          <a:latin typeface="+mn-lt"/>
                        </a:rPr>
                        <a:t>illi</a:t>
                      </a:r>
                      <a:r>
                        <a:rPr lang="en-US" dirty="0">
                          <a:solidFill>
                            <a:schemeClr val="tx1"/>
                          </a:solidFill>
                          <a:latin typeface="+mn-lt"/>
                        </a:rPr>
                        <a:t>m</a:t>
                      </a:r>
                      <a:r>
                        <a:rPr lang="en-US" sz="100" dirty="0">
                          <a:solidFill>
                            <a:schemeClr val="tx1"/>
                          </a:solidFill>
                          <a:latin typeface="+mn-lt"/>
                        </a:rPr>
                        <a:t>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mi</a:t>
                      </a:r>
                      <a:r>
                        <a:rPr lang="en-US" sz="100" dirty="0">
                          <a:solidFill>
                            <a:schemeClr val="tx1"/>
                          </a:solidFill>
                          <a:latin typeface="+mn-lt"/>
                        </a:rPr>
                        <a:t>le</a:t>
                      </a:r>
                      <a:r>
                        <a:rPr lang="en-US" dirty="0">
                          <a:solidFill>
                            <a:schemeClr val="tx1"/>
                          </a:solidFill>
                          <a:latin typeface="+mn-lt"/>
                        </a:rPr>
                        <a:t> = 5280 f</a:t>
                      </a:r>
                      <a:r>
                        <a:rPr lang="en-US" sz="100" dirty="0">
                          <a:solidFill>
                            <a:schemeClr val="tx1"/>
                          </a:solidFill>
                          <a:latin typeface="+mn-lt"/>
                        </a:rPr>
                        <a:t>oo</a:t>
                      </a:r>
                      <a:r>
                        <a:rPr lang="en-US" dirty="0">
                          <a:solidFill>
                            <a:schemeClr val="tx1"/>
                          </a:solidFill>
                          <a:latin typeface="+mn-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k</a:t>
                      </a:r>
                      <a:r>
                        <a:rPr lang="en-US" sz="100" dirty="0">
                          <a:solidFill>
                            <a:schemeClr val="tx1"/>
                          </a:solidFill>
                          <a:latin typeface="+mn-lt"/>
                        </a:rPr>
                        <a:t>ilo</a:t>
                      </a:r>
                      <a:r>
                        <a:rPr lang="en-US" dirty="0">
                          <a:solidFill>
                            <a:schemeClr val="tx1"/>
                          </a:solidFill>
                          <a:latin typeface="+mn-lt"/>
                        </a:rPr>
                        <a:t>m</a:t>
                      </a:r>
                      <a:r>
                        <a:rPr lang="en-US" sz="100" dirty="0">
                          <a:solidFill>
                            <a:schemeClr val="tx1"/>
                          </a:solidFill>
                          <a:latin typeface="+mn-lt"/>
                        </a:rPr>
                        <a:t>eter</a:t>
                      </a:r>
                      <a:r>
                        <a:rPr lang="en-US" dirty="0">
                          <a:solidFill>
                            <a:schemeClr val="tx1"/>
                          </a:solidFill>
                          <a:latin typeface="+mn-lt"/>
                        </a:rPr>
                        <a:t> = 0.621 mi</a:t>
                      </a:r>
                      <a:r>
                        <a:rPr lang="en-US" sz="100" dirty="0">
                          <a:solidFill>
                            <a:schemeClr val="tx1"/>
                          </a:solidFill>
                          <a:latin typeface="+mn-lt"/>
                        </a:rPr>
                        <a:t>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629368"/>
                  </a:ext>
                </a:extLst>
              </a:tr>
              <a:tr h="0">
                <a:tc>
                  <a:txBody>
                    <a:bodyPr/>
                    <a:lstStyle/>
                    <a:p>
                      <a:r>
                        <a:rPr lang="en-US" b="1" dirty="0">
                          <a:solidFill>
                            <a:schemeClr val="tx1"/>
                          </a:solidFill>
                          <a:latin typeface="+mn-lt"/>
                        </a:rPr>
                        <a:t>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L</a:t>
                      </a:r>
                      <a:r>
                        <a:rPr lang="en-US" sz="100" dirty="0">
                          <a:solidFill>
                            <a:schemeClr val="tx1"/>
                          </a:solidFill>
                          <a:latin typeface="+mn-lt"/>
                        </a:rPr>
                        <a:t>iter</a:t>
                      </a:r>
                      <a:r>
                        <a:rPr lang="en-US" dirty="0">
                          <a:solidFill>
                            <a:schemeClr val="tx1"/>
                          </a:solidFill>
                          <a:latin typeface="+mn-lt"/>
                        </a:rPr>
                        <a:t> = 1000 </a:t>
                      </a:r>
                      <a:r>
                        <a:rPr lang="en-US" dirty="0" err="1">
                          <a:solidFill>
                            <a:schemeClr val="tx1"/>
                          </a:solidFill>
                          <a:latin typeface="+mn-lt"/>
                        </a:rPr>
                        <a:t>m</a:t>
                      </a:r>
                      <a:r>
                        <a:rPr lang="en-US" sz="100" dirty="0" err="1">
                          <a:solidFill>
                            <a:schemeClr val="tx1"/>
                          </a:solidFill>
                          <a:latin typeface="+mn-lt"/>
                        </a:rPr>
                        <a:t>illi</a:t>
                      </a:r>
                      <a:r>
                        <a:rPr lang="en-US" dirty="0" err="1">
                          <a:solidFill>
                            <a:schemeClr val="tx1"/>
                          </a:solidFill>
                          <a:latin typeface="+mn-lt"/>
                        </a:rPr>
                        <a:t>L</a:t>
                      </a:r>
                      <a:r>
                        <a:rPr lang="en-US" sz="100" dirty="0" err="1">
                          <a:solidFill>
                            <a:schemeClr val="tx1"/>
                          </a:solidFill>
                          <a:latin typeface="+mn-lt"/>
                        </a:rPr>
                        <a:t>iters</a:t>
                      </a:r>
                      <a:endParaRPr lang="en-US"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q</a:t>
                      </a:r>
                      <a:r>
                        <a:rPr lang="en-US" sz="100" dirty="0">
                          <a:solidFill>
                            <a:schemeClr val="tx1"/>
                          </a:solidFill>
                          <a:latin typeface="+mn-lt"/>
                        </a:rPr>
                        <a:t>uar</a:t>
                      </a:r>
                      <a:r>
                        <a:rPr lang="en-US" dirty="0">
                          <a:solidFill>
                            <a:schemeClr val="tx1"/>
                          </a:solidFill>
                          <a:latin typeface="+mn-lt"/>
                        </a:rPr>
                        <a:t>t = 4 cups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946 </a:t>
                      </a:r>
                      <a:r>
                        <a:rPr lang="en-US" dirty="0" err="1">
                          <a:solidFill>
                            <a:schemeClr val="tx1"/>
                          </a:solidFill>
                          <a:latin typeface="+mn-lt"/>
                        </a:rPr>
                        <a:t>m</a:t>
                      </a:r>
                      <a:r>
                        <a:rPr lang="en-US" sz="100" dirty="0" err="1">
                          <a:solidFill>
                            <a:schemeClr val="tx1"/>
                          </a:solidFill>
                          <a:latin typeface="+mn-lt"/>
                        </a:rPr>
                        <a:t>illi</a:t>
                      </a:r>
                      <a:r>
                        <a:rPr lang="en-US" dirty="0" err="1">
                          <a:solidFill>
                            <a:schemeClr val="tx1"/>
                          </a:solidFill>
                          <a:latin typeface="+mn-lt"/>
                        </a:rPr>
                        <a:t>L</a:t>
                      </a:r>
                      <a:r>
                        <a:rPr lang="en-US" sz="100" dirty="0" err="1">
                          <a:solidFill>
                            <a:schemeClr val="tx1"/>
                          </a:solidFill>
                          <a:latin typeface="+mn-lt"/>
                        </a:rPr>
                        <a:t>iter</a:t>
                      </a:r>
                      <a:r>
                        <a:rPr lang="en-US" dirty="0">
                          <a:solidFill>
                            <a:schemeClr val="tx1"/>
                          </a:solidFill>
                          <a:latin typeface="+mn-lt"/>
                        </a:rPr>
                        <a:t> = 1 q</a:t>
                      </a:r>
                      <a:r>
                        <a:rPr lang="en-US" sz="100" dirty="0">
                          <a:solidFill>
                            <a:schemeClr val="tx1"/>
                          </a:solidFill>
                          <a:latin typeface="+mn-lt"/>
                        </a:rPr>
                        <a:t>uar</a:t>
                      </a:r>
                      <a:r>
                        <a:rPr lang="en-US" dirty="0">
                          <a:solidFill>
                            <a:schemeClr val="tx1"/>
                          </a:solidFill>
                          <a:latin typeface="+mn-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64637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a:t>
                      </a:r>
                      <a:r>
                        <a:rPr lang="en-US" dirty="0" err="1">
                          <a:solidFill>
                            <a:schemeClr val="tx1"/>
                          </a:solidFill>
                          <a:latin typeface="+mn-lt"/>
                        </a:rPr>
                        <a:t>d</a:t>
                      </a:r>
                      <a:r>
                        <a:rPr lang="en-US" sz="100" dirty="0" err="1">
                          <a:solidFill>
                            <a:schemeClr val="tx1"/>
                          </a:solidFill>
                          <a:latin typeface="+mn-lt"/>
                        </a:rPr>
                        <a:t>eci</a:t>
                      </a:r>
                      <a:r>
                        <a:rPr lang="en-US" dirty="0" err="1">
                          <a:solidFill>
                            <a:schemeClr val="tx1"/>
                          </a:solidFill>
                          <a:latin typeface="+mn-lt"/>
                        </a:rPr>
                        <a:t>L</a:t>
                      </a:r>
                      <a:r>
                        <a:rPr lang="en-US" sz="100" dirty="0" err="1">
                          <a:solidFill>
                            <a:schemeClr val="tx1"/>
                          </a:solidFill>
                          <a:latin typeface="+mn-lt"/>
                        </a:rPr>
                        <a:t>iter</a:t>
                      </a:r>
                      <a:r>
                        <a:rPr lang="en-US" dirty="0">
                          <a:solidFill>
                            <a:schemeClr val="tx1"/>
                          </a:solidFill>
                          <a:latin typeface="+mn-lt"/>
                        </a:rPr>
                        <a:t> = 100 </a:t>
                      </a:r>
                      <a:r>
                        <a:rPr lang="en-US" dirty="0" err="1">
                          <a:solidFill>
                            <a:schemeClr val="tx1"/>
                          </a:solidFill>
                          <a:latin typeface="+mn-lt"/>
                        </a:rPr>
                        <a:t>m</a:t>
                      </a:r>
                      <a:r>
                        <a:rPr lang="en-US" sz="100" dirty="0" err="1">
                          <a:solidFill>
                            <a:schemeClr val="tx1"/>
                          </a:solidFill>
                          <a:latin typeface="+mn-lt"/>
                        </a:rPr>
                        <a:t>illi</a:t>
                      </a:r>
                      <a:r>
                        <a:rPr lang="en-US" dirty="0" err="1">
                          <a:solidFill>
                            <a:schemeClr val="tx1"/>
                          </a:solidFill>
                          <a:latin typeface="+mn-lt"/>
                        </a:rPr>
                        <a:t>L</a:t>
                      </a:r>
                      <a:r>
                        <a:rPr lang="en-US" sz="100" dirty="0" err="1">
                          <a:solidFill>
                            <a:schemeClr val="tx1"/>
                          </a:solidFill>
                          <a:latin typeface="+mn-lt"/>
                        </a:rPr>
                        <a:t>iters</a:t>
                      </a:r>
                      <a:endParaRPr lang="en-US"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q</a:t>
                      </a:r>
                      <a:r>
                        <a:rPr lang="en-US" sz="100" dirty="0">
                          <a:solidFill>
                            <a:schemeClr val="tx1"/>
                          </a:solidFill>
                          <a:latin typeface="+mn-lt"/>
                        </a:rPr>
                        <a:t>uar</a:t>
                      </a:r>
                      <a:r>
                        <a:rPr lang="en-US" dirty="0">
                          <a:solidFill>
                            <a:schemeClr val="tx1"/>
                          </a:solidFill>
                          <a:latin typeface="+mn-lt"/>
                        </a:rPr>
                        <a:t>t = 2 p</a:t>
                      </a:r>
                      <a:r>
                        <a:rPr lang="en-US" sz="100" dirty="0">
                          <a:solidFill>
                            <a:schemeClr val="tx1"/>
                          </a:solidFill>
                          <a:latin typeface="+mn-lt"/>
                        </a:rPr>
                        <a:t>in</a:t>
                      </a:r>
                      <a:r>
                        <a:rPr lang="en-US" dirty="0">
                          <a:solidFill>
                            <a:schemeClr val="tx1"/>
                          </a:solidFill>
                          <a:latin typeface="+mn-lt"/>
                        </a:rPr>
                        <a:t>t</a:t>
                      </a:r>
                      <a:r>
                        <a:rPr lang="en-US" sz="100" dirty="0">
                          <a:solidFill>
                            <a:schemeClr val="tx1"/>
                          </a:solidFill>
                          <a:latin typeface="+mn-lt"/>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L</a:t>
                      </a:r>
                      <a:r>
                        <a:rPr lang="en-US" sz="100" dirty="0">
                          <a:solidFill>
                            <a:schemeClr val="tx1"/>
                          </a:solidFill>
                          <a:latin typeface="+mn-lt"/>
                        </a:rPr>
                        <a:t>iter</a:t>
                      </a:r>
                      <a:r>
                        <a:rPr lang="en-US" dirty="0">
                          <a:solidFill>
                            <a:schemeClr val="tx1"/>
                          </a:solidFill>
                          <a:latin typeface="+mn-lt"/>
                        </a:rPr>
                        <a:t> = 1.06 q</a:t>
                      </a:r>
                      <a:r>
                        <a:rPr lang="en-US" sz="100" dirty="0">
                          <a:solidFill>
                            <a:schemeClr val="tx1"/>
                          </a:solidFill>
                          <a:latin typeface="+mn-lt"/>
                        </a:rPr>
                        <a:t>uar</a:t>
                      </a:r>
                      <a:r>
                        <a:rPr lang="en-US" dirty="0">
                          <a:solidFill>
                            <a:schemeClr val="tx1"/>
                          </a:solidFill>
                          <a:latin typeface="+mn-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293949"/>
                  </a:ext>
                </a:extLst>
              </a:tr>
              <a:tr h="34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mn-ea"/>
                          <a:cs typeface="+mn-cs"/>
                          <a:sym typeface="Arial"/>
                        </a:rPr>
                        <a:t>1 milliliter = 1 cubic centimeter</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gal</a:t>
                      </a:r>
                      <a:r>
                        <a:rPr lang="en-US" sz="100" dirty="0">
                          <a:solidFill>
                            <a:schemeClr val="tx1"/>
                          </a:solidFill>
                          <a:latin typeface="+mn-lt"/>
                        </a:rPr>
                        <a:t>lon</a:t>
                      </a:r>
                      <a:r>
                        <a:rPr lang="en-US" dirty="0">
                          <a:solidFill>
                            <a:schemeClr val="tx1"/>
                          </a:solidFill>
                          <a:latin typeface="+mn-lt"/>
                        </a:rPr>
                        <a:t> = 4 q</a:t>
                      </a:r>
                      <a:r>
                        <a:rPr lang="en-US" sz="100" dirty="0">
                          <a:solidFill>
                            <a:schemeClr val="tx1"/>
                          </a:solidFill>
                          <a:latin typeface="+mn-lt"/>
                        </a:rPr>
                        <a:t>uar</a:t>
                      </a:r>
                      <a:r>
                        <a:rPr lang="en-US" dirty="0">
                          <a:solidFill>
                            <a:schemeClr val="tx1"/>
                          </a:solidFill>
                          <a:latin typeface="+mn-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473 </a:t>
                      </a:r>
                      <a:r>
                        <a:rPr lang="en-US" dirty="0" err="1">
                          <a:solidFill>
                            <a:schemeClr val="tx1"/>
                          </a:solidFill>
                          <a:latin typeface="+mn-lt"/>
                        </a:rPr>
                        <a:t>m</a:t>
                      </a:r>
                      <a:r>
                        <a:rPr lang="en-US" sz="100" dirty="0" err="1">
                          <a:solidFill>
                            <a:schemeClr val="tx1"/>
                          </a:solidFill>
                          <a:latin typeface="+mn-lt"/>
                        </a:rPr>
                        <a:t>illi</a:t>
                      </a:r>
                      <a:r>
                        <a:rPr lang="en-US" dirty="0" err="1">
                          <a:solidFill>
                            <a:schemeClr val="tx1"/>
                          </a:solidFill>
                          <a:latin typeface="+mn-lt"/>
                        </a:rPr>
                        <a:t>L</a:t>
                      </a:r>
                      <a:r>
                        <a:rPr lang="en-US" sz="100" dirty="0" err="1">
                          <a:solidFill>
                            <a:schemeClr val="tx1"/>
                          </a:solidFill>
                          <a:latin typeface="+mn-lt"/>
                        </a:rPr>
                        <a:t>iters</a:t>
                      </a:r>
                      <a:r>
                        <a:rPr lang="en-US" dirty="0">
                          <a:solidFill>
                            <a:schemeClr val="tx1"/>
                          </a:solidFill>
                          <a:latin typeface="+mn-lt"/>
                        </a:rPr>
                        <a:t> = 1 p</a:t>
                      </a:r>
                      <a:r>
                        <a:rPr lang="en-US" sz="100" dirty="0">
                          <a:solidFill>
                            <a:schemeClr val="tx1"/>
                          </a:solidFill>
                          <a:latin typeface="+mn-lt"/>
                        </a:rPr>
                        <a:t>in</a:t>
                      </a:r>
                      <a:r>
                        <a:rPr lang="en-US" dirty="0">
                          <a:solidFill>
                            <a:schemeClr val="tx1"/>
                          </a:solidFill>
                          <a:latin typeface="+mn-lt"/>
                        </a:rPr>
                        <a:t>t</a:t>
                      </a:r>
                      <a:r>
                        <a:rPr lang="en-US" sz="100" dirty="0">
                          <a:solidFill>
                            <a:schemeClr val="tx1"/>
                          </a:solidFill>
                          <a:latin typeface="+mn-lt"/>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91648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a:t>
                      </a:r>
                      <a:r>
                        <a:rPr lang="en-US" dirty="0" err="1">
                          <a:solidFill>
                            <a:schemeClr val="tx1"/>
                          </a:solidFill>
                          <a:latin typeface="+mn-lt"/>
                        </a:rPr>
                        <a:t>m</a:t>
                      </a:r>
                      <a:r>
                        <a:rPr lang="en-US" sz="100" dirty="0" err="1">
                          <a:solidFill>
                            <a:schemeClr val="tx1"/>
                          </a:solidFill>
                          <a:latin typeface="+mn-lt"/>
                        </a:rPr>
                        <a:t>illi</a:t>
                      </a:r>
                      <a:r>
                        <a:rPr lang="en-US" dirty="0" err="1">
                          <a:solidFill>
                            <a:schemeClr val="tx1"/>
                          </a:solidFill>
                          <a:latin typeface="+mn-lt"/>
                        </a:rPr>
                        <a:t>L</a:t>
                      </a:r>
                      <a:r>
                        <a:rPr lang="en-US" sz="100" dirty="0" err="1">
                          <a:solidFill>
                            <a:schemeClr val="tx1"/>
                          </a:solidFill>
                          <a:latin typeface="+mn-lt"/>
                        </a:rPr>
                        <a:t>iter</a:t>
                      </a:r>
                      <a:r>
                        <a:rPr lang="en-US" dirty="0">
                          <a:solidFill>
                            <a:schemeClr val="tx1"/>
                          </a:solidFill>
                          <a:latin typeface="+mn-lt"/>
                        </a:rPr>
                        <a:t> = 1 c</a:t>
                      </a:r>
                      <a:r>
                        <a:rPr lang="en-US" sz="100" dirty="0">
                          <a:solidFill>
                            <a:schemeClr val="tx1"/>
                          </a:solidFill>
                          <a:latin typeface="+mn-lt"/>
                        </a:rPr>
                        <a:t>ubic </a:t>
                      </a:r>
                      <a:r>
                        <a:rPr lang="en-US" dirty="0">
                          <a:solidFill>
                            <a:schemeClr val="tx1"/>
                          </a:solidFill>
                          <a:latin typeface="+mn-lt"/>
                        </a:rPr>
                        <a:t>c</a:t>
                      </a:r>
                      <a:r>
                        <a:rPr lang="en-US" sz="100" dirty="0">
                          <a:solidFill>
                            <a:schemeClr val="tx1"/>
                          </a:solidFill>
                          <a:latin typeface="+mn-lt"/>
                        </a:rPr>
                        <a:t>entimeter</a:t>
                      </a:r>
                      <a:r>
                        <a:rPr lang="en-US" dirty="0">
                          <a:solidFill>
                            <a:schemeClr val="tx1"/>
                          </a:solidFill>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5 </a:t>
                      </a:r>
                      <a:r>
                        <a:rPr lang="en-US" dirty="0" err="1">
                          <a:solidFill>
                            <a:schemeClr val="tx1"/>
                          </a:solidFill>
                          <a:latin typeface="+mn-lt"/>
                        </a:rPr>
                        <a:t>m</a:t>
                      </a:r>
                      <a:r>
                        <a:rPr lang="en-US" sz="100" dirty="0" err="1">
                          <a:solidFill>
                            <a:schemeClr val="tx1"/>
                          </a:solidFill>
                          <a:latin typeface="+mn-lt"/>
                        </a:rPr>
                        <a:t>illi</a:t>
                      </a:r>
                      <a:r>
                        <a:rPr lang="en-US" dirty="0" err="1">
                          <a:solidFill>
                            <a:schemeClr val="tx1"/>
                          </a:solidFill>
                          <a:latin typeface="+mn-lt"/>
                        </a:rPr>
                        <a:t>L</a:t>
                      </a:r>
                      <a:r>
                        <a:rPr lang="en-US" sz="100" dirty="0" err="1">
                          <a:solidFill>
                            <a:schemeClr val="tx1"/>
                          </a:solidFill>
                          <a:latin typeface="+mn-lt"/>
                        </a:rPr>
                        <a:t>iters</a:t>
                      </a:r>
                      <a:r>
                        <a:rPr lang="en-US" dirty="0">
                          <a:solidFill>
                            <a:schemeClr val="tx1"/>
                          </a:solidFill>
                          <a:latin typeface="+mn-lt"/>
                        </a:rPr>
                        <a:t> = 1 t (t</a:t>
                      </a:r>
                      <a:r>
                        <a:rPr lang="en-US" sz="100" dirty="0">
                          <a:solidFill>
                            <a:schemeClr val="tx1"/>
                          </a:solidFill>
                          <a:latin typeface="+mn-lt"/>
                        </a:rPr>
                        <a:t> </a:t>
                      </a:r>
                      <a:r>
                        <a:rPr lang="en-US" dirty="0">
                          <a:solidFill>
                            <a:schemeClr val="tx1"/>
                          </a:solidFill>
                          <a:latin typeface="+mn-lt"/>
                        </a:rPr>
                        <a:t>s</a:t>
                      </a:r>
                      <a:r>
                        <a:rPr lang="en-US" sz="100" dirty="0">
                          <a:solidFill>
                            <a:schemeClr val="tx1"/>
                          </a:solidFill>
                          <a:latin typeface="+mn-lt"/>
                        </a:rPr>
                        <a:t> </a:t>
                      </a:r>
                      <a:r>
                        <a:rPr lang="en-US" dirty="0">
                          <a:solidFill>
                            <a:schemeClr val="tx1"/>
                          </a:solidFill>
                          <a:latin typeface="+mn-lt"/>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775417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15 </a:t>
                      </a:r>
                      <a:r>
                        <a:rPr lang="en-US" dirty="0" err="1">
                          <a:solidFill>
                            <a:schemeClr val="tx1"/>
                          </a:solidFill>
                          <a:latin typeface="+mn-lt"/>
                        </a:rPr>
                        <a:t>m</a:t>
                      </a:r>
                      <a:r>
                        <a:rPr lang="en-US" sz="100" dirty="0" err="1">
                          <a:solidFill>
                            <a:schemeClr val="tx1"/>
                          </a:solidFill>
                          <a:latin typeface="+mn-lt"/>
                        </a:rPr>
                        <a:t>illi</a:t>
                      </a:r>
                      <a:r>
                        <a:rPr lang="en-US" dirty="0" err="1">
                          <a:solidFill>
                            <a:schemeClr val="tx1"/>
                          </a:solidFill>
                          <a:latin typeface="+mn-lt"/>
                        </a:rPr>
                        <a:t>L</a:t>
                      </a:r>
                      <a:r>
                        <a:rPr lang="en-US" sz="100" dirty="0" err="1">
                          <a:solidFill>
                            <a:schemeClr val="tx1"/>
                          </a:solidFill>
                          <a:latin typeface="+mn-lt"/>
                        </a:rPr>
                        <a:t>iters</a:t>
                      </a:r>
                      <a:r>
                        <a:rPr lang="en-US" dirty="0">
                          <a:solidFill>
                            <a:schemeClr val="tx1"/>
                          </a:solidFill>
                          <a:latin typeface="+mn-lt"/>
                        </a:rPr>
                        <a:t> = 1 T (t</a:t>
                      </a:r>
                      <a:r>
                        <a:rPr lang="en-US" sz="100" dirty="0">
                          <a:solidFill>
                            <a:schemeClr val="tx1"/>
                          </a:solidFill>
                          <a:latin typeface="+mn-lt"/>
                        </a:rPr>
                        <a:t> </a:t>
                      </a:r>
                      <a:r>
                        <a:rPr lang="en-US" dirty="0">
                          <a:solidFill>
                            <a:schemeClr val="tx1"/>
                          </a:solidFill>
                          <a:latin typeface="+mn-lt"/>
                        </a:rPr>
                        <a:t>b</a:t>
                      </a:r>
                      <a:r>
                        <a:rPr lang="en-US" sz="100" dirty="0">
                          <a:solidFill>
                            <a:schemeClr val="tx1"/>
                          </a:solidFill>
                          <a:latin typeface="+mn-lt"/>
                        </a:rPr>
                        <a:t> </a:t>
                      </a:r>
                      <a:r>
                        <a:rPr lang="en-US" dirty="0">
                          <a:solidFill>
                            <a:schemeClr val="tx1"/>
                          </a:solidFill>
                          <a:latin typeface="+mn-lt"/>
                        </a:rPr>
                        <a:t>s</a:t>
                      </a:r>
                      <a:r>
                        <a:rPr lang="en-US" sz="100" dirty="0">
                          <a:solidFill>
                            <a:schemeClr val="tx1"/>
                          </a:solidFill>
                          <a:latin typeface="+mn-lt"/>
                        </a:rPr>
                        <a:t> </a:t>
                      </a:r>
                      <a:r>
                        <a:rPr lang="en-US" dirty="0">
                          <a:solidFill>
                            <a:schemeClr val="tx1"/>
                          </a:solidFill>
                          <a:latin typeface="+mn-lt"/>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0640180"/>
                  </a:ext>
                </a:extLst>
              </a:tr>
              <a:tr h="0">
                <a:tc>
                  <a:txBody>
                    <a:bodyPr/>
                    <a:lstStyle/>
                    <a:p>
                      <a:r>
                        <a:rPr lang="en-US" b="1" dirty="0">
                          <a:solidFill>
                            <a:schemeClr val="tx1"/>
                          </a:solidFill>
                          <a:latin typeface="+mn-lt"/>
                        </a:rPr>
                        <a:t>Mass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k</a:t>
                      </a:r>
                      <a:r>
                        <a:rPr lang="en-US" sz="100" dirty="0">
                          <a:solidFill>
                            <a:schemeClr val="tx1"/>
                          </a:solidFill>
                          <a:latin typeface="+mn-lt"/>
                        </a:rPr>
                        <a:t>ilo</a:t>
                      </a:r>
                      <a:r>
                        <a:rPr lang="en-US" dirty="0">
                          <a:solidFill>
                            <a:schemeClr val="tx1"/>
                          </a:solidFill>
                          <a:latin typeface="+mn-lt"/>
                        </a:rPr>
                        <a:t>g</a:t>
                      </a:r>
                      <a:r>
                        <a:rPr lang="en-US" sz="100" dirty="0">
                          <a:solidFill>
                            <a:schemeClr val="tx1"/>
                          </a:solidFill>
                          <a:latin typeface="+mn-lt"/>
                        </a:rPr>
                        <a:t>ram</a:t>
                      </a:r>
                      <a:r>
                        <a:rPr lang="en-US" dirty="0">
                          <a:solidFill>
                            <a:schemeClr val="tx1"/>
                          </a:solidFill>
                          <a:latin typeface="+mn-lt"/>
                        </a:rPr>
                        <a:t> = 1000 g</a:t>
                      </a:r>
                      <a:r>
                        <a:rPr lang="en-US" sz="100" dirty="0">
                          <a:solidFill>
                            <a:schemeClr val="tx1"/>
                          </a:solidFill>
                          <a:latin typeface="+mn-lt"/>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a:t>
                      </a:r>
                      <a:r>
                        <a:rPr lang="en-US" dirty="0" err="1">
                          <a:solidFill>
                            <a:schemeClr val="tx1"/>
                          </a:solidFill>
                          <a:latin typeface="+mn-lt"/>
                        </a:rPr>
                        <a:t>lb</a:t>
                      </a:r>
                      <a:r>
                        <a:rPr lang="en-US" dirty="0">
                          <a:solidFill>
                            <a:schemeClr val="tx1"/>
                          </a:solidFill>
                          <a:latin typeface="+mn-lt"/>
                        </a:rPr>
                        <a:t> = 16 oz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k</a:t>
                      </a:r>
                      <a:r>
                        <a:rPr lang="en-US" sz="100" dirty="0">
                          <a:solidFill>
                            <a:schemeClr val="tx1"/>
                          </a:solidFill>
                          <a:latin typeface="+mn-lt"/>
                        </a:rPr>
                        <a:t>ilo</a:t>
                      </a:r>
                      <a:r>
                        <a:rPr lang="en-US" dirty="0">
                          <a:solidFill>
                            <a:schemeClr val="tx1"/>
                          </a:solidFill>
                          <a:latin typeface="+mn-lt"/>
                        </a:rPr>
                        <a:t>g</a:t>
                      </a:r>
                      <a:r>
                        <a:rPr lang="en-US" sz="100" dirty="0">
                          <a:solidFill>
                            <a:schemeClr val="tx1"/>
                          </a:solidFill>
                          <a:latin typeface="+mn-lt"/>
                        </a:rPr>
                        <a:t>ram</a:t>
                      </a:r>
                      <a:r>
                        <a:rPr lang="en-US" dirty="0">
                          <a:solidFill>
                            <a:schemeClr val="tx1"/>
                          </a:solidFill>
                          <a:latin typeface="+mn-lt"/>
                        </a:rPr>
                        <a:t> = 2.20 l</a:t>
                      </a:r>
                      <a:r>
                        <a:rPr lang="en-US" sz="100" dirty="0">
                          <a:solidFill>
                            <a:schemeClr val="tx1"/>
                          </a:solidFill>
                          <a:latin typeface="+mn-lt"/>
                        </a:rPr>
                        <a:t> </a:t>
                      </a:r>
                      <a:r>
                        <a:rPr lang="en-US" dirty="0">
                          <a:solidFill>
                            <a:schemeClr val="tx1"/>
                          </a:solidFill>
                          <a:latin typeface="+mn-lt"/>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9938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g</a:t>
                      </a:r>
                      <a:r>
                        <a:rPr lang="en-US" sz="100" dirty="0">
                          <a:solidFill>
                            <a:schemeClr val="tx1"/>
                          </a:solidFill>
                          <a:latin typeface="+mn-lt"/>
                        </a:rPr>
                        <a:t>ram</a:t>
                      </a:r>
                      <a:r>
                        <a:rPr lang="en-US" dirty="0">
                          <a:solidFill>
                            <a:schemeClr val="tx1"/>
                          </a:solidFill>
                          <a:latin typeface="+mn-lt"/>
                        </a:rPr>
                        <a:t> = 1000 m</a:t>
                      </a:r>
                      <a:r>
                        <a:rPr lang="en-US" sz="100" dirty="0">
                          <a:solidFill>
                            <a:schemeClr val="tx1"/>
                          </a:solidFill>
                          <a:latin typeface="+mn-lt"/>
                        </a:rPr>
                        <a:t>illi</a:t>
                      </a:r>
                      <a:r>
                        <a:rPr lang="en-US" dirty="0">
                          <a:solidFill>
                            <a:schemeClr val="tx1"/>
                          </a:solidFill>
                          <a:latin typeface="+mn-lt"/>
                        </a:rPr>
                        <a:t>g</a:t>
                      </a:r>
                      <a:r>
                        <a:rPr lang="en-US" sz="100" dirty="0">
                          <a:solidFill>
                            <a:schemeClr val="tx1"/>
                          </a:solidFill>
                          <a:latin typeface="+mn-lt"/>
                        </a:rPr>
                        <a:t>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454 g</a:t>
                      </a:r>
                      <a:r>
                        <a:rPr lang="en-US" sz="100" dirty="0">
                          <a:solidFill>
                            <a:schemeClr val="tx1"/>
                          </a:solidFill>
                          <a:latin typeface="+mn-lt"/>
                        </a:rPr>
                        <a:t>rams</a:t>
                      </a:r>
                      <a:r>
                        <a:rPr lang="en-US" dirty="0">
                          <a:solidFill>
                            <a:schemeClr val="tx1"/>
                          </a:solidFill>
                          <a:latin typeface="+mn-lt"/>
                        </a:rPr>
                        <a:t> = 1 l</a:t>
                      </a:r>
                      <a:r>
                        <a:rPr lang="en-US" sz="100" dirty="0">
                          <a:solidFill>
                            <a:schemeClr val="tx1"/>
                          </a:solidFill>
                          <a:latin typeface="+mn-lt"/>
                        </a:rPr>
                        <a:t> </a:t>
                      </a:r>
                      <a:r>
                        <a:rPr lang="en-US" dirty="0">
                          <a:solidFill>
                            <a:schemeClr val="tx1"/>
                          </a:solidFill>
                          <a:latin typeface="+mn-lt"/>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46676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m</a:t>
                      </a:r>
                      <a:r>
                        <a:rPr lang="en-US" sz="100" dirty="0">
                          <a:solidFill>
                            <a:schemeClr val="tx1"/>
                          </a:solidFill>
                          <a:latin typeface="+mn-lt"/>
                        </a:rPr>
                        <a:t>illi</a:t>
                      </a:r>
                      <a:r>
                        <a:rPr lang="en-US" dirty="0">
                          <a:solidFill>
                            <a:schemeClr val="tx1"/>
                          </a:solidFill>
                          <a:latin typeface="+mn-lt"/>
                        </a:rPr>
                        <a:t>g</a:t>
                      </a:r>
                      <a:r>
                        <a:rPr lang="en-US" sz="100" dirty="0">
                          <a:solidFill>
                            <a:schemeClr val="tx1"/>
                          </a:solidFill>
                          <a:latin typeface="+mn-lt"/>
                        </a:rPr>
                        <a:t>ram</a:t>
                      </a:r>
                      <a:r>
                        <a:rPr lang="en-US" dirty="0">
                          <a:solidFill>
                            <a:schemeClr val="tx1"/>
                          </a:solidFill>
                          <a:latin typeface="+mn-lt"/>
                        </a:rPr>
                        <a:t> = 1000 m</a:t>
                      </a:r>
                      <a:r>
                        <a:rPr lang="en-US" sz="100" dirty="0">
                          <a:solidFill>
                            <a:schemeClr val="tx1"/>
                          </a:solidFill>
                          <a:latin typeface="+mn-lt"/>
                        </a:rPr>
                        <a:t>i</a:t>
                      </a:r>
                      <a:r>
                        <a:rPr lang="en-US" dirty="0">
                          <a:solidFill>
                            <a:schemeClr val="tx1"/>
                          </a:solidFill>
                          <a:latin typeface="+mn-lt"/>
                        </a:rPr>
                        <a:t>c</a:t>
                      </a:r>
                      <a:r>
                        <a:rPr lang="en-US" sz="100" dirty="0">
                          <a:solidFill>
                            <a:schemeClr val="tx1"/>
                          </a:solidFill>
                          <a:latin typeface="+mn-lt"/>
                        </a:rPr>
                        <a:t>ro</a:t>
                      </a:r>
                      <a:r>
                        <a:rPr lang="en-US" dirty="0">
                          <a:solidFill>
                            <a:schemeClr val="tx1"/>
                          </a:solidFill>
                          <a:latin typeface="+mn-lt"/>
                        </a:rPr>
                        <a:t>g</a:t>
                      </a:r>
                      <a:r>
                        <a:rPr lang="en-US" sz="100" dirty="0">
                          <a:solidFill>
                            <a:schemeClr val="tx1"/>
                          </a:solidFill>
                          <a:latin typeface="+mn-lt"/>
                        </a:rPr>
                        <a:t>rams</a:t>
                      </a:r>
                      <a:r>
                        <a:rPr lang="en-US" dirty="0">
                          <a:solidFill>
                            <a:schemeClr val="tx1"/>
                          </a:solidFill>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8617495"/>
                  </a:ext>
                </a:extLst>
              </a:tr>
              <a:tr h="0">
                <a:tc>
                  <a:txBody>
                    <a:bodyPr/>
                    <a:lstStyle/>
                    <a:p>
                      <a:r>
                        <a:rPr lang="en-US" b="1" dirty="0">
                          <a:solidFill>
                            <a:schemeClr val="tx1"/>
                          </a:solidFill>
                          <a:latin typeface="+mn-lt"/>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h</a:t>
                      </a:r>
                      <a:r>
                        <a:rPr lang="en-US" sz="100" dirty="0">
                          <a:solidFill>
                            <a:schemeClr val="tx1"/>
                          </a:solidFill>
                          <a:latin typeface="+mn-lt"/>
                        </a:rPr>
                        <a:t>our</a:t>
                      </a:r>
                      <a:r>
                        <a:rPr lang="en-US" dirty="0">
                          <a:solidFill>
                            <a:schemeClr val="tx1"/>
                          </a:solidFill>
                          <a:latin typeface="+mn-lt"/>
                        </a:rPr>
                        <a:t> = 60 min</a:t>
                      </a:r>
                      <a:r>
                        <a:rPr lang="en-US" sz="100" dirty="0">
                          <a:solidFill>
                            <a:schemeClr val="tx1"/>
                          </a:solidFill>
                          <a:latin typeface="+mn-lt"/>
                        </a:rPr>
                        <a:t>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h</a:t>
                      </a:r>
                      <a:r>
                        <a:rPr lang="en-US" sz="100" dirty="0">
                          <a:solidFill>
                            <a:schemeClr val="tx1"/>
                          </a:solidFill>
                          <a:latin typeface="+mn-lt"/>
                        </a:rPr>
                        <a:t>our</a:t>
                      </a:r>
                      <a:r>
                        <a:rPr lang="en-US" dirty="0">
                          <a:solidFill>
                            <a:schemeClr val="tx1"/>
                          </a:solidFill>
                          <a:latin typeface="+mn-lt"/>
                        </a:rPr>
                        <a:t> = 60 min</a:t>
                      </a:r>
                      <a:r>
                        <a:rPr lang="en-US" sz="100" dirty="0">
                          <a:solidFill>
                            <a:schemeClr val="tx1"/>
                          </a:solidFill>
                          <a:latin typeface="+mn-lt"/>
                        </a:rPr>
                        <a:t>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299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min</a:t>
                      </a:r>
                      <a:r>
                        <a:rPr lang="en-US" sz="100" dirty="0">
                          <a:solidFill>
                            <a:schemeClr val="tx1"/>
                          </a:solidFill>
                          <a:latin typeface="+mn-lt"/>
                        </a:rPr>
                        <a:t>ute</a:t>
                      </a:r>
                      <a:r>
                        <a:rPr lang="en-US" dirty="0">
                          <a:solidFill>
                            <a:schemeClr val="tx1"/>
                          </a:solidFill>
                          <a:latin typeface="+mn-lt"/>
                        </a:rPr>
                        <a:t> = 60 s</a:t>
                      </a:r>
                      <a:r>
                        <a:rPr lang="en-US" sz="100" dirty="0">
                          <a:solidFill>
                            <a:schemeClr val="tx1"/>
                          </a:solidFill>
                          <a:latin typeface="+mn-lt"/>
                        </a:rPr>
                        <a:t>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mn-lt"/>
                        </a:rPr>
                        <a:t>1 min</a:t>
                      </a:r>
                      <a:r>
                        <a:rPr lang="en-US" sz="100" dirty="0">
                          <a:solidFill>
                            <a:schemeClr val="tx1"/>
                          </a:solidFill>
                          <a:latin typeface="+mn-lt"/>
                        </a:rPr>
                        <a:t>ute</a:t>
                      </a:r>
                      <a:r>
                        <a:rPr lang="en-US" dirty="0">
                          <a:solidFill>
                            <a:schemeClr val="tx1"/>
                          </a:solidFill>
                          <a:latin typeface="+mn-lt"/>
                        </a:rPr>
                        <a:t> = 60 sec</a:t>
                      </a:r>
                      <a:r>
                        <a:rPr lang="en-US" sz="100" dirty="0">
                          <a:solidFill>
                            <a:schemeClr val="tx1"/>
                          </a:solidFill>
                          <a:latin typeface="+mn-lt"/>
                        </a:rPr>
                        <a:t>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9910206"/>
                  </a:ext>
                </a:extLst>
              </a:tr>
            </a:tbl>
          </a:graphicData>
        </a:graphic>
      </p:graphicFrame>
      <p:graphicFrame>
        <p:nvGraphicFramePr>
          <p:cNvPr id="6" name="Object 5">
            <a:extLst>
              <a:ext uri="{FF2B5EF4-FFF2-40B4-BE49-F238E27FC236}">
                <a16:creationId xmlns:a16="http://schemas.microsoft.com/office/drawing/2014/main" id="{3CB2446D-5286-4724-A1EC-804B42E743B0}"/>
              </a:ext>
              <a:ext uri="{C183D7F6-B498-43B3-948B-1728B52AA6E4}">
                <adec:decorative xmlns:adec="http://schemas.microsoft.com/office/drawing/2017/decorative" val="1"/>
              </a:ext>
            </a:extLst>
          </p:cNvPr>
          <p:cNvGraphicFramePr>
            <a:graphicFrameLocks noChangeAspect="1"/>
          </p:cNvGraphicFramePr>
          <p:nvPr>
            <p:extLst/>
          </p:nvPr>
        </p:nvGraphicFramePr>
        <p:xfrm>
          <a:off x="2594696" y="3734942"/>
          <a:ext cx="1003300" cy="292100"/>
        </p:xfrm>
        <a:graphic>
          <a:graphicData uri="http://schemas.openxmlformats.org/presentationml/2006/ole">
            <mc:AlternateContent xmlns:mc="http://schemas.openxmlformats.org/markup-compatibility/2006">
              <mc:Choice xmlns:v="urn:schemas-microsoft-com:vml" Requires="v">
                <p:oleObj spid="_x0000_s32770" name="Equation" r:id="rId3" imgW="1002960" imgH="291960" progId="Equation.DSMT4">
                  <p:embed/>
                </p:oleObj>
              </mc:Choice>
              <mc:Fallback>
                <p:oleObj name="Equation" r:id="rId3" imgW="1002960" imgH="291960" progId="Equation.DSMT4">
                  <p:embed/>
                  <p:pic>
                    <p:nvPicPr>
                      <p:cNvPr id="6" name="Object 5">
                        <a:extLst>
                          <a:ext uri="{FF2B5EF4-FFF2-40B4-BE49-F238E27FC236}">
                            <a16:creationId xmlns:a16="http://schemas.microsoft.com/office/drawing/2014/main" id="{3CB2446D-5286-4724-A1EC-804B42E743B0}"/>
                          </a:ext>
                          <a:ext uri="{C183D7F6-B498-43B3-948B-1728B52AA6E4}">
                            <adec:decorative xmlns:adec="http://schemas.microsoft.com/office/drawing/2017/decorative" val="1"/>
                          </a:ext>
                        </a:extLst>
                      </p:cNvPr>
                      <p:cNvPicPr/>
                      <p:nvPr/>
                    </p:nvPicPr>
                    <p:blipFill>
                      <a:blip r:embed="rId4"/>
                      <a:stretch>
                        <a:fillRect/>
                      </a:stretch>
                    </p:blipFill>
                    <p:spPr>
                      <a:xfrm>
                        <a:off x="2594696" y="3734942"/>
                        <a:ext cx="1003300" cy="292100"/>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E9A9D5B5-F247-47AD-8C92-66D90774E277}"/>
              </a:ext>
            </a:extLst>
          </p:cNvPr>
          <p:cNvSpPr>
            <a:spLocks noGrp="1"/>
          </p:cNvSpPr>
          <p:nvPr>
            <p:ph sz="quarter" idx="16"/>
          </p:nvPr>
        </p:nvSpPr>
        <p:spPr>
          <a:xfrm>
            <a:off x="457199" y="6230816"/>
            <a:ext cx="8229600" cy="216000"/>
          </a:xfrm>
        </p:spPr>
        <p:txBody>
          <a:bodyPr/>
          <a:lstStyle/>
          <a:p>
            <a:pPr marL="432" indent="0">
              <a:buNone/>
            </a:pPr>
            <a:r>
              <a:rPr lang="en-IN" sz="1200" dirty="0"/>
              <a:t>*Used in medicine.</a:t>
            </a:r>
          </a:p>
        </p:txBody>
      </p:sp>
    </p:spTree>
    <p:extLst>
      <p:ext uri="{BB962C8B-B14F-4D97-AF65-F5344CB8AC3E}">
        <p14:creationId xmlns:p14="http://schemas.microsoft.com/office/powerpoint/2010/main" val="554783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FA4C-810F-49B3-B428-BB39D503956A}"/>
              </a:ext>
            </a:extLst>
          </p:cNvPr>
          <p:cNvSpPr>
            <a:spLocks noGrp="1"/>
          </p:cNvSpPr>
          <p:nvPr>
            <p:ph type="title"/>
          </p:nvPr>
        </p:nvSpPr>
        <p:spPr/>
        <p:txBody>
          <a:bodyPr/>
          <a:lstStyle/>
          <a:p>
            <a:r>
              <a:rPr lang="en-US" dirty="0"/>
              <a:t>Writing Conversion Factors</a:t>
            </a:r>
          </a:p>
        </p:txBody>
      </p:sp>
      <p:sp>
        <p:nvSpPr>
          <p:cNvPr id="3" name="Content Placeholder 2">
            <a:extLst>
              <a:ext uri="{FF2B5EF4-FFF2-40B4-BE49-F238E27FC236}">
                <a16:creationId xmlns:a16="http://schemas.microsoft.com/office/drawing/2014/main" id="{A272535C-D6D1-487F-A9D3-BFE00AE0315C}"/>
              </a:ext>
            </a:extLst>
          </p:cNvPr>
          <p:cNvSpPr>
            <a:spLocks noGrp="1"/>
          </p:cNvSpPr>
          <p:nvPr>
            <p:ph sz="quarter" idx="13"/>
          </p:nvPr>
        </p:nvSpPr>
        <p:spPr>
          <a:xfrm>
            <a:off x="457200" y="1556327"/>
            <a:ext cx="8229600" cy="958273"/>
          </a:xfrm>
        </p:spPr>
        <p:txBody>
          <a:bodyPr/>
          <a:lstStyle/>
          <a:p>
            <a:pPr marL="432" indent="0">
              <a:buNone/>
            </a:pPr>
            <a:r>
              <a:rPr lang="en-US" sz="2400" dirty="0"/>
              <a:t>We can write</a:t>
            </a:r>
          </a:p>
          <a:p>
            <a:r>
              <a:rPr lang="en-US" sz="2400" dirty="0"/>
              <a:t>metric conversion factors:</a:t>
            </a:r>
          </a:p>
        </p:txBody>
      </p:sp>
      <p:graphicFrame>
        <p:nvGraphicFramePr>
          <p:cNvPr id="5" name="Object 4" descr="1 meter = 100 centimeters. 100 centimeters over 1 meter and 1 meter over 100 centimeters.">
            <a:extLst>
              <a:ext uri="{FF2B5EF4-FFF2-40B4-BE49-F238E27FC236}">
                <a16:creationId xmlns:a16="http://schemas.microsoft.com/office/drawing/2014/main" id="{F73CE6F0-A239-4AEC-B9B7-77B7574E76E3}"/>
              </a:ext>
            </a:extLst>
          </p:cNvPr>
          <p:cNvGraphicFramePr>
            <a:graphicFrameLocks noChangeAspect="1"/>
          </p:cNvGraphicFramePr>
          <p:nvPr>
            <p:extLst/>
          </p:nvPr>
        </p:nvGraphicFramePr>
        <p:xfrm>
          <a:off x="2234386" y="2772795"/>
          <a:ext cx="4673600" cy="787400"/>
        </p:xfrm>
        <a:graphic>
          <a:graphicData uri="http://schemas.openxmlformats.org/presentationml/2006/ole">
            <mc:AlternateContent xmlns:mc="http://schemas.openxmlformats.org/markup-compatibility/2006">
              <mc:Choice xmlns:v="urn:schemas-microsoft-com:vml" Requires="v">
                <p:oleObj spid="_x0000_s33794" name="Equation" r:id="rId3" imgW="4673520" imgH="787320" progId="Equation.DSMT4">
                  <p:embed/>
                </p:oleObj>
              </mc:Choice>
              <mc:Fallback>
                <p:oleObj name="Equation" r:id="rId3" imgW="4673520" imgH="787320" progId="Equation.DSMT4">
                  <p:embed/>
                  <p:pic>
                    <p:nvPicPr>
                      <p:cNvPr id="5" name="Object 4" descr="1 meter = 100 centimeters. 100 centimeters over 1 meter and 1 meter over 100 centimeters.">
                        <a:extLst>
                          <a:ext uri="{FF2B5EF4-FFF2-40B4-BE49-F238E27FC236}">
                            <a16:creationId xmlns:a16="http://schemas.microsoft.com/office/drawing/2014/main" id="{F73CE6F0-A239-4AEC-B9B7-77B7574E76E3}"/>
                          </a:ext>
                        </a:extLst>
                      </p:cNvPr>
                      <p:cNvPicPr/>
                      <p:nvPr/>
                    </p:nvPicPr>
                    <p:blipFill>
                      <a:blip r:embed="rId4"/>
                      <a:stretch>
                        <a:fillRect/>
                      </a:stretch>
                    </p:blipFill>
                    <p:spPr>
                      <a:xfrm>
                        <a:off x="2234386" y="2772795"/>
                        <a:ext cx="4673600" cy="7874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0DE0381-73C9-4813-AAC2-AB0027448128}"/>
              </a:ext>
            </a:extLst>
          </p:cNvPr>
          <p:cNvSpPr>
            <a:spLocks noGrp="1"/>
          </p:cNvSpPr>
          <p:nvPr>
            <p:ph sz="quarter" idx="14"/>
          </p:nvPr>
        </p:nvSpPr>
        <p:spPr>
          <a:xfrm>
            <a:off x="457200" y="3924060"/>
            <a:ext cx="8229600" cy="426714"/>
          </a:xfrm>
        </p:spPr>
        <p:txBody>
          <a:bodyPr/>
          <a:lstStyle/>
          <a:p>
            <a:r>
              <a:rPr lang="en-US" sz="2400" dirty="0"/>
              <a:t>metric–U.S. system conversion factors:</a:t>
            </a:r>
          </a:p>
        </p:txBody>
      </p:sp>
      <p:graphicFrame>
        <p:nvGraphicFramePr>
          <p:cNvPr id="6" name="Object 5" descr="1 kilogram = 2.20 pounds. 2.20 pounds over 1 kilogram and 1 kilogram over 2.20 pounds.">
            <a:extLst>
              <a:ext uri="{FF2B5EF4-FFF2-40B4-BE49-F238E27FC236}">
                <a16:creationId xmlns:a16="http://schemas.microsoft.com/office/drawing/2014/main" id="{E923FB19-E92D-4BA7-B015-FC334C8415FA}"/>
              </a:ext>
            </a:extLst>
          </p:cNvPr>
          <p:cNvGraphicFramePr>
            <a:graphicFrameLocks noChangeAspect="1"/>
          </p:cNvGraphicFramePr>
          <p:nvPr>
            <p:extLst/>
          </p:nvPr>
        </p:nvGraphicFramePr>
        <p:xfrm>
          <a:off x="2276782" y="4764036"/>
          <a:ext cx="4559300" cy="787400"/>
        </p:xfrm>
        <a:graphic>
          <a:graphicData uri="http://schemas.openxmlformats.org/presentationml/2006/ole">
            <mc:AlternateContent xmlns:mc="http://schemas.openxmlformats.org/markup-compatibility/2006">
              <mc:Choice xmlns:v="urn:schemas-microsoft-com:vml" Requires="v">
                <p:oleObj spid="_x0000_s33795" name="Equation" r:id="rId5" imgW="4559040" imgH="787320" progId="Equation.DSMT4">
                  <p:embed/>
                </p:oleObj>
              </mc:Choice>
              <mc:Fallback>
                <p:oleObj name="Equation" r:id="rId5" imgW="4559040" imgH="787320" progId="Equation.DSMT4">
                  <p:embed/>
                  <p:pic>
                    <p:nvPicPr>
                      <p:cNvPr id="6" name="Object 5" descr="1 kilogram = 2.20 pounds. 2.20 pounds over 1 kilogram and 1 kilogram over 2.20 pounds.">
                        <a:extLst>
                          <a:ext uri="{FF2B5EF4-FFF2-40B4-BE49-F238E27FC236}">
                            <a16:creationId xmlns:a16="http://schemas.microsoft.com/office/drawing/2014/main" id="{E923FB19-E92D-4BA7-B015-FC334C8415FA}"/>
                          </a:ext>
                        </a:extLst>
                      </p:cNvPr>
                      <p:cNvPicPr/>
                      <p:nvPr/>
                    </p:nvPicPr>
                    <p:blipFill>
                      <a:blip r:embed="rId6"/>
                      <a:stretch>
                        <a:fillRect/>
                      </a:stretch>
                    </p:blipFill>
                    <p:spPr>
                      <a:xfrm>
                        <a:off x="2276782" y="4764036"/>
                        <a:ext cx="4559300" cy="787400"/>
                      </a:xfrm>
                      <a:prstGeom prst="rect">
                        <a:avLst/>
                      </a:prstGeom>
                    </p:spPr>
                  </p:pic>
                </p:oleObj>
              </mc:Fallback>
            </mc:AlternateContent>
          </a:graphicData>
        </a:graphic>
      </p:graphicFrame>
    </p:spTree>
    <p:extLst>
      <p:ext uri="{BB962C8B-B14F-4D97-AF65-F5344CB8AC3E}">
        <p14:creationId xmlns:p14="http://schemas.microsoft.com/office/powerpoint/2010/main" val="21604157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C0D6-BE9C-4BE2-9DF0-C1015CF4A174}"/>
              </a:ext>
            </a:extLst>
          </p:cNvPr>
          <p:cNvSpPr>
            <a:spLocks noGrp="1"/>
          </p:cNvSpPr>
          <p:nvPr>
            <p:ph type="title"/>
          </p:nvPr>
        </p:nvSpPr>
        <p:spPr/>
        <p:txBody>
          <a:bodyPr/>
          <a:lstStyle/>
          <a:p>
            <a:r>
              <a:rPr lang="en-US" dirty="0"/>
              <a:t>Learning Check 1</a:t>
            </a:r>
            <a:endParaRPr lang="en-US" sz="2000" b="0" dirty="0"/>
          </a:p>
        </p:txBody>
      </p:sp>
      <p:sp>
        <p:nvSpPr>
          <p:cNvPr id="3" name="Content Placeholder 2">
            <a:extLst>
              <a:ext uri="{FF2B5EF4-FFF2-40B4-BE49-F238E27FC236}">
                <a16:creationId xmlns:a16="http://schemas.microsoft.com/office/drawing/2014/main" id="{4F034326-C662-4686-8F73-7CBBE78A98A1}"/>
              </a:ext>
            </a:extLst>
          </p:cNvPr>
          <p:cNvSpPr>
            <a:spLocks noGrp="1"/>
          </p:cNvSpPr>
          <p:nvPr>
            <p:ph sz="quarter" idx="13"/>
          </p:nvPr>
        </p:nvSpPr>
        <p:spPr>
          <a:xfrm>
            <a:off x="457200" y="1556326"/>
            <a:ext cx="7996687" cy="4467955"/>
          </a:xfrm>
        </p:spPr>
        <p:txBody>
          <a:bodyPr/>
          <a:lstStyle/>
          <a:p>
            <a:pPr marL="432" indent="0">
              <a:buNone/>
            </a:pPr>
            <a:r>
              <a:rPr lang="en-US" dirty="0"/>
              <a:t>Write the equality and two conversion factors for each of the following pairs of units:</a:t>
            </a:r>
          </a:p>
          <a:p>
            <a:pPr marL="432" indent="0">
              <a:buNone/>
            </a:pPr>
            <a:r>
              <a:rPr lang="en-US" b="1" dirty="0">
                <a:solidFill>
                  <a:srgbClr val="007FA3"/>
                </a:solidFill>
              </a:rPr>
              <a:t>A.</a:t>
            </a:r>
            <a:r>
              <a:rPr lang="en-US" dirty="0">
                <a:solidFill>
                  <a:srgbClr val="007FA3"/>
                </a:solidFill>
              </a:rPr>
              <a:t> </a:t>
            </a:r>
            <a:r>
              <a:rPr lang="en-US" dirty="0"/>
              <a:t>liters and milliliters</a:t>
            </a:r>
          </a:p>
          <a:p>
            <a:pPr marL="432" indent="0">
              <a:buNone/>
            </a:pPr>
            <a:r>
              <a:rPr lang="en-US" b="1" dirty="0">
                <a:solidFill>
                  <a:srgbClr val="007FA3"/>
                </a:solidFill>
              </a:rPr>
              <a:t>B.</a:t>
            </a:r>
            <a:r>
              <a:rPr lang="en-US" dirty="0">
                <a:solidFill>
                  <a:srgbClr val="007FA3"/>
                </a:solidFill>
              </a:rPr>
              <a:t> </a:t>
            </a:r>
            <a:r>
              <a:rPr lang="en-US" dirty="0"/>
              <a:t>inches and meters</a:t>
            </a:r>
          </a:p>
          <a:p>
            <a:pPr marL="432" indent="0">
              <a:buNone/>
            </a:pPr>
            <a:r>
              <a:rPr lang="en-US" b="1" dirty="0">
                <a:solidFill>
                  <a:srgbClr val="007FA3"/>
                </a:solidFill>
              </a:rPr>
              <a:t>C.</a:t>
            </a:r>
            <a:r>
              <a:rPr lang="en-US" dirty="0">
                <a:solidFill>
                  <a:srgbClr val="007FA3"/>
                </a:solidFill>
              </a:rPr>
              <a:t> </a:t>
            </a:r>
            <a:r>
              <a:rPr lang="en-US" dirty="0"/>
              <a:t>milligrams and micrograms</a:t>
            </a:r>
          </a:p>
        </p:txBody>
      </p:sp>
    </p:spTree>
    <p:extLst>
      <p:ext uri="{BB962C8B-B14F-4D97-AF65-F5344CB8AC3E}">
        <p14:creationId xmlns:p14="http://schemas.microsoft.com/office/powerpoint/2010/main" val="2893396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C300-5E65-4FC9-9CD2-523F5DC2FC68}"/>
              </a:ext>
            </a:extLst>
          </p:cNvPr>
          <p:cNvSpPr>
            <a:spLocks noGrp="1"/>
          </p:cNvSpPr>
          <p:nvPr>
            <p:ph type="title"/>
          </p:nvPr>
        </p:nvSpPr>
        <p:spPr/>
        <p:txBody>
          <a:bodyPr/>
          <a:lstStyle/>
          <a:p>
            <a:r>
              <a:rPr lang="en-US" dirty="0"/>
              <a:t>Solution 1</a:t>
            </a:r>
            <a:endParaRPr lang="en-US" sz="2000" b="0" dirty="0"/>
          </a:p>
        </p:txBody>
      </p:sp>
      <p:sp>
        <p:nvSpPr>
          <p:cNvPr id="4" name="Content Placeholder 3">
            <a:extLst>
              <a:ext uri="{FF2B5EF4-FFF2-40B4-BE49-F238E27FC236}">
                <a16:creationId xmlns:a16="http://schemas.microsoft.com/office/drawing/2014/main" id="{56C22B40-BB1F-4F54-A0E2-1A54229C5BD9}"/>
              </a:ext>
            </a:extLst>
          </p:cNvPr>
          <p:cNvSpPr>
            <a:spLocks noGrp="1"/>
          </p:cNvSpPr>
          <p:nvPr>
            <p:ph sz="quarter" idx="14"/>
          </p:nvPr>
        </p:nvSpPr>
        <p:spPr>
          <a:xfrm>
            <a:off x="454672" y="1598579"/>
            <a:ext cx="7990198" cy="749300"/>
          </a:xfrm>
        </p:spPr>
        <p:txBody>
          <a:bodyPr/>
          <a:lstStyle/>
          <a:p>
            <a:pPr marL="432" indent="0">
              <a:buNone/>
            </a:pPr>
            <a:r>
              <a:rPr lang="en-US" sz="2200" dirty="0"/>
              <a:t>Write the equality and two conversion factors for each of the following pairs of units:</a:t>
            </a:r>
          </a:p>
        </p:txBody>
      </p:sp>
      <p:sp>
        <p:nvSpPr>
          <p:cNvPr id="5" name="Content Placeholder 4">
            <a:extLst>
              <a:ext uri="{FF2B5EF4-FFF2-40B4-BE49-F238E27FC236}">
                <a16:creationId xmlns:a16="http://schemas.microsoft.com/office/drawing/2014/main" id="{7542EA20-9C1A-4014-ACB8-1FC7F7861918}"/>
              </a:ext>
            </a:extLst>
          </p:cNvPr>
          <p:cNvSpPr>
            <a:spLocks noGrp="1"/>
          </p:cNvSpPr>
          <p:nvPr>
            <p:ph sz="quarter" idx="15"/>
          </p:nvPr>
        </p:nvSpPr>
        <p:spPr>
          <a:xfrm>
            <a:off x="454672" y="2764593"/>
            <a:ext cx="474476" cy="441213"/>
          </a:xfrm>
        </p:spPr>
        <p:txBody>
          <a:bodyPr/>
          <a:lstStyle/>
          <a:p>
            <a:pPr marL="432" indent="0">
              <a:buNone/>
            </a:pPr>
            <a:r>
              <a:rPr lang="en-US" sz="2200" b="1" dirty="0">
                <a:solidFill>
                  <a:srgbClr val="007FA3"/>
                </a:solidFill>
              </a:rPr>
              <a:t>A.</a:t>
            </a:r>
          </a:p>
        </p:txBody>
      </p:sp>
      <p:graphicFrame>
        <p:nvGraphicFramePr>
          <p:cNvPr id="7" name="Object 6" descr="1 liter = 1000 milliliters. 1000 milliliters over 1 liter and 1 liter over 1000 milliliters.">
            <a:extLst>
              <a:ext uri="{FF2B5EF4-FFF2-40B4-BE49-F238E27FC236}">
                <a16:creationId xmlns:a16="http://schemas.microsoft.com/office/drawing/2014/main" id="{A215DCDE-1026-4331-94CD-385DDAAAC9AD}"/>
              </a:ext>
            </a:extLst>
          </p:cNvPr>
          <p:cNvGraphicFramePr>
            <a:graphicFrameLocks noChangeAspect="1"/>
          </p:cNvGraphicFramePr>
          <p:nvPr>
            <p:extLst/>
          </p:nvPr>
        </p:nvGraphicFramePr>
        <p:xfrm>
          <a:off x="995038" y="2585575"/>
          <a:ext cx="4762500" cy="749300"/>
        </p:xfrm>
        <a:graphic>
          <a:graphicData uri="http://schemas.openxmlformats.org/presentationml/2006/ole">
            <mc:AlternateContent xmlns:mc="http://schemas.openxmlformats.org/markup-compatibility/2006">
              <mc:Choice xmlns:v="urn:schemas-microsoft-com:vml" Requires="v">
                <p:oleObj spid="_x0000_s34818" name="Equation" r:id="rId3" imgW="4762440" imgH="749160" progId="Equation.DSMT4">
                  <p:embed/>
                </p:oleObj>
              </mc:Choice>
              <mc:Fallback>
                <p:oleObj name="Equation" r:id="rId3" imgW="4762440" imgH="749160" progId="Equation.DSMT4">
                  <p:embed/>
                  <p:pic>
                    <p:nvPicPr>
                      <p:cNvPr id="7" name="Object 6" descr="1 liter = 1000 milliliters. 1000 milliliters over 1 liter and 1 liter over 1000 milliliters.">
                        <a:extLst>
                          <a:ext uri="{FF2B5EF4-FFF2-40B4-BE49-F238E27FC236}">
                            <a16:creationId xmlns:a16="http://schemas.microsoft.com/office/drawing/2014/main" id="{A215DCDE-1026-4331-94CD-385DDAAAC9AD}"/>
                          </a:ext>
                        </a:extLst>
                      </p:cNvPr>
                      <p:cNvPicPr/>
                      <p:nvPr/>
                    </p:nvPicPr>
                    <p:blipFill>
                      <a:blip r:embed="rId4"/>
                      <a:stretch>
                        <a:fillRect/>
                      </a:stretch>
                    </p:blipFill>
                    <p:spPr>
                      <a:xfrm>
                        <a:off x="995038" y="2585575"/>
                        <a:ext cx="4762500" cy="7493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C3CF08B4-0985-490A-BEE4-1B404DA59F3C}"/>
              </a:ext>
            </a:extLst>
          </p:cNvPr>
          <p:cNvSpPr>
            <a:spLocks noGrp="1"/>
          </p:cNvSpPr>
          <p:nvPr>
            <p:ph sz="quarter" idx="16"/>
          </p:nvPr>
        </p:nvSpPr>
        <p:spPr>
          <a:xfrm>
            <a:off x="454672" y="3963669"/>
            <a:ext cx="471948" cy="403310"/>
          </a:xfrm>
        </p:spPr>
        <p:txBody>
          <a:bodyPr/>
          <a:lstStyle/>
          <a:p>
            <a:pPr marL="432" indent="0">
              <a:buNone/>
            </a:pPr>
            <a:r>
              <a:rPr lang="en-US" sz="2200" b="1" dirty="0">
                <a:solidFill>
                  <a:srgbClr val="007FA3"/>
                </a:solidFill>
              </a:rPr>
              <a:t>B.</a:t>
            </a:r>
          </a:p>
        </p:txBody>
      </p:sp>
      <p:graphicFrame>
        <p:nvGraphicFramePr>
          <p:cNvPr id="8" name="Object 7" descr="39.4 inches = 1 meter. 39.4 inches over 1 meter and 1 meter over 39.4 inches.">
            <a:extLst>
              <a:ext uri="{FF2B5EF4-FFF2-40B4-BE49-F238E27FC236}">
                <a16:creationId xmlns:a16="http://schemas.microsoft.com/office/drawing/2014/main" id="{34BCEFED-DE8E-4874-B768-7DC26835A71B}"/>
              </a:ext>
            </a:extLst>
          </p:cNvPr>
          <p:cNvGraphicFramePr>
            <a:graphicFrameLocks noChangeAspect="1"/>
          </p:cNvGraphicFramePr>
          <p:nvPr>
            <p:extLst/>
          </p:nvPr>
        </p:nvGraphicFramePr>
        <p:xfrm>
          <a:off x="1011013" y="3798575"/>
          <a:ext cx="4229100" cy="749300"/>
        </p:xfrm>
        <a:graphic>
          <a:graphicData uri="http://schemas.openxmlformats.org/presentationml/2006/ole">
            <mc:AlternateContent xmlns:mc="http://schemas.openxmlformats.org/markup-compatibility/2006">
              <mc:Choice xmlns:v="urn:schemas-microsoft-com:vml" Requires="v">
                <p:oleObj spid="_x0000_s34819" name="Equation" r:id="rId5" imgW="4228920" imgH="749160" progId="Equation.DSMT4">
                  <p:embed/>
                </p:oleObj>
              </mc:Choice>
              <mc:Fallback>
                <p:oleObj name="Equation" r:id="rId5" imgW="4228920" imgH="749160" progId="Equation.DSMT4">
                  <p:embed/>
                  <p:pic>
                    <p:nvPicPr>
                      <p:cNvPr id="8" name="Object 7" descr="39.4 inches = 1 meter. 39.4 inches over 1 meter and 1 meter over 39.4 inches.">
                        <a:extLst>
                          <a:ext uri="{FF2B5EF4-FFF2-40B4-BE49-F238E27FC236}">
                            <a16:creationId xmlns:a16="http://schemas.microsoft.com/office/drawing/2014/main" id="{34BCEFED-DE8E-4874-B768-7DC26835A71B}"/>
                          </a:ext>
                        </a:extLst>
                      </p:cNvPr>
                      <p:cNvPicPr/>
                      <p:nvPr/>
                    </p:nvPicPr>
                    <p:blipFill>
                      <a:blip r:embed="rId6"/>
                      <a:stretch>
                        <a:fillRect/>
                      </a:stretch>
                    </p:blipFill>
                    <p:spPr>
                      <a:xfrm>
                        <a:off x="1011013" y="3798575"/>
                        <a:ext cx="4229100" cy="7493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423A794-7D3F-40D0-8187-0D02B660F78F}"/>
              </a:ext>
            </a:extLst>
          </p:cNvPr>
          <p:cNvSpPr>
            <a:spLocks noGrp="1"/>
          </p:cNvSpPr>
          <p:nvPr>
            <p:ph sz="quarter" idx="17"/>
          </p:nvPr>
        </p:nvSpPr>
        <p:spPr>
          <a:xfrm>
            <a:off x="457200" y="5334077"/>
            <a:ext cx="471948" cy="441213"/>
          </a:xfrm>
        </p:spPr>
        <p:txBody>
          <a:bodyPr/>
          <a:lstStyle/>
          <a:p>
            <a:pPr marL="432" indent="0">
              <a:buNone/>
            </a:pPr>
            <a:r>
              <a:rPr lang="en-US" sz="2200" b="1" dirty="0">
                <a:solidFill>
                  <a:srgbClr val="007FA3"/>
                </a:solidFill>
              </a:rPr>
              <a:t>C.</a:t>
            </a:r>
          </a:p>
        </p:txBody>
      </p:sp>
      <p:graphicFrame>
        <p:nvGraphicFramePr>
          <p:cNvPr id="9" name="Object 8" descr="1 milligram = 1000 micrograms. 1000 micrograms over 1 milligram and 1 milligram over 1000 micrograms.">
            <a:extLst>
              <a:ext uri="{FF2B5EF4-FFF2-40B4-BE49-F238E27FC236}">
                <a16:creationId xmlns:a16="http://schemas.microsoft.com/office/drawing/2014/main" id="{A9FE1176-E062-40EC-9558-3358AD269419}"/>
              </a:ext>
            </a:extLst>
          </p:cNvPr>
          <p:cNvGraphicFramePr>
            <a:graphicFrameLocks noChangeAspect="1"/>
          </p:cNvGraphicFramePr>
          <p:nvPr>
            <p:extLst/>
          </p:nvPr>
        </p:nvGraphicFramePr>
        <p:xfrm>
          <a:off x="1014704" y="5170172"/>
          <a:ext cx="5372100" cy="749300"/>
        </p:xfrm>
        <a:graphic>
          <a:graphicData uri="http://schemas.openxmlformats.org/presentationml/2006/ole">
            <mc:AlternateContent xmlns:mc="http://schemas.openxmlformats.org/markup-compatibility/2006">
              <mc:Choice xmlns:v="urn:schemas-microsoft-com:vml" Requires="v">
                <p:oleObj spid="_x0000_s34820" name="Equation" r:id="rId7" imgW="5371920" imgH="749160" progId="Equation.DSMT4">
                  <p:embed/>
                </p:oleObj>
              </mc:Choice>
              <mc:Fallback>
                <p:oleObj name="Equation" r:id="rId7" imgW="5371920" imgH="749160" progId="Equation.DSMT4">
                  <p:embed/>
                  <p:pic>
                    <p:nvPicPr>
                      <p:cNvPr id="9" name="Object 8" descr="1 milligram = 1000 micrograms. 1000 micrograms over 1 milligram and 1 milligram over 1000 micrograms.">
                        <a:extLst>
                          <a:ext uri="{FF2B5EF4-FFF2-40B4-BE49-F238E27FC236}">
                            <a16:creationId xmlns:a16="http://schemas.microsoft.com/office/drawing/2014/main" id="{A9FE1176-E062-40EC-9558-3358AD269419}"/>
                          </a:ext>
                        </a:extLst>
                      </p:cNvPr>
                      <p:cNvPicPr/>
                      <p:nvPr/>
                    </p:nvPicPr>
                    <p:blipFill>
                      <a:blip r:embed="rId8"/>
                      <a:stretch>
                        <a:fillRect/>
                      </a:stretch>
                    </p:blipFill>
                    <p:spPr>
                      <a:xfrm>
                        <a:off x="1014704" y="5170172"/>
                        <a:ext cx="5372100" cy="749300"/>
                      </a:xfrm>
                      <a:prstGeom prst="rect">
                        <a:avLst/>
                      </a:prstGeom>
                    </p:spPr>
                  </p:pic>
                </p:oleObj>
              </mc:Fallback>
            </mc:AlternateContent>
          </a:graphicData>
        </a:graphic>
      </p:graphicFrame>
    </p:spTree>
    <p:extLst>
      <p:ext uri="{BB962C8B-B14F-4D97-AF65-F5344CB8AC3E}">
        <p14:creationId xmlns:p14="http://schemas.microsoft.com/office/powerpoint/2010/main" val="2948456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9CCA-0365-4D8D-8555-A52A0143B512}"/>
              </a:ext>
            </a:extLst>
          </p:cNvPr>
          <p:cNvSpPr>
            <a:spLocks noGrp="1"/>
          </p:cNvSpPr>
          <p:nvPr>
            <p:ph type="title"/>
          </p:nvPr>
        </p:nvSpPr>
        <p:spPr>
          <a:xfrm>
            <a:off x="457200" y="215371"/>
            <a:ext cx="8375904" cy="1097279"/>
          </a:xfrm>
        </p:spPr>
        <p:txBody>
          <a:bodyPr/>
          <a:lstStyle/>
          <a:p>
            <a:r>
              <a:rPr lang="en-US" sz="3200" dirty="0"/>
              <a:t>Conversion Factors Within a Problem </a:t>
            </a:r>
            <a:r>
              <a:rPr lang="en-US" sz="2000" b="0" dirty="0"/>
              <a:t>(1 of 2)</a:t>
            </a:r>
          </a:p>
        </p:txBody>
      </p:sp>
      <p:sp>
        <p:nvSpPr>
          <p:cNvPr id="3" name="Content Placeholder 2">
            <a:extLst>
              <a:ext uri="{FF2B5EF4-FFF2-40B4-BE49-F238E27FC236}">
                <a16:creationId xmlns:a16="http://schemas.microsoft.com/office/drawing/2014/main" id="{0C3B7374-9828-4258-88D9-449B7F9A1BEB}"/>
              </a:ext>
            </a:extLst>
          </p:cNvPr>
          <p:cNvSpPr>
            <a:spLocks noGrp="1"/>
          </p:cNvSpPr>
          <p:nvPr>
            <p:ph sz="quarter" idx="13"/>
          </p:nvPr>
        </p:nvSpPr>
        <p:spPr>
          <a:xfrm>
            <a:off x="457200" y="1556327"/>
            <a:ext cx="8229600" cy="1348238"/>
          </a:xfrm>
        </p:spPr>
        <p:txBody>
          <a:bodyPr/>
          <a:lstStyle/>
          <a:p>
            <a:pPr marL="432" indent="0">
              <a:buNone/>
            </a:pPr>
            <a:r>
              <a:rPr lang="en-IN" sz="2400" dirty="0"/>
              <a:t>An equality may also be stated within a problem that only applies to that problem.</a:t>
            </a:r>
          </a:p>
          <a:p>
            <a:pPr marL="432" indent="0">
              <a:buNone/>
            </a:pPr>
            <a:r>
              <a:rPr lang="en-IN" sz="2400" dirty="0">
                <a:solidFill>
                  <a:srgbClr val="007FA3"/>
                </a:solidFill>
              </a:rPr>
              <a:t>1. </a:t>
            </a:r>
            <a:r>
              <a:rPr lang="en-IN" sz="2400" dirty="0"/>
              <a:t>The car travels at 85 k</a:t>
            </a:r>
            <a:r>
              <a:rPr lang="en-IN" sz="100" dirty="0"/>
              <a:t>ilo</a:t>
            </a:r>
            <a:r>
              <a:rPr lang="en-IN" sz="2400" dirty="0"/>
              <a:t>m</a:t>
            </a:r>
            <a:r>
              <a:rPr lang="en-IN" sz="100" dirty="0"/>
              <a:t>eters</a:t>
            </a:r>
            <a:r>
              <a:rPr lang="en-IN" sz="2400" dirty="0"/>
              <a:t>/h</a:t>
            </a:r>
            <a:r>
              <a:rPr lang="en-IN" sz="100" dirty="0"/>
              <a:t>our</a:t>
            </a:r>
            <a:r>
              <a:rPr lang="en-IN" sz="2400" dirty="0"/>
              <a:t>.</a:t>
            </a:r>
          </a:p>
        </p:txBody>
      </p:sp>
      <p:graphicFrame>
        <p:nvGraphicFramePr>
          <p:cNvPr id="7" name="Table 7">
            <a:extLst>
              <a:ext uri="{FF2B5EF4-FFF2-40B4-BE49-F238E27FC236}">
                <a16:creationId xmlns:a16="http://schemas.microsoft.com/office/drawing/2014/main" id="{F3EB7BF1-AA9A-4FA9-801D-FCFBF32734DC}"/>
              </a:ext>
            </a:extLst>
          </p:cNvPr>
          <p:cNvGraphicFramePr>
            <a:graphicFrameLocks noGrp="1"/>
          </p:cNvGraphicFramePr>
          <p:nvPr>
            <p:ph sz="quarter" idx="14"/>
            <p:extLst/>
          </p:nvPr>
        </p:nvGraphicFramePr>
        <p:xfrm>
          <a:off x="457200" y="3330000"/>
          <a:ext cx="8229600" cy="1129458"/>
        </p:xfrm>
        <a:graphic>
          <a:graphicData uri="http://schemas.openxmlformats.org/drawingml/2006/table">
            <a:tbl>
              <a:tblPr firstRow="1" bandRow="1">
                <a:tableStyleId>{2D5ABB26-0587-4C30-8999-92F81FD0307C}</a:tableStyleId>
              </a:tblPr>
              <a:tblGrid>
                <a:gridCol w="1447200">
                  <a:extLst>
                    <a:ext uri="{9D8B030D-6E8A-4147-A177-3AD203B41FA5}">
                      <a16:colId xmlns:a16="http://schemas.microsoft.com/office/drawing/2014/main" val="527970444"/>
                    </a:ext>
                  </a:extLst>
                </a:gridCol>
                <a:gridCol w="2638800">
                  <a:extLst>
                    <a:ext uri="{9D8B030D-6E8A-4147-A177-3AD203B41FA5}">
                      <a16:colId xmlns:a16="http://schemas.microsoft.com/office/drawing/2014/main" val="1869762485"/>
                    </a:ext>
                  </a:extLst>
                </a:gridCol>
                <a:gridCol w="4143600">
                  <a:extLst>
                    <a:ext uri="{9D8B030D-6E8A-4147-A177-3AD203B41FA5}">
                      <a16:colId xmlns:a16="http://schemas.microsoft.com/office/drawing/2014/main" val="4058761034"/>
                    </a:ext>
                  </a:extLst>
                </a:gridCol>
              </a:tblGrid>
              <a:tr h="370800">
                <a:tc>
                  <a:txBody>
                    <a:bodyPr/>
                    <a:lstStyle/>
                    <a:p>
                      <a:r>
                        <a:rPr lang="en-US" sz="1800" b="1" dirty="0"/>
                        <a:t>Equality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Conversion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Significant Figures or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978796"/>
                  </a:ext>
                </a:extLst>
              </a:tr>
              <a:tr h="758658">
                <a:tc>
                  <a:txBody>
                    <a:bodyPr/>
                    <a:lstStyle/>
                    <a:p>
                      <a:r>
                        <a:rPr lang="en-US" sz="1800" dirty="0"/>
                        <a:t>85 k</a:t>
                      </a:r>
                      <a:r>
                        <a:rPr lang="en-US" sz="100" dirty="0">
                          <a:solidFill>
                            <a:schemeClr val="bg1"/>
                          </a:solidFill>
                        </a:rPr>
                        <a:t>ilo</a:t>
                      </a:r>
                      <a:r>
                        <a:rPr lang="en-US" sz="1800" dirty="0"/>
                        <a:t>m</a:t>
                      </a:r>
                      <a:r>
                        <a:rPr lang="en-US" sz="100" dirty="0">
                          <a:solidFill>
                            <a:schemeClr val="bg1"/>
                          </a:solidFill>
                        </a:rPr>
                        <a:t>eters</a:t>
                      </a:r>
                      <a:r>
                        <a:rPr lang="en-US" sz="1800" dirty="0"/>
                        <a:t> = 1 h</a:t>
                      </a:r>
                      <a:r>
                        <a:rPr lang="en-US" sz="100" dirty="0">
                          <a:solidFill>
                            <a:schemeClr val="bg1"/>
                          </a:solidFill>
                        </a:rPr>
                        <a:t>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rPr>
                        <a:t>Start fraction 85 kilometers over 1 hour end fraction and start fraction 1 hour over 85 kilometers end fraction.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6538" indent="-236538"/>
                      <a:r>
                        <a:rPr lang="en-US" sz="1800" dirty="0"/>
                        <a:t>The 85 k</a:t>
                      </a:r>
                      <a:r>
                        <a:rPr lang="en-US" sz="100" dirty="0">
                          <a:solidFill>
                            <a:schemeClr val="bg1"/>
                          </a:solidFill>
                        </a:rPr>
                        <a:t>ilo</a:t>
                      </a:r>
                      <a:r>
                        <a:rPr lang="en-US" sz="1800" dirty="0"/>
                        <a:t>m</a:t>
                      </a:r>
                      <a:r>
                        <a:rPr lang="en-US" sz="100" dirty="0">
                          <a:solidFill>
                            <a:schemeClr val="bg1"/>
                          </a:solidFill>
                        </a:rPr>
                        <a:t>eter</a:t>
                      </a:r>
                      <a:r>
                        <a:rPr lang="en-US" sz="1800" dirty="0"/>
                        <a:t> is measured: It has two significant figures. The 1 h is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9702600"/>
                  </a:ext>
                </a:extLst>
              </a:tr>
            </a:tbl>
          </a:graphicData>
        </a:graphic>
      </p:graphicFrame>
      <p:graphicFrame>
        <p:nvGraphicFramePr>
          <p:cNvPr id="5" name="Object 4">
            <a:extLst>
              <a:ext uri="{FF2B5EF4-FFF2-40B4-BE49-F238E27FC236}">
                <a16:creationId xmlns:a16="http://schemas.microsoft.com/office/drawing/2014/main" id="{E391C516-7FB4-4D12-98D7-9A91907A6A57}"/>
              </a:ext>
              <a:ext uri="{C183D7F6-B498-43B3-948B-1728B52AA6E4}">
                <adec:decorative xmlns:adec="http://schemas.microsoft.com/office/drawing/2017/decorative" val="1"/>
              </a:ext>
            </a:extLst>
          </p:cNvPr>
          <p:cNvGraphicFramePr>
            <a:graphicFrameLocks noChangeAspect="1"/>
          </p:cNvGraphicFramePr>
          <p:nvPr>
            <p:extLst/>
          </p:nvPr>
        </p:nvGraphicFramePr>
        <p:xfrm>
          <a:off x="2188524" y="3731413"/>
          <a:ext cx="1828800" cy="622300"/>
        </p:xfrm>
        <a:graphic>
          <a:graphicData uri="http://schemas.openxmlformats.org/presentationml/2006/ole">
            <mc:AlternateContent xmlns:mc="http://schemas.openxmlformats.org/markup-compatibility/2006">
              <mc:Choice xmlns:v="urn:schemas-microsoft-com:vml" Requires="v">
                <p:oleObj spid="_x0000_s35842" name="Equation" r:id="rId3" imgW="1828800" imgH="622080" progId="Equation.DSMT4">
                  <p:embed/>
                </p:oleObj>
              </mc:Choice>
              <mc:Fallback>
                <p:oleObj name="Equation" r:id="rId3" imgW="1828800" imgH="622080" progId="Equation.DSMT4">
                  <p:embed/>
                  <p:pic>
                    <p:nvPicPr>
                      <p:cNvPr id="5" name="Object 4">
                        <a:extLst>
                          <a:ext uri="{FF2B5EF4-FFF2-40B4-BE49-F238E27FC236}">
                            <a16:creationId xmlns:a16="http://schemas.microsoft.com/office/drawing/2014/main" id="{E391C516-7FB4-4D12-98D7-9A91907A6A57}"/>
                          </a:ext>
                          <a:ext uri="{C183D7F6-B498-43B3-948B-1728B52AA6E4}">
                            <adec:decorative xmlns:adec="http://schemas.microsoft.com/office/drawing/2017/decorative" val="1"/>
                          </a:ext>
                        </a:extLst>
                      </p:cNvPr>
                      <p:cNvPicPr/>
                      <p:nvPr/>
                    </p:nvPicPr>
                    <p:blipFill>
                      <a:blip r:embed="rId4"/>
                      <a:stretch>
                        <a:fillRect/>
                      </a:stretch>
                    </p:blipFill>
                    <p:spPr>
                      <a:xfrm>
                        <a:off x="2188524" y="3731413"/>
                        <a:ext cx="1828800" cy="6223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1947221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0F2D2-00AF-4B52-9693-84E0A91C3053}"/>
              </a:ext>
            </a:extLst>
          </p:cNvPr>
          <p:cNvSpPr>
            <a:spLocks noGrp="1"/>
          </p:cNvSpPr>
          <p:nvPr>
            <p:ph type="title"/>
          </p:nvPr>
        </p:nvSpPr>
        <p:spPr>
          <a:xfrm>
            <a:off x="457200" y="215371"/>
            <a:ext cx="8330184" cy="1097279"/>
          </a:xfrm>
        </p:spPr>
        <p:txBody>
          <a:bodyPr/>
          <a:lstStyle/>
          <a:p>
            <a:r>
              <a:rPr lang="en-US" sz="3200" dirty="0"/>
              <a:t>Conversion Factors Within a Problem </a:t>
            </a:r>
            <a:r>
              <a:rPr lang="en-US" sz="2000" b="0" dirty="0"/>
              <a:t>(2 of 2)</a:t>
            </a:r>
            <a:endParaRPr lang="en-US" sz="3200" dirty="0"/>
          </a:p>
        </p:txBody>
      </p:sp>
      <p:sp>
        <p:nvSpPr>
          <p:cNvPr id="3" name="Content Placeholder 2">
            <a:extLst>
              <a:ext uri="{FF2B5EF4-FFF2-40B4-BE49-F238E27FC236}">
                <a16:creationId xmlns:a16="http://schemas.microsoft.com/office/drawing/2014/main" id="{D6B035BB-AC64-4CEE-A51E-4E7150E43C62}"/>
              </a:ext>
            </a:extLst>
          </p:cNvPr>
          <p:cNvSpPr>
            <a:spLocks noGrp="1"/>
          </p:cNvSpPr>
          <p:nvPr>
            <p:ph sz="quarter" idx="13"/>
          </p:nvPr>
        </p:nvSpPr>
        <p:spPr>
          <a:xfrm>
            <a:off x="457200" y="1556327"/>
            <a:ext cx="8229600" cy="397979"/>
          </a:xfrm>
        </p:spPr>
        <p:txBody>
          <a:bodyPr/>
          <a:lstStyle/>
          <a:p>
            <a:pPr marL="429768" indent="-429768">
              <a:buFont typeface="+mj-lt"/>
              <a:buAutoNum type="arabicPeriod" startAt="2"/>
            </a:pPr>
            <a:r>
              <a:rPr lang="en-IN" sz="2400" dirty="0"/>
              <a:t>The tablet contains 500 m</a:t>
            </a:r>
            <a:r>
              <a:rPr lang="en-IN" sz="100" dirty="0"/>
              <a:t>illi</a:t>
            </a:r>
            <a:r>
              <a:rPr lang="en-IN" sz="2400" dirty="0"/>
              <a:t>g</a:t>
            </a:r>
            <a:r>
              <a:rPr lang="en-IN" sz="100" dirty="0"/>
              <a:t>rams</a:t>
            </a:r>
            <a:r>
              <a:rPr lang="en-IN" sz="2400" dirty="0"/>
              <a:t> of vitamin C</a:t>
            </a:r>
          </a:p>
        </p:txBody>
      </p:sp>
      <p:graphicFrame>
        <p:nvGraphicFramePr>
          <p:cNvPr id="7" name="Table 7">
            <a:extLst>
              <a:ext uri="{FF2B5EF4-FFF2-40B4-BE49-F238E27FC236}">
                <a16:creationId xmlns:a16="http://schemas.microsoft.com/office/drawing/2014/main" id="{CBB3F7A3-87AD-4940-8D52-972806A6BC32}"/>
              </a:ext>
            </a:extLst>
          </p:cNvPr>
          <p:cNvGraphicFramePr>
            <a:graphicFrameLocks noGrp="1"/>
          </p:cNvGraphicFramePr>
          <p:nvPr>
            <p:ph sz="quarter" idx="14"/>
            <p:extLst/>
          </p:nvPr>
        </p:nvGraphicFramePr>
        <p:xfrm>
          <a:off x="457200" y="2203881"/>
          <a:ext cx="8229600" cy="1783919"/>
        </p:xfrm>
        <a:graphic>
          <a:graphicData uri="http://schemas.openxmlformats.org/drawingml/2006/table">
            <a:tbl>
              <a:tblPr firstRow="1" bandRow="1">
                <a:tableStyleId>{2D5ABB26-0587-4C30-8999-92F81FD0307C}</a:tableStyleId>
              </a:tblPr>
              <a:tblGrid>
                <a:gridCol w="2019600">
                  <a:extLst>
                    <a:ext uri="{9D8B030D-6E8A-4147-A177-3AD203B41FA5}">
                      <a16:colId xmlns:a16="http://schemas.microsoft.com/office/drawing/2014/main" val="2250200767"/>
                    </a:ext>
                  </a:extLst>
                </a:gridCol>
                <a:gridCol w="2919600">
                  <a:extLst>
                    <a:ext uri="{9D8B030D-6E8A-4147-A177-3AD203B41FA5}">
                      <a16:colId xmlns:a16="http://schemas.microsoft.com/office/drawing/2014/main" val="4025725196"/>
                    </a:ext>
                  </a:extLst>
                </a:gridCol>
                <a:gridCol w="3290400">
                  <a:extLst>
                    <a:ext uri="{9D8B030D-6E8A-4147-A177-3AD203B41FA5}">
                      <a16:colId xmlns:a16="http://schemas.microsoft.com/office/drawing/2014/main" val="882138004"/>
                    </a:ext>
                  </a:extLst>
                </a:gridCol>
              </a:tblGrid>
              <a:tr h="370800">
                <a:tc>
                  <a:txBody>
                    <a:bodyPr/>
                    <a:lstStyle/>
                    <a:p>
                      <a:r>
                        <a:rPr lang="en-US" sz="1800" b="1" dirty="0">
                          <a:solidFill>
                            <a:schemeClr val="tx1"/>
                          </a:solidFill>
                          <a:latin typeface="+mn-lt"/>
                        </a:rPr>
                        <a:t>Equality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rPr>
                        <a:t>Conversion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rPr>
                        <a:t>Significant Figures or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492640"/>
                  </a:ext>
                </a:extLst>
              </a:tr>
              <a:tr h="1413119">
                <a:tc>
                  <a:txBody>
                    <a:bodyPr/>
                    <a:lstStyle/>
                    <a:p>
                      <a:pPr marL="176213" indent="-176213"/>
                      <a:r>
                        <a:rPr lang="en-US" sz="1500" dirty="0">
                          <a:solidFill>
                            <a:schemeClr val="tx1"/>
                          </a:solidFill>
                          <a:latin typeface="+mn-lt"/>
                        </a:rPr>
                        <a:t>1 tablet = 500 milligrams of vitamin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chemeClr val="tx1"/>
                          </a:solidFill>
                          <a:effectLst/>
                          <a:latin typeface="+mn-lt"/>
                        </a:rPr>
                        <a:t>start fraction 500 milligrams vitamin C over 1 tablet end fraction and start fraction 1 tablet over 500 milligrams vitamin C end fraction</a:t>
                      </a:r>
                      <a:endParaRPr lang="en-AU" sz="100" b="0" i="0" u="none" strike="noStrike"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sz="1500" dirty="0">
                          <a:solidFill>
                            <a:schemeClr val="tx1"/>
                          </a:solidFill>
                          <a:latin typeface="+mn-lt"/>
                        </a:rPr>
                        <a:t>The 500 m</a:t>
                      </a:r>
                      <a:r>
                        <a:rPr lang="en-US" sz="100" dirty="0">
                          <a:solidFill>
                            <a:schemeClr val="tx1"/>
                          </a:solidFill>
                          <a:latin typeface="+mn-lt"/>
                        </a:rPr>
                        <a:t>illi</a:t>
                      </a:r>
                      <a:r>
                        <a:rPr lang="en-US" sz="1500" dirty="0">
                          <a:solidFill>
                            <a:schemeClr val="tx1"/>
                          </a:solidFill>
                          <a:latin typeface="+mn-lt"/>
                        </a:rPr>
                        <a:t>g</a:t>
                      </a:r>
                      <a:r>
                        <a:rPr lang="en-US" sz="100" dirty="0">
                          <a:solidFill>
                            <a:schemeClr val="tx1"/>
                          </a:solidFill>
                          <a:latin typeface="+mn-lt"/>
                        </a:rPr>
                        <a:t>rams</a:t>
                      </a:r>
                      <a:r>
                        <a:rPr lang="en-US" sz="1500" dirty="0">
                          <a:solidFill>
                            <a:schemeClr val="tx1"/>
                          </a:solidFill>
                          <a:latin typeface="+mn-lt"/>
                        </a:rPr>
                        <a:t> is measured: It has one significant figure. The 1 tablet is </a:t>
                      </a:r>
                      <a:r>
                        <a:rPr lang="en-US" sz="1500" b="0" i="0" u="none" strike="noStrike" cap="none" baseline="0" dirty="0">
                          <a:solidFill>
                            <a:schemeClr val="tx1"/>
                          </a:solidFill>
                          <a:latin typeface="+mn-lt"/>
                          <a:ea typeface="+mn-ea"/>
                          <a:cs typeface="+mn-cs"/>
                          <a:sym typeface="Arial"/>
                        </a:rPr>
                        <a:t>exact.</a:t>
                      </a:r>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5531742"/>
                  </a:ext>
                </a:extLst>
              </a:tr>
            </a:tbl>
          </a:graphicData>
        </a:graphic>
      </p:graphicFrame>
      <p:graphicFrame>
        <p:nvGraphicFramePr>
          <p:cNvPr id="6" name="Object 5">
            <a:extLst>
              <a:ext uri="{FF2B5EF4-FFF2-40B4-BE49-F238E27FC236}">
                <a16:creationId xmlns:a16="http://schemas.microsoft.com/office/drawing/2014/main" id="{A5A9F0EB-9967-44B5-84B3-83AF590F1FF2}"/>
              </a:ext>
              <a:ext uri="{C183D7F6-B498-43B3-948B-1728B52AA6E4}">
                <adec:decorative xmlns:adec="http://schemas.microsoft.com/office/drawing/2017/decorative" val="1"/>
              </a:ext>
            </a:extLst>
          </p:cNvPr>
          <p:cNvGraphicFramePr>
            <a:graphicFrameLocks noChangeAspect="1"/>
          </p:cNvGraphicFramePr>
          <p:nvPr>
            <p:extLst/>
          </p:nvPr>
        </p:nvGraphicFramePr>
        <p:xfrm>
          <a:off x="3115599" y="2606882"/>
          <a:ext cx="1555819" cy="1314037"/>
        </p:xfrm>
        <a:graphic>
          <a:graphicData uri="http://schemas.openxmlformats.org/presentationml/2006/ole">
            <mc:AlternateContent xmlns:mc="http://schemas.openxmlformats.org/markup-compatibility/2006">
              <mc:Choice xmlns:v="urn:schemas-microsoft-com:vml" Requires="v">
                <p:oleObj spid="_x0000_s36866" name="Equation" r:id="rId3" imgW="1879560" imgH="1587240" progId="Equation.DSMT4">
                  <p:embed/>
                </p:oleObj>
              </mc:Choice>
              <mc:Fallback>
                <p:oleObj name="Equation" r:id="rId3" imgW="1879560" imgH="1587240" progId="Equation.DSMT4">
                  <p:embed/>
                  <p:pic>
                    <p:nvPicPr>
                      <p:cNvPr id="6" name="Object 5">
                        <a:extLst>
                          <a:ext uri="{FF2B5EF4-FFF2-40B4-BE49-F238E27FC236}">
                            <a16:creationId xmlns:a16="http://schemas.microsoft.com/office/drawing/2014/main" id="{A5A9F0EB-9967-44B5-84B3-83AF590F1FF2}"/>
                          </a:ext>
                          <a:ext uri="{C183D7F6-B498-43B3-948B-1728B52AA6E4}">
                            <adec:decorative xmlns:adec="http://schemas.microsoft.com/office/drawing/2017/decorative" val="1"/>
                          </a:ext>
                        </a:extLst>
                      </p:cNvPr>
                      <p:cNvPicPr/>
                      <p:nvPr/>
                    </p:nvPicPr>
                    <p:blipFill>
                      <a:blip r:embed="rId4"/>
                      <a:stretch>
                        <a:fillRect/>
                      </a:stretch>
                    </p:blipFill>
                    <p:spPr>
                      <a:xfrm>
                        <a:off x="3115599" y="2606882"/>
                        <a:ext cx="1555819" cy="131403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682823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F7ED-F683-496F-9114-EDC02CE9F878}"/>
              </a:ext>
            </a:extLst>
          </p:cNvPr>
          <p:cNvSpPr>
            <a:spLocks noGrp="1"/>
          </p:cNvSpPr>
          <p:nvPr>
            <p:ph type="title"/>
          </p:nvPr>
        </p:nvSpPr>
        <p:spPr/>
        <p:txBody>
          <a:bodyPr/>
          <a:lstStyle/>
          <a:p>
            <a:r>
              <a:rPr lang="en-US" sz="3400" dirty="0"/>
              <a:t>Conversion Factors from a Percentage</a:t>
            </a:r>
          </a:p>
        </p:txBody>
      </p:sp>
      <p:sp>
        <p:nvSpPr>
          <p:cNvPr id="3" name="Content Placeholder 2">
            <a:extLst>
              <a:ext uri="{FF2B5EF4-FFF2-40B4-BE49-F238E27FC236}">
                <a16:creationId xmlns:a16="http://schemas.microsoft.com/office/drawing/2014/main" id="{FE1868D6-0565-4F92-A15A-88FEB45D196F}"/>
              </a:ext>
            </a:extLst>
          </p:cNvPr>
          <p:cNvSpPr>
            <a:spLocks noGrp="1"/>
          </p:cNvSpPr>
          <p:nvPr>
            <p:ph sz="quarter" idx="13"/>
          </p:nvPr>
        </p:nvSpPr>
        <p:spPr>
          <a:xfrm>
            <a:off x="457200" y="1556327"/>
            <a:ext cx="8229600" cy="1599249"/>
          </a:xfrm>
        </p:spPr>
        <p:txBody>
          <a:bodyPr/>
          <a:lstStyle/>
          <a:p>
            <a:pPr marL="432" indent="0">
              <a:buNone/>
            </a:pPr>
            <a:r>
              <a:rPr lang="en-US" sz="2200" dirty="0"/>
              <a:t>A percent (%) is written as a conversion factor by choosing a unit and expressing the numerical relationship of the parts of this unit to 100 parts of the whole.</a:t>
            </a:r>
          </a:p>
          <a:p>
            <a:r>
              <a:rPr lang="en-US" sz="2200" dirty="0"/>
              <a:t>For example, a person has 18% body fat by mass.</a:t>
            </a:r>
          </a:p>
        </p:txBody>
      </p:sp>
      <p:graphicFrame>
        <p:nvGraphicFramePr>
          <p:cNvPr id="7" name="Table 7">
            <a:extLst>
              <a:ext uri="{FF2B5EF4-FFF2-40B4-BE49-F238E27FC236}">
                <a16:creationId xmlns:a16="http://schemas.microsoft.com/office/drawing/2014/main" id="{CBFEC8FD-DE4F-4157-BD6C-1E6D23BB8CF9}"/>
              </a:ext>
            </a:extLst>
          </p:cNvPr>
          <p:cNvGraphicFramePr>
            <a:graphicFrameLocks noGrp="1"/>
          </p:cNvGraphicFramePr>
          <p:nvPr>
            <p:ph sz="quarter" idx="14"/>
            <p:extLst/>
          </p:nvPr>
        </p:nvGraphicFramePr>
        <p:xfrm>
          <a:off x="457200" y="3448800"/>
          <a:ext cx="8229600" cy="2332800"/>
        </p:xfrm>
        <a:graphic>
          <a:graphicData uri="http://schemas.openxmlformats.org/drawingml/2006/table">
            <a:tbl>
              <a:tblPr firstRow="1" bandRow="1">
                <a:tableStyleId>{2D5ABB26-0587-4C30-8999-92F81FD0307C}</a:tableStyleId>
              </a:tblPr>
              <a:tblGrid>
                <a:gridCol w="2066400">
                  <a:extLst>
                    <a:ext uri="{9D8B030D-6E8A-4147-A177-3AD203B41FA5}">
                      <a16:colId xmlns:a16="http://schemas.microsoft.com/office/drawing/2014/main" val="3811870140"/>
                    </a:ext>
                  </a:extLst>
                </a:gridCol>
                <a:gridCol w="2934000">
                  <a:extLst>
                    <a:ext uri="{9D8B030D-6E8A-4147-A177-3AD203B41FA5}">
                      <a16:colId xmlns:a16="http://schemas.microsoft.com/office/drawing/2014/main" val="1306017218"/>
                    </a:ext>
                  </a:extLst>
                </a:gridCol>
                <a:gridCol w="3229200">
                  <a:extLst>
                    <a:ext uri="{9D8B030D-6E8A-4147-A177-3AD203B41FA5}">
                      <a16:colId xmlns:a16="http://schemas.microsoft.com/office/drawing/2014/main" val="4146898159"/>
                    </a:ext>
                  </a:extLst>
                </a:gridCol>
              </a:tblGrid>
              <a:tr h="370800">
                <a:tc>
                  <a:txBody>
                    <a:bodyPr/>
                    <a:lstStyle/>
                    <a:p>
                      <a:r>
                        <a:rPr lang="en-US" sz="1800" b="1" dirty="0">
                          <a:solidFill>
                            <a:schemeClr val="tx1"/>
                          </a:solidFill>
                        </a:rPr>
                        <a:t>Equality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Conversion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Significant Figures or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4652160"/>
                  </a:ext>
                </a:extLst>
              </a:tr>
              <a:tr h="1962000">
                <a:tc>
                  <a:txBody>
                    <a:bodyPr/>
                    <a:lstStyle/>
                    <a:p>
                      <a:pPr marL="280988" indent="-280988"/>
                      <a:r>
                        <a:rPr lang="en-US" sz="1800" dirty="0">
                          <a:solidFill>
                            <a:schemeClr val="tx1"/>
                          </a:solidFill>
                        </a:rPr>
                        <a:t>18 k</a:t>
                      </a:r>
                      <a:r>
                        <a:rPr lang="en-US" sz="100" dirty="0">
                          <a:solidFill>
                            <a:schemeClr val="tx1"/>
                          </a:solidFill>
                        </a:rPr>
                        <a:t>ilo</a:t>
                      </a:r>
                      <a:r>
                        <a:rPr lang="en-US" sz="1800" dirty="0">
                          <a:solidFill>
                            <a:schemeClr val="tx1"/>
                          </a:solidFill>
                        </a:rPr>
                        <a:t>g</a:t>
                      </a:r>
                      <a:r>
                        <a:rPr lang="en-US" sz="100" dirty="0">
                          <a:solidFill>
                            <a:schemeClr val="tx1"/>
                          </a:solidFill>
                        </a:rPr>
                        <a:t>rams</a:t>
                      </a:r>
                      <a:r>
                        <a:rPr lang="en-US" sz="1800" dirty="0">
                          <a:solidFill>
                            <a:schemeClr val="tx1"/>
                          </a:solidFill>
                        </a:rPr>
                        <a:t> of body fat = 100 k</a:t>
                      </a:r>
                      <a:r>
                        <a:rPr lang="en-US" sz="100" dirty="0">
                          <a:solidFill>
                            <a:schemeClr val="tx1"/>
                          </a:solidFill>
                        </a:rPr>
                        <a:t>ilo</a:t>
                      </a:r>
                      <a:r>
                        <a:rPr lang="en-US" sz="1800" dirty="0">
                          <a:solidFill>
                            <a:schemeClr val="tx1"/>
                          </a:solidFill>
                        </a:rPr>
                        <a:t>g</a:t>
                      </a:r>
                      <a:r>
                        <a:rPr lang="en-US" sz="100" dirty="0">
                          <a:solidFill>
                            <a:schemeClr val="tx1"/>
                          </a:solidFill>
                        </a:rPr>
                        <a:t>rams</a:t>
                      </a:r>
                      <a:r>
                        <a:rPr lang="en-US" sz="1800" dirty="0">
                          <a:solidFill>
                            <a:schemeClr val="tx1"/>
                          </a:solidFill>
                        </a:rPr>
                        <a:t> of body mass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rPr>
                        <a:t>Start fraction 18 kilograms of body fat over 100 kilograms of body mass end fraction. Start fraction 100 kilograms of body mass over 18 kilograms of body fat end 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The 18 k</a:t>
                      </a:r>
                      <a:r>
                        <a:rPr lang="en-US" sz="100" dirty="0">
                          <a:solidFill>
                            <a:schemeClr val="tx1"/>
                          </a:solidFill>
                        </a:rPr>
                        <a:t>ilo</a:t>
                      </a:r>
                      <a:r>
                        <a:rPr lang="en-US" sz="1800" dirty="0">
                          <a:solidFill>
                            <a:schemeClr val="tx1"/>
                          </a:solidFill>
                        </a:rPr>
                        <a:t>g</a:t>
                      </a:r>
                      <a:r>
                        <a:rPr lang="en-US" sz="100" dirty="0">
                          <a:solidFill>
                            <a:schemeClr val="tx1"/>
                          </a:solidFill>
                        </a:rPr>
                        <a:t>rams</a:t>
                      </a:r>
                      <a:r>
                        <a:rPr lang="en-US" sz="1800" dirty="0">
                          <a:solidFill>
                            <a:schemeClr val="tx1"/>
                          </a:solidFill>
                        </a:rPr>
                        <a:t> is measured: It has two significant figures. The 100 k</a:t>
                      </a:r>
                      <a:r>
                        <a:rPr lang="en-US" sz="100" dirty="0">
                          <a:solidFill>
                            <a:schemeClr val="tx1"/>
                          </a:solidFill>
                        </a:rPr>
                        <a:t>ilo</a:t>
                      </a:r>
                      <a:r>
                        <a:rPr lang="en-US" sz="1800" dirty="0">
                          <a:solidFill>
                            <a:schemeClr val="tx1"/>
                          </a:solidFill>
                        </a:rPr>
                        <a:t>g</a:t>
                      </a:r>
                      <a:r>
                        <a:rPr lang="en-US" sz="100" dirty="0">
                          <a:solidFill>
                            <a:schemeClr val="tx1"/>
                          </a:solidFill>
                        </a:rPr>
                        <a:t>rams</a:t>
                      </a:r>
                      <a:r>
                        <a:rPr lang="en-US" sz="1800" dirty="0">
                          <a:solidFill>
                            <a:schemeClr val="tx1"/>
                          </a:solidFill>
                        </a:rPr>
                        <a:t> is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221960"/>
                  </a:ext>
                </a:extLst>
              </a:tr>
            </a:tbl>
          </a:graphicData>
        </a:graphic>
      </p:graphicFrame>
      <p:graphicFrame>
        <p:nvGraphicFramePr>
          <p:cNvPr id="6" name="Object 5">
            <a:extLst>
              <a:ext uri="{FF2B5EF4-FFF2-40B4-BE49-F238E27FC236}">
                <a16:creationId xmlns:a16="http://schemas.microsoft.com/office/drawing/2014/main" id="{81003D14-45F8-43C8-8D6F-20BE6766507F}"/>
              </a:ext>
              <a:ext uri="{C183D7F6-B498-43B3-948B-1728B52AA6E4}">
                <adec:decorative xmlns:adec="http://schemas.microsoft.com/office/drawing/2017/decorative" val="1"/>
              </a:ext>
            </a:extLst>
          </p:cNvPr>
          <p:cNvGraphicFramePr>
            <a:graphicFrameLocks noChangeAspect="1"/>
          </p:cNvGraphicFramePr>
          <p:nvPr>
            <p:extLst/>
          </p:nvPr>
        </p:nvGraphicFramePr>
        <p:xfrm>
          <a:off x="3099774" y="3957427"/>
          <a:ext cx="1930400" cy="1625600"/>
        </p:xfrm>
        <a:graphic>
          <a:graphicData uri="http://schemas.openxmlformats.org/presentationml/2006/ole">
            <mc:AlternateContent xmlns:mc="http://schemas.openxmlformats.org/markup-compatibility/2006">
              <mc:Choice xmlns:v="urn:schemas-microsoft-com:vml" Requires="v">
                <p:oleObj spid="_x0000_s37890" name="Equation" r:id="rId3" imgW="1930320" imgH="1625400" progId="Equation.DSMT4">
                  <p:embed/>
                </p:oleObj>
              </mc:Choice>
              <mc:Fallback>
                <p:oleObj name="Equation" r:id="rId3" imgW="1930320" imgH="1625400" progId="Equation.DSMT4">
                  <p:embed/>
                  <p:pic>
                    <p:nvPicPr>
                      <p:cNvPr id="6" name="Object 5">
                        <a:extLst>
                          <a:ext uri="{FF2B5EF4-FFF2-40B4-BE49-F238E27FC236}">
                            <a16:creationId xmlns:a16="http://schemas.microsoft.com/office/drawing/2014/main" id="{81003D14-45F8-43C8-8D6F-20BE6766507F}"/>
                          </a:ext>
                          <a:ext uri="{C183D7F6-B498-43B3-948B-1728B52AA6E4}">
                            <adec:decorative xmlns:adec="http://schemas.microsoft.com/office/drawing/2017/decorative" val="1"/>
                          </a:ext>
                        </a:extLst>
                      </p:cNvPr>
                      <p:cNvPicPr/>
                      <p:nvPr/>
                    </p:nvPicPr>
                    <p:blipFill>
                      <a:blip r:embed="rId4"/>
                      <a:stretch>
                        <a:fillRect/>
                      </a:stretch>
                    </p:blipFill>
                    <p:spPr>
                      <a:xfrm>
                        <a:off x="3099774" y="3957427"/>
                        <a:ext cx="1930400" cy="16256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4364011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3569-B443-4C0F-A2F0-0F7339E40E8C}"/>
              </a:ext>
            </a:extLst>
          </p:cNvPr>
          <p:cNvSpPr>
            <a:spLocks noGrp="1"/>
          </p:cNvSpPr>
          <p:nvPr>
            <p:ph type="title"/>
          </p:nvPr>
        </p:nvSpPr>
        <p:spPr/>
        <p:txBody>
          <a:bodyPr/>
          <a:lstStyle/>
          <a:p>
            <a:r>
              <a:rPr lang="en-US" sz="3400" dirty="0"/>
              <a:t>Conversion Factors from Dosage Problems</a:t>
            </a:r>
          </a:p>
        </p:txBody>
      </p:sp>
      <p:sp>
        <p:nvSpPr>
          <p:cNvPr id="3" name="Content Placeholder 2">
            <a:extLst>
              <a:ext uri="{FF2B5EF4-FFF2-40B4-BE49-F238E27FC236}">
                <a16:creationId xmlns:a16="http://schemas.microsoft.com/office/drawing/2014/main" id="{3AC8AFC8-20CD-4BB7-90B0-C3371A8A8E83}"/>
              </a:ext>
            </a:extLst>
          </p:cNvPr>
          <p:cNvSpPr>
            <a:spLocks noGrp="1"/>
          </p:cNvSpPr>
          <p:nvPr>
            <p:ph sz="quarter" idx="13"/>
          </p:nvPr>
        </p:nvSpPr>
        <p:spPr>
          <a:xfrm>
            <a:off x="457200" y="1556327"/>
            <a:ext cx="8366760" cy="1635108"/>
          </a:xfrm>
        </p:spPr>
        <p:txBody>
          <a:bodyPr/>
          <a:lstStyle/>
          <a:p>
            <a:pPr marL="432" indent="0">
              <a:buNone/>
            </a:pPr>
            <a:r>
              <a:rPr lang="en-IN" sz="2200" dirty="0"/>
              <a:t>Equalities stated within dosage problems for medications can also be written as conversion factors.</a:t>
            </a:r>
          </a:p>
          <a:p>
            <a:pPr marL="432" indent="0">
              <a:buNone/>
            </a:pPr>
            <a:r>
              <a:rPr lang="en-IN" sz="2200" b="1" dirty="0"/>
              <a:t>Example: </a:t>
            </a:r>
            <a:r>
              <a:rPr lang="en-IN" sz="2200" dirty="0"/>
              <a:t>Keflex (cephalexin), an antibiotic used for respiratory and ear infections, is available in 250-m</a:t>
            </a:r>
            <a:r>
              <a:rPr lang="en-IN" sz="100" dirty="0"/>
              <a:t>illi</a:t>
            </a:r>
            <a:r>
              <a:rPr lang="en-IN" sz="2200" dirty="0"/>
              <a:t>g</a:t>
            </a:r>
            <a:r>
              <a:rPr lang="en-IN" sz="100" dirty="0"/>
              <a:t>rams</a:t>
            </a:r>
            <a:r>
              <a:rPr lang="en-IN" sz="2200" dirty="0"/>
              <a:t> capsules.</a:t>
            </a:r>
          </a:p>
        </p:txBody>
      </p:sp>
      <p:graphicFrame>
        <p:nvGraphicFramePr>
          <p:cNvPr id="7" name="Table 7">
            <a:extLst>
              <a:ext uri="{FF2B5EF4-FFF2-40B4-BE49-F238E27FC236}">
                <a16:creationId xmlns:a16="http://schemas.microsoft.com/office/drawing/2014/main" id="{AC4877E9-E353-4953-B8CF-FFCFF4A50D8F}"/>
              </a:ext>
            </a:extLst>
          </p:cNvPr>
          <p:cNvGraphicFramePr>
            <a:graphicFrameLocks noGrp="1"/>
          </p:cNvGraphicFramePr>
          <p:nvPr>
            <p:ph sz="quarter" idx="14"/>
            <p:extLst/>
          </p:nvPr>
        </p:nvGraphicFramePr>
        <p:xfrm>
          <a:off x="457200" y="3330000"/>
          <a:ext cx="8233200" cy="2599200"/>
        </p:xfrm>
        <a:graphic>
          <a:graphicData uri="http://schemas.openxmlformats.org/drawingml/2006/table">
            <a:tbl>
              <a:tblPr firstRow="1" bandRow="1">
                <a:tableStyleId>{2D5ABB26-0587-4C30-8999-92F81FD0307C}</a:tableStyleId>
              </a:tblPr>
              <a:tblGrid>
                <a:gridCol w="2271600">
                  <a:extLst>
                    <a:ext uri="{9D8B030D-6E8A-4147-A177-3AD203B41FA5}">
                      <a16:colId xmlns:a16="http://schemas.microsoft.com/office/drawing/2014/main" val="900597728"/>
                    </a:ext>
                  </a:extLst>
                </a:gridCol>
                <a:gridCol w="2509200">
                  <a:extLst>
                    <a:ext uri="{9D8B030D-6E8A-4147-A177-3AD203B41FA5}">
                      <a16:colId xmlns:a16="http://schemas.microsoft.com/office/drawing/2014/main" val="1093760814"/>
                    </a:ext>
                  </a:extLst>
                </a:gridCol>
                <a:gridCol w="3452400">
                  <a:extLst>
                    <a:ext uri="{9D8B030D-6E8A-4147-A177-3AD203B41FA5}">
                      <a16:colId xmlns:a16="http://schemas.microsoft.com/office/drawing/2014/main" val="24038381"/>
                    </a:ext>
                  </a:extLst>
                </a:gridCol>
              </a:tblGrid>
              <a:tr h="370800">
                <a:tc>
                  <a:txBody>
                    <a:bodyPr/>
                    <a:lstStyle/>
                    <a:p>
                      <a:r>
                        <a:rPr lang="en-US" sz="1800" b="1" dirty="0">
                          <a:solidFill>
                            <a:schemeClr val="tx1"/>
                          </a:solidFill>
                        </a:rPr>
                        <a:t>Equality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Conversion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Significant Figures or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218694"/>
                  </a:ext>
                </a:extLst>
              </a:tr>
              <a:tr h="2228400">
                <a:tc>
                  <a:txBody>
                    <a:bodyPr/>
                    <a:lstStyle/>
                    <a:p>
                      <a:pPr marL="280988" indent="-280988"/>
                      <a:r>
                        <a:rPr lang="en-US" sz="1800" dirty="0">
                          <a:solidFill>
                            <a:schemeClr val="tx1"/>
                          </a:solidFill>
                        </a:rPr>
                        <a:t>1 capsule = 250 m</a:t>
                      </a:r>
                      <a:r>
                        <a:rPr lang="en-US" sz="100" dirty="0">
                          <a:solidFill>
                            <a:schemeClr val="tx1"/>
                          </a:solidFill>
                        </a:rPr>
                        <a:t>illi</a:t>
                      </a:r>
                      <a:r>
                        <a:rPr lang="en-US" sz="1800" dirty="0">
                          <a:solidFill>
                            <a:schemeClr val="tx1"/>
                          </a:solidFill>
                        </a:rPr>
                        <a:t>g</a:t>
                      </a:r>
                      <a:r>
                        <a:rPr lang="en-US" sz="100" dirty="0">
                          <a:solidFill>
                            <a:schemeClr val="tx1"/>
                          </a:solidFill>
                        </a:rPr>
                        <a:t>rams</a:t>
                      </a:r>
                      <a:r>
                        <a:rPr lang="en-US" sz="1800" dirty="0">
                          <a:solidFill>
                            <a:schemeClr val="tx1"/>
                          </a:solidFill>
                        </a:rPr>
                        <a:t> of Keflex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 dirty="0">
                          <a:solidFill>
                            <a:schemeClr val="tx1"/>
                          </a:solidFill>
                        </a:rPr>
                        <a:t>Start fraction 250 milligrams of Keflex over 1 capsule end fraction, and start fraction 1 capsule over 250 milligrams of Keflex end 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0988" indent="-280988"/>
                      <a:r>
                        <a:rPr lang="en-US" sz="1800" dirty="0">
                          <a:solidFill>
                            <a:schemeClr val="tx1"/>
                          </a:solidFill>
                        </a:rPr>
                        <a:t>The 250 m</a:t>
                      </a:r>
                      <a:r>
                        <a:rPr lang="en-US" sz="100" dirty="0">
                          <a:solidFill>
                            <a:schemeClr val="tx1"/>
                          </a:solidFill>
                        </a:rPr>
                        <a:t>illi</a:t>
                      </a:r>
                      <a:r>
                        <a:rPr lang="en-US" sz="1800" dirty="0">
                          <a:solidFill>
                            <a:schemeClr val="tx1"/>
                          </a:solidFill>
                        </a:rPr>
                        <a:t>g</a:t>
                      </a:r>
                      <a:r>
                        <a:rPr lang="en-US" sz="100" dirty="0">
                          <a:solidFill>
                            <a:schemeClr val="tx1"/>
                          </a:solidFill>
                        </a:rPr>
                        <a:t>rams</a:t>
                      </a:r>
                      <a:r>
                        <a:rPr lang="en-US" sz="1800" dirty="0">
                          <a:solidFill>
                            <a:schemeClr val="tx1"/>
                          </a:solidFill>
                        </a:rPr>
                        <a:t> is measured: It has two significant figures. The 1 capsule is exact.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9852039"/>
                  </a:ext>
                </a:extLst>
              </a:tr>
            </a:tbl>
          </a:graphicData>
        </a:graphic>
      </p:graphicFrame>
      <p:graphicFrame>
        <p:nvGraphicFramePr>
          <p:cNvPr id="5" name="Object 4">
            <a:extLst>
              <a:ext uri="{FF2B5EF4-FFF2-40B4-BE49-F238E27FC236}">
                <a16:creationId xmlns:a16="http://schemas.microsoft.com/office/drawing/2014/main" id="{AD8B6B2C-72C8-4B60-A227-DE2A84B6C6E3}"/>
              </a:ext>
              <a:ext uri="{C183D7F6-B498-43B3-948B-1728B52AA6E4}">
                <adec:decorative xmlns:adec="http://schemas.microsoft.com/office/drawing/2017/decorative" val="1"/>
              </a:ext>
            </a:extLst>
          </p:cNvPr>
          <p:cNvGraphicFramePr>
            <a:graphicFrameLocks noChangeAspect="1"/>
          </p:cNvGraphicFramePr>
          <p:nvPr>
            <p:extLst/>
          </p:nvPr>
        </p:nvGraphicFramePr>
        <p:xfrm>
          <a:off x="3082210" y="3796979"/>
          <a:ext cx="1562100" cy="1625600"/>
        </p:xfrm>
        <a:graphic>
          <a:graphicData uri="http://schemas.openxmlformats.org/presentationml/2006/ole">
            <mc:AlternateContent xmlns:mc="http://schemas.openxmlformats.org/markup-compatibility/2006">
              <mc:Choice xmlns:v="urn:schemas-microsoft-com:vml" Requires="v">
                <p:oleObj spid="_x0000_s38914" name="Equation" r:id="rId3" imgW="1562040" imgH="1625400" progId="Equation.DSMT4">
                  <p:embed/>
                </p:oleObj>
              </mc:Choice>
              <mc:Fallback>
                <p:oleObj name="Equation" r:id="rId3" imgW="1562040" imgH="1625400" progId="Equation.DSMT4">
                  <p:embed/>
                  <p:pic>
                    <p:nvPicPr>
                      <p:cNvPr id="5" name="Object 4">
                        <a:extLst>
                          <a:ext uri="{FF2B5EF4-FFF2-40B4-BE49-F238E27FC236}">
                            <a16:creationId xmlns:a16="http://schemas.microsoft.com/office/drawing/2014/main" id="{AD8B6B2C-72C8-4B60-A227-DE2A84B6C6E3}"/>
                          </a:ext>
                          <a:ext uri="{C183D7F6-B498-43B3-948B-1728B52AA6E4}">
                            <adec:decorative xmlns:adec="http://schemas.microsoft.com/office/drawing/2017/decorative" val="1"/>
                          </a:ext>
                        </a:extLst>
                      </p:cNvPr>
                      <p:cNvPicPr/>
                      <p:nvPr/>
                    </p:nvPicPr>
                    <p:blipFill>
                      <a:blip r:embed="rId4"/>
                      <a:stretch>
                        <a:fillRect/>
                      </a:stretch>
                    </p:blipFill>
                    <p:spPr>
                      <a:xfrm>
                        <a:off x="3082210" y="3796979"/>
                        <a:ext cx="1562100" cy="16256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321486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1EDF-C62F-45A5-AFEF-6DC7342B3F1A}"/>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4A6583A7-8EF8-4D3D-ABB2-A06FF84BDEC1}"/>
              </a:ext>
            </a:extLst>
          </p:cNvPr>
          <p:cNvSpPr>
            <a:spLocks noGrp="1"/>
          </p:cNvSpPr>
          <p:nvPr>
            <p:ph sz="quarter" idx="13"/>
          </p:nvPr>
        </p:nvSpPr>
        <p:spPr/>
        <p:txBody>
          <a:bodyPr/>
          <a:lstStyle/>
          <a:p>
            <a:pPr marL="432" indent="0">
              <a:buNone/>
            </a:pPr>
            <a:r>
              <a:rPr lang="en-US" dirty="0"/>
              <a:t>Write the equality and two conversion factors for each of the following:</a:t>
            </a:r>
          </a:p>
          <a:p>
            <a:pPr marL="432" indent="0">
              <a:buNone/>
            </a:pPr>
            <a:r>
              <a:rPr lang="en-US" b="1" dirty="0">
                <a:solidFill>
                  <a:srgbClr val="007FA3"/>
                </a:solidFill>
              </a:rPr>
              <a:t>A.</a:t>
            </a:r>
            <a:r>
              <a:rPr lang="en-US" dirty="0">
                <a:solidFill>
                  <a:srgbClr val="007FA3"/>
                </a:solidFill>
              </a:rPr>
              <a:t> </a:t>
            </a:r>
            <a:r>
              <a:rPr lang="en-US" dirty="0"/>
              <a:t>meters and decimeters</a:t>
            </a:r>
          </a:p>
          <a:p>
            <a:pPr marL="432" indent="0">
              <a:buNone/>
            </a:pPr>
            <a:r>
              <a:rPr lang="en-US" b="1" dirty="0">
                <a:solidFill>
                  <a:srgbClr val="007FA3"/>
                </a:solidFill>
              </a:rPr>
              <a:t>B.</a:t>
            </a:r>
            <a:r>
              <a:rPr lang="en-US" dirty="0">
                <a:solidFill>
                  <a:srgbClr val="007FA3"/>
                </a:solidFill>
              </a:rPr>
              <a:t> </a:t>
            </a:r>
            <a:r>
              <a:rPr lang="en-US" dirty="0"/>
              <a:t>jewelry that contains 18% gold</a:t>
            </a:r>
          </a:p>
          <a:p>
            <a:pPr marL="432" indent="0">
              <a:buNone/>
            </a:pPr>
            <a:r>
              <a:rPr lang="en-US" b="1" dirty="0">
                <a:solidFill>
                  <a:srgbClr val="007FA3"/>
                </a:solidFill>
              </a:rPr>
              <a:t>C.</a:t>
            </a:r>
            <a:r>
              <a:rPr lang="en-US" dirty="0">
                <a:solidFill>
                  <a:srgbClr val="007FA3"/>
                </a:solidFill>
              </a:rPr>
              <a:t> </a:t>
            </a:r>
            <a:r>
              <a:rPr lang="en-US" dirty="0"/>
              <a:t>One gallon of gas is $2.40.</a:t>
            </a:r>
          </a:p>
        </p:txBody>
      </p:sp>
    </p:spTree>
    <p:extLst>
      <p:ext uri="{BB962C8B-B14F-4D97-AF65-F5344CB8AC3E}">
        <p14:creationId xmlns:p14="http://schemas.microsoft.com/office/powerpoint/2010/main" val="18846474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EC07-3CC7-4B33-9BC7-4D38A3F8CE26}"/>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373F28F0-E562-4436-81B6-FC6C632B24B6}"/>
              </a:ext>
            </a:extLst>
          </p:cNvPr>
          <p:cNvSpPr>
            <a:spLocks noGrp="1"/>
          </p:cNvSpPr>
          <p:nvPr>
            <p:ph sz="quarter" idx="14"/>
          </p:nvPr>
        </p:nvSpPr>
        <p:spPr>
          <a:xfrm>
            <a:off x="457200" y="1550278"/>
            <a:ext cx="8229600" cy="801292"/>
          </a:xfrm>
        </p:spPr>
        <p:txBody>
          <a:bodyPr/>
          <a:lstStyle/>
          <a:p>
            <a:pPr marL="432" indent="0">
              <a:buNone/>
            </a:pPr>
            <a:r>
              <a:rPr lang="en-US" sz="2000" dirty="0"/>
              <a:t>Write the equality and two conversion factors for each of the following:</a:t>
            </a:r>
          </a:p>
          <a:p>
            <a:pPr marL="432" indent="0">
              <a:buNone/>
            </a:pPr>
            <a:r>
              <a:rPr lang="en-US" sz="2000" b="1" dirty="0">
                <a:solidFill>
                  <a:srgbClr val="007FA3"/>
                </a:solidFill>
              </a:rPr>
              <a:t>A.</a:t>
            </a:r>
            <a:r>
              <a:rPr lang="en-US" sz="2000" dirty="0">
                <a:solidFill>
                  <a:srgbClr val="007FA3"/>
                </a:solidFill>
              </a:rPr>
              <a:t> </a:t>
            </a:r>
            <a:r>
              <a:rPr lang="en-US" sz="2000" dirty="0"/>
              <a:t>meters and decimeters</a:t>
            </a:r>
          </a:p>
        </p:txBody>
      </p:sp>
      <p:graphicFrame>
        <p:nvGraphicFramePr>
          <p:cNvPr id="9" name="Object 8" descr="1 meter = 10 decimeters. 10 decimeters over 1 meter and 1 meter over 10 decimeters.">
            <a:extLst>
              <a:ext uri="{FF2B5EF4-FFF2-40B4-BE49-F238E27FC236}">
                <a16:creationId xmlns:a16="http://schemas.microsoft.com/office/drawing/2014/main" id="{B031B59B-8277-4D63-96DB-E08E61C7D248}"/>
              </a:ext>
            </a:extLst>
          </p:cNvPr>
          <p:cNvGraphicFramePr>
            <a:graphicFrameLocks noChangeAspect="1"/>
          </p:cNvGraphicFramePr>
          <p:nvPr>
            <p:extLst/>
          </p:nvPr>
        </p:nvGraphicFramePr>
        <p:xfrm>
          <a:off x="2774135" y="2562426"/>
          <a:ext cx="3594100" cy="685800"/>
        </p:xfrm>
        <a:graphic>
          <a:graphicData uri="http://schemas.openxmlformats.org/presentationml/2006/ole">
            <mc:AlternateContent xmlns:mc="http://schemas.openxmlformats.org/markup-compatibility/2006">
              <mc:Choice xmlns:v="urn:schemas-microsoft-com:vml" Requires="v">
                <p:oleObj spid="_x0000_s39938" name="Equation" r:id="rId3" imgW="3593880" imgH="685800" progId="Equation.DSMT4">
                  <p:embed/>
                </p:oleObj>
              </mc:Choice>
              <mc:Fallback>
                <p:oleObj name="Equation" r:id="rId3" imgW="3593880" imgH="685800" progId="Equation.DSMT4">
                  <p:embed/>
                  <p:pic>
                    <p:nvPicPr>
                      <p:cNvPr id="9" name="Object 8" descr="1 meter = 10 decimeters. 10 decimeters over 1 meter and 1 meter over 10 decimeters.">
                        <a:extLst>
                          <a:ext uri="{FF2B5EF4-FFF2-40B4-BE49-F238E27FC236}">
                            <a16:creationId xmlns:a16="http://schemas.microsoft.com/office/drawing/2014/main" id="{B031B59B-8277-4D63-96DB-E08E61C7D248}"/>
                          </a:ext>
                        </a:extLst>
                      </p:cNvPr>
                      <p:cNvPicPr/>
                      <p:nvPr/>
                    </p:nvPicPr>
                    <p:blipFill>
                      <a:blip r:embed="rId4"/>
                      <a:stretch>
                        <a:fillRect/>
                      </a:stretch>
                    </p:blipFill>
                    <p:spPr>
                      <a:xfrm>
                        <a:off x="2774135" y="2562426"/>
                        <a:ext cx="3594100" cy="6858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AAB9E075-84D4-44DF-90B0-70BF44796BDA}"/>
              </a:ext>
            </a:extLst>
          </p:cNvPr>
          <p:cNvSpPr>
            <a:spLocks noGrp="1"/>
          </p:cNvSpPr>
          <p:nvPr>
            <p:ph sz="quarter" idx="15"/>
          </p:nvPr>
        </p:nvSpPr>
        <p:spPr>
          <a:xfrm>
            <a:off x="457200" y="3349459"/>
            <a:ext cx="4114800" cy="429516"/>
          </a:xfrm>
        </p:spPr>
        <p:txBody>
          <a:bodyPr/>
          <a:lstStyle/>
          <a:p>
            <a:pPr marL="432" indent="0">
              <a:buNone/>
            </a:pPr>
            <a:r>
              <a:rPr lang="en-US" sz="2000" b="1" dirty="0">
                <a:solidFill>
                  <a:srgbClr val="007FA3"/>
                </a:solidFill>
              </a:rPr>
              <a:t>B.</a:t>
            </a:r>
            <a:r>
              <a:rPr lang="en-US" sz="2000" dirty="0">
                <a:solidFill>
                  <a:srgbClr val="007FA3"/>
                </a:solidFill>
              </a:rPr>
              <a:t> </a:t>
            </a:r>
            <a:r>
              <a:rPr lang="en-US" sz="2000" dirty="0"/>
              <a:t>jewelry that contains 18% gold</a:t>
            </a:r>
          </a:p>
        </p:txBody>
      </p:sp>
      <p:graphicFrame>
        <p:nvGraphicFramePr>
          <p:cNvPr id="10" name="Object 9" descr="18 grams of gold = 100 grams of jewelry. 18 grams gold over 100 grams jewelry and 100 grams jewelry over 18 grams gold.">
            <a:extLst>
              <a:ext uri="{FF2B5EF4-FFF2-40B4-BE49-F238E27FC236}">
                <a16:creationId xmlns:a16="http://schemas.microsoft.com/office/drawing/2014/main" id="{58276411-79FD-4A8A-8031-20837A59B6C9}"/>
              </a:ext>
            </a:extLst>
          </p:cNvPr>
          <p:cNvGraphicFramePr>
            <a:graphicFrameLocks noChangeAspect="1"/>
          </p:cNvGraphicFramePr>
          <p:nvPr>
            <p:extLst/>
          </p:nvPr>
        </p:nvGraphicFramePr>
        <p:xfrm>
          <a:off x="926283" y="4058363"/>
          <a:ext cx="7289800" cy="685800"/>
        </p:xfrm>
        <a:graphic>
          <a:graphicData uri="http://schemas.openxmlformats.org/presentationml/2006/ole">
            <mc:AlternateContent xmlns:mc="http://schemas.openxmlformats.org/markup-compatibility/2006">
              <mc:Choice xmlns:v="urn:schemas-microsoft-com:vml" Requires="v">
                <p:oleObj spid="_x0000_s39939" name="Equation" r:id="rId5" imgW="7289640" imgH="685800" progId="Equation.DSMT4">
                  <p:embed/>
                </p:oleObj>
              </mc:Choice>
              <mc:Fallback>
                <p:oleObj name="Equation" r:id="rId5" imgW="7289640" imgH="685800" progId="Equation.DSMT4">
                  <p:embed/>
                  <p:pic>
                    <p:nvPicPr>
                      <p:cNvPr id="10" name="Object 9" descr="18 grams of gold = 100 grams of jewelry. 18 grams gold over 100 grams jewelry and 100 grams jewelry over 18 grams gold.">
                        <a:extLst>
                          <a:ext uri="{FF2B5EF4-FFF2-40B4-BE49-F238E27FC236}">
                            <a16:creationId xmlns:a16="http://schemas.microsoft.com/office/drawing/2014/main" id="{58276411-79FD-4A8A-8031-20837A59B6C9}"/>
                          </a:ext>
                        </a:extLst>
                      </p:cNvPr>
                      <p:cNvPicPr/>
                      <p:nvPr/>
                    </p:nvPicPr>
                    <p:blipFill>
                      <a:blip r:embed="rId6"/>
                      <a:stretch>
                        <a:fillRect/>
                      </a:stretch>
                    </p:blipFill>
                    <p:spPr>
                      <a:xfrm>
                        <a:off x="926283" y="4058363"/>
                        <a:ext cx="7289800" cy="685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0302889-1E55-4E60-A973-4EDBA354DFD9}"/>
              </a:ext>
            </a:extLst>
          </p:cNvPr>
          <p:cNvSpPr>
            <a:spLocks noGrp="1"/>
          </p:cNvSpPr>
          <p:nvPr>
            <p:ph sz="quarter" idx="16"/>
          </p:nvPr>
        </p:nvSpPr>
        <p:spPr>
          <a:xfrm>
            <a:off x="457200" y="5151637"/>
            <a:ext cx="3436374" cy="312170"/>
          </a:xfrm>
        </p:spPr>
        <p:txBody>
          <a:bodyPr/>
          <a:lstStyle/>
          <a:p>
            <a:pPr marL="432" indent="0">
              <a:buNone/>
            </a:pPr>
            <a:r>
              <a:rPr lang="en-US" altLang="en-US" sz="2000" b="1" dirty="0">
                <a:solidFill>
                  <a:srgbClr val="007FA3"/>
                </a:solidFill>
                <a:ea typeface="ＭＳ Ｐゴシック" pitchFamily="34" charset="-128"/>
              </a:rPr>
              <a:t>C. </a:t>
            </a:r>
            <a:r>
              <a:rPr lang="en-US" altLang="en-US" sz="2000" dirty="0">
                <a:solidFill>
                  <a:srgbClr val="000000"/>
                </a:solidFill>
                <a:ea typeface="ＭＳ Ｐゴシック" pitchFamily="34" charset="-128"/>
              </a:rPr>
              <a:t>One gallon of gas is $2.40.</a:t>
            </a:r>
            <a:endParaRPr lang="en-US" sz="2000" dirty="0"/>
          </a:p>
        </p:txBody>
      </p:sp>
      <p:graphicFrame>
        <p:nvGraphicFramePr>
          <p:cNvPr id="11" name="Object 10" descr="1 gallon = $2.40. $2.40 over 1 gallon and 1 gallon over $2.40.">
            <a:extLst>
              <a:ext uri="{FF2B5EF4-FFF2-40B4-BE49-F238E27FC236}">
                <a16:creationId xmlns:a16="http://schemas.microsoft.com/office/drawing/2014/main" id="{2CDA188B-44F4-4570-90FE-67AECC45B1CC}"/>
              </a:ext>
            </a:extLst>
          </p:cNvPr>
          <p:cNvGraphicFramePr>
            <a:graphicFrameLocks noChangeAspect="1"/>
          </p:cNvGraphicFramePr>
          <p:nvPr>
            <p:extLst/>
          </p:nvPr>
        </p:nvGraphicFramePr>
        <p:xfrm>
          <a:off x="2765736" y="5651187"/>
          <a:ext cx="3581400" cy="685800"/>
        </p:xfrm>
        <a:graphic>
          <a:graphicData uri="http://schemas.openxmlformats.org/presentationml/2006/ole">
            <mc:AlternateContent xmlns:mc="http://schemas.openxmlformats.org/markup-compatibility/2006">
              <mc:Choice xmlns:v="urn:schemas-microsoft-com:vml" Requires="v">
                <p:oleObj spid="_x0000_s39940" name="Equation" r:id="rId7" imgW="3581280" imgH="685800" progId="Equation.DSMT4">
                  <p:embed/>
                </p:oleObj>
              </mc:Choice>
              <mc:Fallback>
                <p:oleObj name="Equation" r:id="rId7" imgW="3581280" imgH="685800" progId="Equation.DSMT4">
                  <p:embed/>
                  <p:pic>
                    <p:nvPicPr>
                      <p:cNvPr id="11" name="Object 10" descr="1 gallon = $2.40. $2.40 over 1 gallon and 1 gallon over $2.40.">
                        <a:extLst>
                          <a:ext uri="{FF2B5EF4-FFF2-40B4-BE49-F238E27FC236}">
                            <a16:creationId xmlns:a16="http://schemas.microsoft.com/office/drawing/2014/main" id="{2CDA188B-44F4-4570-90FE-67AECC45B1CC}"/>
                          </a:ext>
                        </a:extLst>
                      </p:cNvPr>
                      <p:cNvPicPr/>
                      <p:nvPr/>
                    </p:nvPicPr>
                    <p:blipFill>
                      <a:blip r:embed="rId8"/>
                      <a:stretch>
                        <a:fillRect/>
                      </a:stretch>
                    </p:blipFill>
                    <p:spPr>
                      <a:xfrm>
                        <a:off x="2765736" y="5651187"/>
                        <a:ext cx="3581400" cy="685800"/>
                      </a:xfrm>
                      <a:prstGeom prst="rect">
                        <a:avLst/>
                      </a:prstGeom>
                    </p:spPr>
                  </p:pic>
                </p:oleObj>
              </mc:Fallback>
            </mc:AlternateContent>
          </a:graphicData>
        </a:graphic>
      </p:graphicFrame>
    </p:spTree>
    <p:extLst>
      <p:ext uri="{BB962C8B-B14F-4D97-AF65-F5344CB8AC3E}">
        <p14:creationId xmlns:p14="http://schemas.microsoft.com/office/powerpoint/2010/main" val="627164567"/>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645F94-1A28-4264-9E1F-9B7CD5493FD5}">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125ffc9-2c56-435e-8267-1393444907b2"/>
    <ds:schemaRef ds:uri="http://purl.org/dc/elements/1.1/"/>
    <ds:schemaRef ds:uri="7c1bd8dc-4e40-424f-a15f-9ffcd522197f"/>
    <ds:schemaRef ds:uri="http://www.w3.org/XML/1998/namespace"/>
    <ds:schemaRef ds:uri="http://purl.org/dc/dcmitype/"/>
  </ds:schemaRefs>
</ds:datastoreItem>
</file>

<file path=customXml/itemProps2.xml><?xml version="1.0" encoding="utf-8"?>
<ds:datastoreItem xmlns:ds="http://schemas.openxmlformats.org/officeDocument/2006/customXml" ds:itemID="{76023517-CEAA-48BD-A724-32FE96207E3D}">
  <ds:schemaRefs>
    <ds:schemaRef ds:uri="http://schemas.microsoft.com/sharepoint/v3/contenttype/forms"/>
  </ds:schemaRefs>
</ds:datastoreItem>
</file>

<file path=customXml/itemProps3.xml><?xml version="1.0" encoding="utf-8"?>
<ds:datastoreItem xmlns:ds="http://schemas.openxmlformats.org/officeDocument/2006/customXml" ds:itemID="{4376E4BF-85C8-47C0-AA1D-7CCAD7FBF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36086</TotalTime>
  <Words>8107</Words>
  <Application>Microsoft Office PowerPoint</Application>
  <PresentationFormat>On-screen Show (4:3)</PresentationFormat>
  <Paragraphs>1127</Paragraphs>
  <Slides>137</Slides>
  <Notes>12</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137</vt:i4>
      </vt:variant>
    </vt:vector>
  </HeadingPairs>
  <TitlesOfParts>
    <vt:vector size="149" baseType="lpstr">
      <vt:lpstr>ＭＳ Ｐゴシック</vt:lpstr>
      <vt:lpstr>Arial</vt:lpstr>
      <vt:lpstr>Calibri</vt:lpstr>
      <vt:lpstr>Noto Sans Symbols</vt:lpstr>
      <vt:lpstr>Times</vt:lpstr>
      <vt:lpstr>Times New Roman</vt:lpstr>
      <vt:lpstr>Verdana</vt:lpstr>
      <vt:lpstr>ヒラギノ角ゴ Pro W3</vt:lpstr>
      <vt:lpstr>508 Lecture</vt:lpstr>
      <vt:lpstr>2_508 Lecture</vt:lpstr>
      <vt:lpstr>1_508 Lecture</vt:lpstr>
      <vt:lpstr>Equation</vt:lpstr>
      <vt:lpstr>Chemistry: An Introduction to General, Organic, and Biological Chemistry</vt:lpstr>
      <vt:lpstr>Chemistry and Measurements</vt:lpstr>
      <vt:lpstr>2.1 Units of Measurement</vt:lpstr>
      <vt:lpstr>Units of Measurement</vt:lpstr>
      <vt:lpstr>Units of Measurement, Metric and S I</vt:lpstr>
      <vt:lpstr>Volume (1 of 2)</vt:lpstr>
      <vt:lpstr>Volume (2 of 2)</vt:lpstr>
      <vt:lpstr>Length (1 of 2)</vt:lpstr>
      <vt:lpstr>Length (2 of 2)</vt:lpstr>
      <vt:lpstr>Mass (1 of 2)</vt:lpstr>
      <vt:lpstr>Mass (2 of 2)</vt:lpstr>
      <vt:lpstr>Temperature</vt:lpstr>
      <vt:lpstr>Time</vt:lpstr>
      <vt:lpstr>Learning Check 1</vt:lpstr>
      <vt:lpstr>Solution 1</vt:lpstr>
      <vt:lpstr>Learning Check 2</vt:lpstr>
      <vt:lpstr>Solution 2</vt:lpstr>
      <vt:lpstr>Learning Check 3</vt:lpstr>
      <vt:lpstr>Solution 3</vt:lpstr>
      <vt:lpstr>2.2 Measured Numbers and Significant Figures</vt:lpstr>
      <vt:lpstr>Measured Numbers</vt:lpstr>
      <vt:lpstr>Reporting Length</vt:lpstr>
      <vt:lpstr>Reporting Length: 4.5 centimeters</vt:lpstr>
      <vt:lpstr>Reporting Length: 4.55 centimeters</vt:lpstr>
      <vt:lpstr>Reporting Length: 3.0 centimeters</vt:lpstr>
      <vt:lpstr>Learning Check 1</vt:lpstr>
      <vt:lpstr>Solution 1</vt:lpstr>
      <vt:lpstr>Significant Figures</vt:lpstr>
      <vt:lpstr>Rules for Significant Figures</vt:lpstr>
      <vt:lpstr>Counting Significant Figures</vt:lpstr>
      <vt:lpstr>Zeros Between Digits</vt:lpstr>
      <vt:lpstr>Zeros: Decimal Numbers (1 of 2)</vt:lpstr>
      <vt:lpstr>Zeros: Decimal Numbers (2 of 2)</vt:lpstr>
      <vt:lpstr>Zeros: Nondecimal Numbers</vt:lpstr>
      <vt:lpstr>Zeros: Scientific Notation (1 of 2)</vt:lpstr>
      <vt:lpstr>Zeros: Scientific Notation (2 of 2)</vt:lpstr>
      <vt:lpstr>Learning Check 2</vt:lpstr>
      <vt:lpstr>Solution 2 (1 of 2)</vt:lpstr>
      <vt:lpstr>Solution 2 (2 of 2)</vt:lpstr>
      <vt:lpstr>Exact Numbers (1 of 2)</vt:lpstr>
      <vt:lpstr>Exact Numbers (2 of 2)</vt:lpstr>
      <vt:lpstr>Learning Check 3</vt:lpstr>
      <vt:lpstr>Solution 3</vt:lpstr>
      <vt:lpstr>Learning Check 4</vt:lpstr>
      <vt:lpstr>Solution 4</vt:lpstr>
      <vt:lpstr>Learning Check 5</vt:lpstr>
      <vt:lpstr>Solution 5</vt:lpstr>
      <vt:lpstr>2.3 Significant Figures in Calculations</vt:lpstr>
      <vt:lpstr>Rounding Off</vt:lpstr>
      <vt:lpstr>Rules for Rounding Off</vt:lpstr>
      <vt:lpstr>Rounding Off and Significant Figures</vt:lpstr>
      <vt:lpstr>Learning Check 1</vt:lpstr>
      <vt:lpstr>Solution 1</vt:lpstr>
      <vt:lpstr>Learning Check 2</vt:lpstr>
      <vt:lpstr>Solution 2</vt:lpstr>
      <vt:lpstr>Multiplication and Division with Measured Numbers</vt:lpstr>
      <vt:lpstr>Adding Significant Zeros</vt:lpstr>
      <vt:lpstr>Learning Check 3</vt:lpstr>
      <vt:lpstr>Solution 3</vt:lpstr>
      <vt:lpstr>Addition and Subtraction with S Fs (1 of 2)</vt:lpstr>
      <vt:lpstr>Addition and Subtraction with S Fs (2 of 2)</vt:lpstr>
      <vt:lpstr>Learning Check 4</vt:lpstr>
      <vt:lpstr>Solution 4</vt:lpstr>
      <vt:lpstr>2.4 Prefixes and Equalities</vt:lpstr>
      <vt:lpstr>Prefixes</vt:lpstr>
      <vt:lpstr>Prefixes and Equalities</vt:lpstr>
      <vt:lpstr>Metric and S I Prefixes That Increase (1 of 2)</vt:lpstr>
      <vt:lpstr>Metric and S I Prefixes That Increase (2 of 2)</vt:lpstr>
      <vt:lpstr>Daily Values for Selected Nutrients</vt:lpstr>
      <vt:lpstr>Learning Check 1</vt:lpstr>
      <vt:lpstr>Solution 1</vt:lpstr>
      <vt:lpstr>Measuring Length: Equalities (1 of 2)</vt:lpstr>
      <vt:lpstr>Measuring Length: Equalities (2 of 2)</vt:lpstr>
      <vt:lpstr>Measuring Volume: Equalities</vt:lpstr>
      <vt:lpstr>Measuring Volume (1 of 2)</vt:lpstr>
      <vt:lpstr>Measuring Volume (2 of 2)</vt:lpstr>
      <vt:lpstr>Measuring Mass: Equalities</vt:lpstr>
      <vt:lpstr>Learning Check 2</vt:lpstr>
      <vt:lpstr>Solution 2</vt:lpstr>
      <vt:lpstr>Learning Check 3</vt:lpstr>
      <vt:lpstr>Solution 3</vt:lpstr>
      <vt:lpstr>Learning Check 4</vt:lpstr>
      <vt:lpstr>Solution 4</vt:lpstr>
      <vt:lpstr>2.5 Writing Conversion Factors</vt:lpstr>
      <vt:lpstr>Equalities</vt:lpstr>
      <vt:lpstr>Equalities on Food Labels</vt:lpstr>
      <vt:lpstr>Equalities and Significant Figures (1 of 2)</vt:lpstr>
      <vt:lpstr>Equalities and Significant Figures (2 of 2)</vt:lpstr>
      <vt:lpstr>Conversion Factors</vt:lpstr>
      <vt:lpstr>Some Common Equalities</vt:lpstr>
      <vt:lpstr>Writing Conversion Factors</vt:lpstr>
      <vt:lpstr>Learning Check 1</vt:lpstr>
      <vt:lpstr>Solution 1</vt:lpstr>
      <vt:lpstr>Conversion Factors Within a Problem (1 of 2)</vt:lpstr>
      <vt:lpstr>Conversion Factors Within a Problem (2 of 2)</vt:lpstr>
      <vt:lpstr>Conversion Factors from a Percentage</vt:lpstr>
      <vt:lpstr>Conversion Factors from Dosage Problems</vt:lpstr>
      <vt:lpstr>Learning Check 2</vt:lpstr>
      <vt:lpstr>Solution 2</vt:lpstr>
      <vt:lpstr>2.6 Problem Solving Using Unit Conversions</vt:lpstr>
      <vt:lpstr>Problem Solving Using Conversion Factors</vt:lpstr>
      <vt:lpstr>Solving Problems Using Conversion Factors (1 of 3)</vt:lpstr>
      <vt:lpstr>Solving Problems Using Conversion Factors (2 of 3)</vt:lpstr>
      <vt:lpstr>Solving Problems Using Conversion Factors (3 of 3)</vt:lpstr>
      <vt:lpstr>Learning Check 1</vt:lpstr>
      <vt:lpstr>Solution 1 (1 of 2)</vt:lpstr>
      <vt:lpstr>Solution 1 (2 of 2)</vt:lpstr>
      <vt:lpstr>Using Two or More Conversion Factors (1 of 3)</vt:lpstr>
      <vt:lpstr>Using Two or More Conversion Factors (2 of 3)</vt:lpstr>
      <vt:lpstr>Using Two or More Conversion Factors (3 of 3)</vt:lpstr>
      <vt:lpstr>Learning Check 2</vt:lpstr>
      <vt:lpstr>Solution 2 (1 of 2)</vt:lpstr>
      <vt:lpstr>Solution 2 (2 of 2)</vt:lpstr>
      <vt:lpstr>Learning Check 3</vt:lpstr>
      <vt:lpstr>Solution 3 (1 of 2)</vt:lpstr>
      <vt:lpstr>Solution 3 (2 of 2)</vt:lpstr>
      <vt:lpstr>2.7 Density</vt:lpstr>
      <vt:lpstr>Density (1 of 2)</vt:lpstr>
      <vt:lpstr>Density (2 of 2)</vt:lpstr>
      <vt:lpstr>Density: Units</vt:lpstr>
      <vt:lpstr>Densities of Common Substances</vt:lpstr>
      <vt:lpstr>Chemistry Link to Health Bone Density (1 of 2)</vt:lpstr>
      <vt:lpstr>Chemistry Link to Health Bone Density (2 of 2)</vt:lpstr>
      <vt:lpstr>Density Using Volume Displacement</vt:lpstr>
      <vt:lpstr>Learning Check 1</vt:lpstr>
      <vt:lpstr>Solution 1</vt:lpstr>
      <vt:lpstr>Problem Solving Using Density (1 of 5)</vt:lpstr>
      <vt:lpstr>Problem Solving Using Density (2 of 5)</vt:lpstr>
      <vt:lpstr>Problem Solving Using Density (3 of 5)</vt:lpstr>
      <vt:lpstr>Problem Solving Using Density (4 of 5)</vt:lpstr>
      <vt:lpstr>Learning Check 2</vt:lpstr>
      <vt:lpstr>Solution 2 (1 of 2)</vt:lpstr>
      <vt:lpstr>Solution 2 (2 of 2)</vt:lpstr>
      <vt:lpstr>Specific Gravity (1 of 3)</vt:lpstr>
      <vt:lpstr>Specific Gravity (2 of 3)</vt:lpstr>
      <vt:lpstr>Specific Gravity (3 of 3)</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 Alt text for images/math equations within table cells have been placed behind the object intentionally to provide a better screen reader user experience.</dc:description>
  <cp:lastModifiedBy>Mascotti, David P.</cp:lastModifiedBy>
  <cp:revision>648</cp:revision>
  <dcterms:modified xsi:type="dcterms:W3CDTF">2025-01-06T15:40:43Z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4911100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